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6" r:id="rId2"/>
    <p:sldId id="263" r:id="rId3"/>
    <p:sldId id="269" r:id="rId4"/>
    <p:sldId id="268" r:id="rId5"/>
    <p:sldId id="270" r:id="rId6"/>
    <p:sldId id="271" r:id="rId7"/>
    <p:sldId id="275" r:id="rId8"/>
    <p:sldId id="264" r:id="rId9"/>
    <p:sldId id="274" r:id="rId10"/>
    <p:sldId id="265" r:id="rId11"/>
    <p:sldId id="258" r:id="rId12"/>
    <p:sldId id="267" r:id="rId13"/>
    <p:sldId id="273" r:id="rId14"/>
    <p:sldId id="272"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2" d="100"/>
          <a:sy n="72" d="100"/>
        </p:scale>
        <p:origin x="534"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gradFill>
          <a:gsLst>
            <a:gs pos="0">
              <a:schemeClr val="bg2">
                <a:tint val="93000"/>
                <a:satMod val="150000"/>
                <a:shade val="98000"/>
                <a:lumMod val="102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36249"/>
            <a:ext cx="9144000" cy="2387600"/>
          </a:xfrm>
          <a:prstGeom prst="rect">
            <a:avLst/>
          </a:prstGeom>
        </p:spPr>
        <p:txBody>
          <a:bodyPr anchor="b"/>
          <a:lstStyle>
            <a:lvl1pPr algn="ctr">
              <a:defRPr sz="6000"/>
            </a:lvl1pPr>
          </a:lstStyle>
          <a:p>
            <a:endParaRPr lang="en-US" dirty="0"/>
          </a:p>
        </p:txBody>
      </p:sp>
      <p:sp>
        <p:nvSpPr>
          <p:cNvPr id="4" name="Date Placeholder 3"/>
          <p:cNvSpPr>
            <a:spLocks noGrp="1"/>
          </p:cNvSpPr>
          <p:nvPr>
            <p:ph type="dt" sz="half" idx="10"/>
          </p:nvPr>
        </p:nvSpPr>
        <p:spPr/>
        <p:txBody>
          <a:bodyPr/>
          <a:lstStyle/>
          <a:p>
            <a:fld id="{95F9BB02-91B0-4BF5-9EF8-611F25583A06}" type="datetimeFigureOut">
              <a:rPr lang="fr-FR" smtClean="0"/>
              <a:t>14/03/2021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BBCD3A8-BE0F-4034-8ABB-78BFF18A181A}" type="slidenum">
              <a:rPr lang="fr-FR" smtClean="0"/>
              <a:t>‹N°›</a:t>
            </a:fld>
            <a:endParaRPr lang="fr-FR"/>
          </a:p>
        </p:txBody>
      </p:sp>
    </p:spTree>
    <p:extLst>
      <p:ext uri="{BB962C8B-B14F-4D97-AF65-F5344CB8AC3E}">
        <p14:creationId xmlns:p14="http://schemas.microsoft.com/office/powerpoint/2010/main" val="1356578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5F9BB02-91B0-4BF5-9EF8-611F25583A06}" type="datetimeFigureOut">
              <a:rPr lang="fr-FR" smtClean="0"/>
              <a:t>14/03/2021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BBCD3A8-BE0F-4034-8ABB-78BFF18A181A}" type="slidenum">
              <a:rPr lang="fr-FR" smtClean="0"/>
              <a:t>‹N°›</a:t>
            </a:fld>
            <a:endParaRPr lang="fr-FR"/>
          </a:p>
        </p:txBody>
      </p:sp>
    </p:spTree>
    <p:extLst>
      <p:ext uri="{BB962C8B-B14F-4D97-AF65-F5344CB8AC3E}">
        <p14:creationId xmlns:p14="http://schemas.microsoft.com/office/powerpoint/2010/main" val="4129203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95F9BB02-91B0-4BF5-9EF8-611F25583A06}" type="datetimeFigureOut">
              <a:rPr lang="fr-FR" smtClean="0"/>
              <a:t>14/03/2021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BBCD3A8-BE0F-4034-8ABB-78BFF18A181A}" type="slidenum">
              <a:rPr lang="fr-FR" smtClean="0"/>
              <a:t>‹N°›</a:t>
            </a:fld>
            <a:endParaRPr lang="fr-FR"/>
          </a:p>
        </p:txBody>
      </p:sp>
    </p:spTree>
    <p:extLst>
      <p:ext uri="{BB962C8B-B14F-4D97-AF65-F5344CB8AC3E}">
        <p14:creationId xmlns:p14="http://schemas.microsoft.com/office/powerpoint/2010/main" val="2640364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5F9BB02-91B0-4BF5-9EF8-611F25583A06}" type="datetimeFigureOut">
              <a:rPr lang="fr-FR" smtClean="0"/>
              <a:t>14/03/2021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BBCD3A8-BE0F-4034-8ABB-78BFF18A181A}" type="slidenum">
              <a:rPr lang="fr-FR" smtClean="0"/>
              <a:t>‹N°›</a:t>
            </a:fld>
            <a:endParaRPr lang="fr-FR"/>
          </a:p>
        </p:txBody>
      </p:sp>
    </p:spTree>
    <p:extLst>
      <p:ext uri="{BB962C8B-B14F-4D97-AF65-F5344CB8AC3E}">
        <p14:creationId xmlns:p14="http://schemas.microsoft.com/office/powerpoint/2010/main" val="1792150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fr-FR"/>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5F9BB02-91B0-4BF5-9EF8-611F25583A06}" type="datetimeFigureOut">
              <a:rPr lang="fr-FR" smtClean="0"/>
              <a:t>14/03/2021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BBCD3A8-BE0F-4034-8ABB-78BFF18A181A}" type="slidenum">
              <a:rPr lang="fr-FR" smtClean="0"/>
              <a:t>‹N°›</a:t>
            </a:fld>
            <a:endParaRPr lang="fr-FR"/>
          </a:p>
        </p:txBody>
      </p:sp>
    </p:spTree>
    <p:extLst>
      <p:ext uri="{BB962C8B-B14F-4D97-AF65-F5344CB8AC3E}">
        <p14:creationId xmlns:p14="http://schemas.microsoft.com/office/powerpoint/2010/main" val="1154398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5F9BB02-91B0-4BF5-9EF8-611F25583A06}" type="datetimeFigureOut">
              <a:rPr lang="fr-FR" smtClean="0"/>
              <a:t>14/03/2021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BBCD3A8-BE0F-4034-8ABB-78BFF18A181A}" type="slidenum">
              <a:rPr lang="fr-FR" smtClean="0"/>
              <a:t>‹N°›</a:t>
            </a:fld>
            <a:endParaRPr lang="fr-FR"/>
          </a:p>
        </p:txBody>
      </p:sp>
    </p:spTree>
    <p:extLst>
      <p:ext uri="{BB962C8B-B14F-4D97-AF65-F5344CB8AC3E}">
        <p14:creationId xmlns:p14="http://schemas.microsoft.com/office/powerpoint/2010/main" val="3581622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F9BB02-91B0-4BF5-9EF8-611F25583A06}" type="datetimeFigureOut">
              <a:rPr lang="fr-FR" smtClean="0"/>
              <a:t>14/03/2021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BBCD3A8-BE0F-4034-8ABB-78BFF18A181A}" type="slidenum">
              <a:rPr lang="fr-FR" smtClean="0"/>
              <a:t>‹N°›</a:t>
            </a:fld>
            <a:endParaRPr lang="fr-FR"/>
          </a:p>
        </p:txBody>
      </p:sp>
    </p:spTree>
    <p:extLst>
      <p:ext uri="{BB962C8B-B14F-4D97-AF65-F5344CB8AC3E}">
        <p14:creationId xmlns:p14="http://schemas.microsoft.com/office/powerpoint/2010/main" val="3531675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3684058"/>
            <a:ext cx="12192000" cy="9568392"/>
          </a:xfrm>
          <a:prstGeom prst="rect">
            <a:avLst/>
          </a:prstGeom>
          <a:gradFill>
            <a:gsLst>
              <a:gs pos="0">
                <a:schemeClr val="bg2">
                  <a:tint val="93000"/>
                  <a:satMod val="150000"/>
                  <a:shade val="98000"/>
                  <a:lumMod val="102000"/>
                </a:schemeClr>
              </a:gs>
              <a:gs pos="1000">
                <a:schemeClr val="accent3">
                  <a:lumMod val="40000"/>
                  <a:lumOff val="60000"/>
                </a:schemeClr>
              </a:gs>
              <a:gs pos="100000">
                <a:schemeClr val="bg2">
                  <a:shade val="63000"/>
                  <a:satMod val="120000"/>
                </a:schemeClr>
              </a:gs>
            </a:gsLst>
            <a:lin ang="5400000" scaled="0"/>
          </a:gradFill>
        </p:spPr>
        <p:txBody>
          <a:bodyPr vert="horz" lIns="91440" tIns="45720" rIns="91440" bIns="45720" rtlCol="0">
            <a:normAutofit/>
          </a:bodyPr>
          <a:lstStyle/>
          <a:p>
            <a:pPr lvl="4"/>
            <a:endParaRPr lang="en-US" dirty="0"/>
          </a:p>
          <a:p>
            <a:pPr lvl="4"/>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F9BB02-91B0-4BF5-9EF8-611F25583A06}" type="datetimeFigureOut">
              <a:rPr lang="fr-FR" smtClean="0"/>
              <a:t>14/03/2021</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BCD3A8-BE0F-4034-8ABB-78BFF18A181A}" type="slidenum">
              <a:rPr lang="fr-FR" smtClean="0"/>
              <a:t>‹N°›</a:t>
            </a:fld>
            <a:endParaRPr lang="fr-FR"/>
          </a:p>
        </p:txBody>
      </p:sp>
      <p:sp>
        <p:nvSpPr>
          <p:cNvPr id="2" name="Ellipse 1"/>
          <p:cNvSpPr/>
          <p:nvPr userDrawn="1"/>
        </p:nvSpPr>
        <p:spPr>
          <a:xfrm>
            <a:off x="5808133" y="1566333"/>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a:t>
            </a:r>
          </a:p>
        </p:txBody>
      </p:sp>
      <p:sp>
        <p:nvSpPr>
          <p:cNvPr id="7" name="Ellipse 6"/>
          <p:cNvSpPr/>
          <p:nvPr userDrawn="1"/>
        </p:nvSpPr>
        <p:spPr>
          <a:xfrm>
            <a:off x="3953933" y="2954867"/>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t>gg</a:t>
            </a:r>
            <a:endParaRPr lang="fr-FR" dirty="0"/>
          </a:p>
        </p:txBody>
      </p:sp>
      <p:sp>
        <p:nvSpPr>
          <p:cNvPr id="8" name="Ellipse 7"/>
          <p:cNvSpPr/>
          <p:nvPr userDrawn="1"/>
        </p:nvSpPr>
        <p:spPr>
          <a:xfrm>
            <a:off x="7595801" y="2861733"/>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t>ggg</a:t>
            </a:r>
            <a:endParaRPr lang="fr-FR" dirty="0"/>
          </a:p>
        </p:txBody>
      </p:sp>
      <p:cxnSp>
        <p:nvCxnSpPr>
          <p:cNvPr id="11" name="Connecteur droit avec flèche 10"/>
          <p:cNvCxnSpPr/>
          <p:nvPr userDrawn="1"/>
        </p:nvCxnSpPr>
        <p:spPr>
          <a:xfrm>
            <a:off x="6764867" y="2040467"/>
            <a:ext cx="914400" cy="9144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userDrawn="1"/>
        </p:nvCxnSpPr>
        <p:spPr>
          <a:xfrm flipV="1">
            <a:off x="5223933" y="3422369"/>
            <a:ext cx="2352079" cy="4233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userDrawn="1"/>
        </p:nvCxnSpPr>
        <p:spPr>
          <a:xfrm flipV="1">
            <a:off x="4868333" y="2404533"/>
            <a:ext cx="1023266" cy="72813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832311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32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Rectangle 3"/>
          <p:cNvSpPr/>
          <p:nvPr/>
        </p:nvSpPr>
        <p:spPr>
          <a:xfrm>
            <a:off x="296333" y="186267"/>
            <a:ext cx="8847667" cy="1631216"/>
          </a:xfrm>
          <a:prstGeom prst="rect">
            <a:avLst/>
          </a:prstGeom>
        </p:spPr>
        <p:txBody>
          <a:bodyPr wrap="square">
            <a:spAutoFit/>
          </a:bodyPr>
          <a:lstStyle/>
          <a:p>
            <a:r>
              <a:rPr lang="fr-FR" sz="2800" u="sng" dirty="0">
                <a:solidFill>
                  <a:schemeClr val="bg1"/>
                </a:solidFill>
                <a:latin typeface="Arial" panose="020B0604020202020204" pitchFamily="34" charset="0"/>
                <a:cs typeface="Arial" panose="020B0604020202020204" pitchFamily="34" charset="0"/>
              </a:rPr>
              <a:t>Thème</a:t>
            </a:r>
            <a:r>
              <a:rPr lang="fr-FR" dirty="0">
                <a:solidFill>
                  <a:schemeClr val="bg1"/>
                </a:solidFill>
                <a:latin typeface="Arial" panose="020B0604020202020204" pitchFamily="34" charset="0"/>
                <a:cs typeface="Arial" panose="020B0604020202020204" pitchFamily="34" charset="0"/>
              </a:rPr>
              <a:t>: Facteurs    </a:t>
            </a:r>
            <a:br>
              <a:rPr lang="fr-FR" dirty="0">
                <a:solidFill>
                  <a:schemeClr val="bg1"/>
                </a:solidFill>
                <a:latin typeface="Arial" panose="020B0604020202020204" pitchFamily="34" charset="0"/>
                <a:cs typeface="Arial" panose="020B0604020202020204" pitchFamily="34" charset="0"/>
              </a:rPr>
            </a:br>
            <a:r>
              <a:rPr lang="fr-FR" dirty="0">
                <a:solidFill>
                  <a:schemeClr val="bg1"/>
                </a:solidFill>
                <a:latin typeface="Arial" panose="020B0604020202020204" pitchFamily="34" charset="0"/>
                <a:cs typeface="Arial" panose="020B0604020202020204" pitchFamily="34" charset="0"/>
              </a:rPr>
              <a:t>             Humains</a:t>
            </a:r>
            <a:br>
              <a:rPr lang="fr-FR" dirty="0">
                <a:solidFill>
                  <a:schemeClr val="bg1"/>
                </a:solidFill>
                <a:latin typeface="Arial" panose="020B0604020202020204" pitchFamily="34" charset="0"/>
                <a:cs typeface="Arial" panose="020B0604020202020204" pitchFamily="34" charset="0"/>
              </a:rPr>
            </a:br>
            <a:r>
              <a:rPr lang="fr-FR" dirty="0">
                <a:solidFill>
                  <a:schemeClr val="bg1"/>
                </a:solidFill>
                <a:latin typeface="Arial" panose="020B0604020202020204" pitchFamily="34" charset="0"/>
                <a:cs typeface="Arial" panose="020B0604020202020204" pitchFamily="34" charset="0"/>
              </a:rPr>
              <a:t>GO / NO GO </a:t>
            </a:r>
            <a:br>
              <a:rPr lang="fr-FR" dirty="0">
                <a:solidFill>
                  <a:schemeClr val="bg1"/>
                </a:solidFill>
                <a:latin typeface="Arial" panose="020B0604020202020204" pitchFamily="34" charset="0"/>
                <a:cs typeface="Arial" panose="020B0604020202020204" pitchFamily="34" charset="0"/>
              </a:rPr>
            </a:br>
            <a:r>
              <a:rPr lang="fr-FR" dirty="0">
                <a:solidFill>
                  <a:schemeClr val="bg1"/>
                </a:solidFill>
                <a:latin typeface="Arial" panose="020B0604020202020204" pitchFamily="34" charset="0"/>
                <a:cs typeface="Arial" panose="020B0604020202020204" pitchFamily="34" charset="0"/>
              </a:rPr>
              <a:t>« Homme libre toujours tu chériras la mer! »</a:t>
            </a:r>
            <a:br>
              <a:rPr lang="fr-FR" dirty="0">
                <a:solidFill>
                  <a:schemeClr val="bg1"/>
                </a:solidFill>
                <a:latin typeface="Arial" panose="020B0604020202020204" pitchFamily="34" charset="0"/>
                <a:cs typeface="Arial" panose="020B0604020202020204" pitchFamily="34" charset="0"/>
              </a:rPr>
            </a:br>
            <a:endParaRPr lang="fr-FR" dirty="0">
              <a:solidFill>
                <a:schemeClr val="bg1"/>
              </a:solidFill>
            </a:endParaRPr>
          </a:p>
        </p:txBody>
      </p:sp>
      <p:sp>
        <p:nvSpPr>
          <p:cNvPr id="7" name="Rectangle 6"/>
          <p:cNvSpPr/>
          <p:nvPr/>
        </p:nvSpPr>
        <p:spPr>
          <a:xfrm>
            <a:off x="423333" y="186267"/>
            <a:ext cx="8720667" cy="1631216"/>
          </a:xfrm>
          <a:prstGeom prst="rect">
            <a:avLst/>
          </a:prstGeom>
        </p:spPr>
        <p:txBody>
          <a:bodyPr wrap="square">
            <a:spAutoFit/>
          </a:bodyPr>
          <a:lstStyle/>
          <a:p>
            <a:r>
              <a:rPr lang="fr-FR" sz="2800" u="sng" dirty="0">
                <a:latin typeface="Arial" panose="020B0604020202020204" pitchFamily="34" charset="0"/>
                <a:cs typeface="Arial" panose="020B0604020202020204" pitchFamily="34" charset="0"/>
              </a:rPr>
              <a:t>Thème</a:t>
            </a:r>
            <a:r>
              <a:rPr lang="fr-FR" dirty="0">
                <a:latin typeface="Arial" panose="020B0604020202020204" pitchFamily="34" charset="0"/>
                <a:cs typeface="Arial" panose="020B0604020202020204" pitchFamily="34" charset="0"/>
              </a:rPr>
              <a:t>: Facteurs    </a:t>
            </a:r>
            <a:br>
              <a:rPr lang="fr-FR" dirty="0">
                <a:latin typeface="Arial" panose="020B0604020202020204" pitchFamily="34" charset="0"/>
                <a:cs typeface="Arial" panose="020B0604020202020204" pitchFamily="34" charset="0"/>
              </a:rPr>
            </a:br>
            <a:r>
              <a:rPr lang="fr-FR" dirty="0">
                <a:latin typeface="Arial" panose="020B0604020202020204" pitchFamily="34" charset="0"/>
                <a:cs typeface="Arial" panose="020B0604020202020204" pitchFamily="34" charset="0"/>
              </a:rPr>
              <a:t>             Humains</a:t>
            </a:r>
            <a:br>
              <a:rPr lang="fr-FR" dirty="0">
                <a:latin typeface="Arial" panose="020B0604020202020204" pitchFamily="34" charset="0"/>
                <a:cs typeface="Arial" panose="020B0604020202020204" pitchFamily="34" charset="0"/>
              </a:rPr>
            </a:br>
            <a:r>
              <a:rPr lang="fr-FR" dirty="0">
                <a:latin typeface="Arial" panose="020B0604020202020204" pitchFamily="34" charset="0"/>
                <a:cs typeface="Arial" panose="020B0604020202020204" pitchFamily="34" charset="0"/>
              </a:rPr>
              <a:t>GO / NO GO </a:t>
            </a:r>
            <a:br>
              <a:rPr lang="fr-FR" dirty="0">
                <a:latin typeface="Arial" panose="020B0604020202020204" pitchFamily="34" charset="0"/>
                <a:cs typeface="Arial" panose="020B0604020202020204" pitchFamily="34" charset="0"/>
              </a:rPr>
            </a:br>
            <a:r>
              <a:rPr lang="fr-FR" dirty="0">
                <a:latin typeface="Arial" panose="020B0604020202020204" pitchFamily="34" charset="0"/>
                <a:cs typeface="Arial" panose="020B0604020202020204" pitchFamily="34" charset="0"/>
              </a:rPr>
              <a:t>« Homme libre toujours tu chériras la mer! »</a:t>
            </a:r>
            <a:br>
              <a:rPr lang="fr-FR" dirty="0">
                <a:latin typeface="Arial" panose="020B0604020202020204" pitchFamily="34" charset="0"/>
                <a:cs typeface="Arial" panose="020B0604020202020204" pitchFamily="34" charset="0"/>
              </a:rPr>
            </a:br>
            <a:endParaRPr lang="fr-FR" dirty="0"/>
          </a:p>
        </p:txBody>
      </p:sp>
      <p:sp>
        <p:nvSpPr>
          <p:cNvPr id="9" name="Espace réservé du contenu 8"/>
          <p:cNvSpPr>
            <a:spLocks noGrp="1"/>
          </p:cNvSpPr>
          <p:nvPr>
            <p:ph idx="1"/>
          </p:nvPr>
        </p:nvSpPr>
        <p:spPr/>
        <p:txBody>
          <a:bodyPr/>
          <a:lstStyle/>
          <a:p>
            <a:endParaRPr lang="fr-FR" dirty="0"/>
          </a:p>
        </p:txBody>
      </p:sp>
      <p:sp>
        <p:nvSpPr>
          <p:cNvPr id="10" name="Rectangle 9"/>
          <p:cNvSpPr/>
          <p:nvPr/>
        </p:nvSpPr>
        <p:spPr>
          <a:xfrm>
            <a:off x="423333" y="296333"/>
            <a:ext cx="8720667" cy="2185214"/>
          </a:xfrm>
          <a:prstGeom prst="rect">
            <a:avLst/>
          </a:prstGeom>
        </p:spPr>
        <p:txBody>
          <a:bodyPr wrap="square">
            <a:spAutoFit/>
          </a:bodyPr>
          <a:lstStyle/>
          <a:p>
            <a:r>
              <a:rPr lang="fr-FR" sz="3200" u="sng" dirty="0">
                <a:solidFill>
                  <a:schemeClr val="bg1"/>
                </a:solidFill>
                <a:latin typeface="Arial" panose="020B0604020202020204" pitchFamily="34" charset="0"/>
                <a:cs typeface="Arial" panose="020B0604020202020204" pitchFamily="34" charset="0"/>
              </a:rPr>
              <a:t>Thème</a:t>
            </a:r>
            <a:r>
              <a:rPr lang="fr-FR" sz="3200" dirty="0">
                <a:solidFill>
                  <a:schemeClr val="bg1"/>
                </a:solidFill>
                <a:latin typeface="Arial" panose="020B0604020202020204" pitchFamily="34" charset="0"/>
                <a:cs typeface="Arial" panose="020B0604020202020204" pitchFamily="34" charset="0"/>
              </a:rPr>
              <a:t>: Facteurs    </a:t>
            </a:r>
            <a:br>
              <a:rPr lang="fr-FR" sz="3200" dirty="0">
                <a:solidFill>
                  <a:schemeClr val="bg1"/>
                </a:solidFill>
                <a:latin typeface="Arial" panose="020B0604020202020204" pitchFamily="34" charset="0"/>
                <a:cs typeface="Arial" panose="020B0604020202020204" pitchFamily="34" charset="0"/>
              </a:rPr>
            </a:br>
            <a:r>
              <a:rPr lang="fr-FR" sz="3200" dirty="0">
                <a:solidFill>
                  <a:schemeClr val="bg1"/>
                </a:solidFill>
                <a:latin typeface="Arial" panose="020B0604020202020204" pitchFamily="34" charset="0"/>
                <a:cs typeface="Arial" panose="020B0604020202020204" pitchFamily="34" charset="0"/>
              </a:rPr>
              <a:t>             Humains</a:t>
            </a:r>
            <a:br>
              <a:rPr lang="fr-FR" sz="3200" dirty="0">
                <a:solidFill>
                  <a:schemeClr val="bg1"/>
                </a:solidFill>
                <a:latin typeface="Arial" panose="020B0604020202020204" pitchFamily="34" charset="0"/>
                <a:cs typeface="Arial" panose="020B0604020202020204" pitchFamily="34" charset="0"/>
              </a:rPr>
            </a:br>
            <a:r>
              <a:rPr lang="fr-FR" sz="3200" dirty="0">
                <a:solidFill>
                  <a:schemeClr val="bg1"/>
                </a:solidFill>
                <a:latin typeface="Arial" panose="020B0604020202020204" pitchFamily="34" charset="0"/>
                <a:cs typeface="Arial" panose="020B0604020202020204" pitchFamily="34" charset="0"/>
              </a:rPr>
              <a:t>GO / NO GO </a:t>
            </a:r>
            <a:br>
              <a:rPr lang="fr-FR" sz="3200" dirty="0">
                <a:solidFill>
                  <a:schemeClr val="bg1"/>
                </a:solidFill>
                <a:latin typeface="Arial" panose="020B0604020202020204" pitchFamily="34" charset="0"/>
                <a:cs typeface="Arial" panose="020B0604020202020204" pitchFamily="34" charset="0"/>
              </a:rPr>
            </a:br>
            <a:r>
              <a:rPr lang="fr-FR" sz="2000" dirty="0">
                <a:solidFill>
                  <a:schemeClr val="bg1"/>
                </a:solidFill>
                <a:latin typeface="Arial" panose="020B0604020202020204" pitchFamily="34" charset="0"/>
                <a:cs typeface="Arial" panose="020B0604020202020204" pitchFamily="34" charset="0"/>
              </a:rPr>
              <a:t>« Homme libre toujours tu chériras la mer! »</a:t>
            </a:r>
            <a:br>
              <a:rPr lang="fr-FR" sz="2000" dirty="0">
                <a:solidFill>
                  <a:schemeClr val="bg1"/>
                </a:solidFill>
                <a:latin typeface="Arial" panose="020B0604020202020204" pitchFamily="34" charset="0"/>
                <a:cs typeface="Arial" panose="020B0604020202020204" pitchFamily="34" charset="0"/>
              </a:rPr>
            </a:br>
            <a:endParaRPr lang="fr-FR" sz="2000" dirty="0">
              <a:solidFill>
                <a:schemeClr val="bg1"/>
              </a:solidFill>
            </a:endParaRPr>
          </a:p>
        </p:txBody>
      </p:sp>
      <p:pic>
        <p:nvPicPr>
          <p:cNvPr id="12" name="Image 11" descr="aSun-odyssey-33i-cfc-location-30747734"/>
          <p:cNvPicPr/>
          <p:nvPr/>
        </p:nvPicPr>
        <p:blipFill>
          <a:blip r:embed="rId2">
            <a:extLst>
              <a:ext uri="{28A0092B-C50C-407E-A947-70E740481C1C}">
                <a14:useLocalDpi xmlns:a14="http://schemas.microsoft.com/office/drawing/2010/main" val="0"/>
              </a:ext>
            </a:extLst>
          </a:blip>
          <a:srcRect/>
          <a:stretch>
            <a:fillRect/>
          </a:stretch>
        </p:blipFill>
        <p:spPr bwMode="auto">
          <a:xfrm>
            <a:off x="527579" y="2294791"/>
            <a:ext cx="5210175" cy="3571875"/>
          </a:xfrm>
          <a:prstGeom prst="rect">
            <a:avLst/>
          </a:prstGeom>
          <a:noFill/>
          <a:ln>
            <a:noFill/>
          </a:ln>
        </p:spPr>
      </p:pic>
    </p:spTree>
    <p:extLst>
      <p:ext uri="{BB962C8B-B14F-4D97-AF65-F5344CB8AC3E}">
        <p14:creationId xmlns:p14="http://schemas.microsoft.com/office/powerpoint/2010/main" val="3082779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cxnSp>
        <p:nvCxnSpPr>
          <p:cNvPr id="5" name="Connecteur droit avec flèche 4"/>
          <p:cNvCxnSpPr/>
          <p:nvPr/>
        </p:nvCxnSpPr>
        <p:spPr>
          <a:xfrm flipH="1" flipV="1">
            <a:off x="1329267" y="-2584581"/>
            <a:ext cx="8466" cy="122144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8" name="Forme libre 7"/>
          <p:cNvSpPr/>
          <p:nvPr/>
        </p:nvSpPr>
        <p:spPr>
          <a:xfrm>
            <a:off x="1710210" y="-2620013"/>
            <a:ext cx="4287117" cy="2899570"/>
          </a:xfrm>
          <a:custGeom>
            <a:avLst/>
            <a:gdLst>
              <a:gd name="connsiteX0" fmla="*/ 533457 w 4287117"/>
              <a:gd name="connsiteY0" fmla="*/ 613413 h 2899570"/>
              <a:gd name="connsiteX1" fmla="*/ 635057 w 4287117"/>
              <a:gd name="connsiteY1" fmla="*/ 706546 h 2899570"/>
              <a:gd name="connsiteX2" fmla="*/ 635057 w 4287117"/>
              <a:gd name="connsiteY2" fmla="*/ 706546 h 2899570"/>
              <a:gd name="connsiteX3" fmla="*/ 651990 w 4287117"/>
              <a:gd name="connsiteY3" fmla="*/ 706546 h 2899570"/>
              <a:gd name="connsiteX4" fmla="*/ 57 w 4287117"/>
              <a:gd name="connsiteY4" fmla="*/ 1239946 h 2899570"/>
              <a:gd name="connsiteX5" fmla="*/ 626590 w 4287117"/>
              <a:gd name="connsiteY5" fmla="*/ 122346 h 2899570"/>
              <a:gd name="connsiteX6" fmla="*/ 2396123 w 4287117"/>
              <a:gd name="connsiteY6" fmla="*/ 29213 h 2899570"/>
              <a:gd name="connsiteX7" fmla="*/ 2396123 w 4287117"/>
              <a:gd name="connsiteY7" fmla="*/ 29213 h 2899570"/>
              <a:gd name="connsiteX8" fmla="*/ 3056523 w 4287117"/>
              <a:gd name="connsiteY8" fmla="*/ 1087546 h 2899570"/>
              <a:gd name="connsiteX9" fmla="*/ 2396123 w 4287117"/>
              <a:gd name="connsiteY9" fmla="*/ 37680 h 2899570"/>
              <a:gd name="connsiteX10" fmla="*/ 431857 w 4287117"/>
              <a:gd name="connsiteY10" fmla="*/ 884346 h 2899570"/>
              <a:gd name="connsiteX11" fmla="*/ 999123 w 4287117"/>
              <a:gd name="connsiteY11" fmla="*/ 249346 h 2899570"/>
              <a:gd name="connsiteX12" fmla="*/ 999123 w 4287117"/>
              <a:gd name="connsiteY12" fmla="*/ 249346 h 2899570"/>
              <a:gd name="connsiteX13" fmla="*/ 2870257 w 4287117"/>
              <a:gd name="connsiteY13" fmla="*/ 1146813 h 2899570"/>
              <a:gd name="connsiteX14" fmla="*/ 2413057 w 4287117"/>
              <a:gd name="connsiteY14" fmla="*/ 1282280 h 2899570"/>
              <a:gd name="connsiteX15" fmla="*/ 2667057 w 4287117"/>
              <a:gd name="connsiteY15" fmla="*/ 672680 h 2899570"/>
              <a:gd name="connsiteX16" fmla="*/ 4207990 w 4287117"/>
              <a:gd name="connsiteY16" fmla="*/ 2264413 h 2899570"/>
              <a:gd name="connsiteX17" fmla="*/ 4064057 w 4287117"/>
              <a:gd name="connsiteY17" fmla="*/ 2848613 h 2899570"/>
              <a:gd name="connsiteX18" fmla="*/ 4064057 w 4287117"/>
              <a:gd name="connsiteY18" fmla="*/ 2831680 h 2899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287117" h="2899570">
                <a:moveTo>
                  <a:pt x="533457" y="613413"/>
                </a:moveTo>
                <a:lnTo>
                  <a:pt x="635057" y="706546"/>
                </a:lnTo>
                <a:lnTo>
                  <a:pt x="635057" y="706546"/>
                </a:lnTo>
                <a:cubicBezTo>
                  <a:pt x="637879" y="706546"/>
                  <a:pt x="757823" y="617646"/>
                  <a:pt x="651990" y="706546"/>
                </a:cubicBezTo>
                <a:cubicBezTo>
                  <a:pt x="546157" y="795446"/>
                  <a:pt x="4290" y="1337313"/>
                  <a:pt x="57" y="1239946"/>
                </a:cubicBezTo>
                <a:cubicBezTo>
                  <a:pt x="-4176" y="1142579"/>
                  <a:pt x="227246" y="324135"/>
                  <a:pt x="626590" y="122346"/>
                </a:cubicBezTo>
                <a:cubicBezTo>
                  <a:pt x="1025934" y="-79443"/>
                  <a:pt x="2396123" y="29213"/>
                  <a:pt x="2396123" y="29213"/>
                </a:cubicBezTo>
                <a:lnTo>
                  <a:pt x="2396123" y="29213"/>
                </a:lnTo>
                <a:lnTo>
                  <a:pt x="3056523" y="1087546"/>
                </a:lnTo>
                <a:cubicBezTo>
                  <a:pt x="3056523" y="1088957"/>
                  <a:pt x="2833567" y="71547"/>
                  <a:pt x="2396123" y="37680"/>
                </a:cubicBezTo>
                <a:cubicBezTo>
                  <a:pt x="1958679" y="3813"/>
                  <a:pt x="664690" y="849068"/>
                  <a:pt x="431857" y="884346"/>
                </a:cubicBezTo>
                <a:cubicBezTo>
                  <a:pt x="199024" y="919624"/>
                  <a:pt x="999123" y="249346"/>
                  <a:pt x="999123" y="249346"/>
                </a:cubicBezTo>
                <a:lnTo>
                  <a:pt x="999123" y="249346"/>
                </a:lnTo>
                <a:cubicBezTo>
                  <a:pt x="1310979" y="398924"/>
                  <a:pt x="2634601" y="974657"/>
                  <a:pt x="2870257" y="1146813"/>
                </a:cubicBezTo>
                <a:cubicBezTo>
                  <a:pt x="3105913" y="1318969"/>
                  <a:pt x="2446924" y="1361302"/>
                  <a:pt x="2413057" y="1282280"/>
                </a:cubicBezTo>
                <a:cubicBezTo>
                  <a:pt x="2379190" y="1203258"/>
                  <a:pt x="2367902" y="508991"/>
                  <a:pt x="2667057" y="672680"/>
                </a:cubicBezTo>
                <a:cubicBezTo>
                  <a:pt x="2966213" y="836369"/>
                  <a:pt x="3975157" y="1901758"/>
                  <a:pt x="4207990" y="2264413"/>
                </a:cubicBezTo>
                <a:cubicBezTo>
                  <a:pt x="4440823" y="2627068"/>
                  <a:pt x="4088046" y="2754069"/>
                  <a:pt x="4064057" y="2848613"/>
                </a:cubicBezTo>
                <a:cubicBezTo>
                  <a:pt x="4040068" y="2943157"/>
                  <a:pt x="4052062" y="2887418"/>
                  <a:pt x="4064057" y="283168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space réservé du contenu 8"/>
          <p:cNvSpPr>
            <a:spLocks noGrp="1"/>
          </p:cNvSpPr>
          <p:nvPr>
            <p:ph idx="1"/>
          </p:nvPr>
        </p:nvSpPr>
        <p:spPr>
          <a:xfrm>
            <a:off x="0" y="-2338381"/>
            <a:ext cx="12417286" cy="9568392"/>
          </a:xfrm>
          <a:ln w="38100">
            <a:solidFill>
              <a:schemeClr val="tx1"/>
            </a:solidFill>
          </a:ln>
        </p:spPr>
        <p:txBody>
          <a:bodyPr>
            <a:normAutofit/>
          </a:bodyPr>
          <a:lstStyle/>
          <a:p>
            <a:endParaRPr lang="fr-FR" sz="1800" u="sng" dirty="0">
              <a:solidFill>
                <a:schemeClr val="bg1"/>
              </a:solidFill>
            </a:endParaRPr>
          </a:p>
          <a:p>
            <a:r>
              <a:rPr lang="fr-FR" sz="1800" u="sng" dirty="0">
                <a:solidFill>
                  <a:schemeClr val="bg1"/>
                </a:solidFill>
              </a:rPr>
              <a:t>La réaction au stress:</a:t>
            </a:r>
          </a:p>
          <a:p>
            <a:r>
              <a:rPr lang="fr-FR" sz="1800" dirty="0">
                <a:solidFill>
                  <a:schemeClr val="bg1"/>
                </a:solidFill>
              </a:rPr>
              <a:t>Performance</a:t>
            </a:r>
          </a:p>
          <a:p>
            <a:r>
              <a:rPr lang="fr-FR" sz="1800" dirty="0">
                <a:solidFill>
                  <a:schemeClr val="bg1"/>
                </a:solidFill>
              </a:rPr>
              <a:t>Mobilisation cognitive</a:t>
            </a:r>
          </a:p>
        </p:txBody>
      </p:sp>
      <p:cxnSp>
        <p:nvCxnSpPr>
          <p:cNvPr id="11" name="Connecteur droit avec flèche 10"/>
          <p:cNvCxnSpPr/>
          <p:nvPr/>
        </p:nvCxnSpPr>
        <p:spPr>
          <a:xfrm flipV="1">
            <a:off x="2382775" y="-532289"/>
            <a:ext cx="16934" cy="224938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flipV="1">
            <a:off x="3853768" y="-52994"/>
            <a:ext cx="664662" cy="1774374"/>
          </a:xfrm>
          <a:prstGeom prst="line">
            <a:avLst/>
          </a:prstGeom>
          <a:ln w="38100">
            <a:solidFill>
              <a:schemeClr val="accent1"/>
            </a:solidFill>
          </a:ln>
        </p:spPr>
        <p:style>
          <a:lnRef idx="1">
            <a:schemeClr val="dk1"/>
          </a:lnRef>
          <a:fillRef idx="0">
            <a:schemeClr val="dk1"/>
          </a:fillRef>
          <a:effectRef idx="0">
            <a:schemeClr val="dk1"/>
          </a:effectRef>
          <a:fontRef idx="minor">
            <a:schemeClr val="tx1"/>
          </a:fontRef>
        </p:style>
      </p:cxnSp>
      <p:cxnSp>
        <p:nvCxnSpPr>
          <p:cNvPr id="19" name="Connecteur droit 18"/>
          <p:cNvCxnSpPr/>
          <p:nvPr/>
        </p:nvCxnSpPr>
        <p:spPr>
          <a:xfrm>
            <a:off x="4557198" y="-9572"/>
            <a:ext cx="1212439" cy="1"/>
          </a:xfrm>
          <a:prstGeom prst="line">
            <a:avLst/>
          </a:prstGeom>
          <a:ln w="38100">
            <a:solidFill>
              <a:schemeClr val="accent1"/>
            </a:solidFill>
          </a:ln>
        </p:spPr>
        <p:style>
          <a:lnRef idx="1">
            <a:schemeClr val="dk1"/>
          </a:lnRef>
          <a:fillRef idx="0">
            <a:schemeClr val="dk1"/>
          </a:fillRef>
          <a:effectRef idx="0">
            <a:schemeClr val="dk1"/>
          </a:effectRef>
          <a:fontRef idx="minor">
            <a:schemeClr val="tx1"/>
          </a:fontRef>
        </p:style>
      </p:cxnSp>
      <p:cxnSp>
        <p:nvCxnSpPr>
          <p:cNvPr id="21" name="Connecteur droit 20"/>
          <p:cNvCxnSpPr/>
          <p:nvPr/>
        </p:nvCxnSpPr>
        <p:spPr>
          <a:xfrm>
            <a:off x="5764698" y="-52994"/>
            <a:ext cx="1017463" cy="1671000"/>
          </a:xfrm>
          <a:prstGeom prst="line">
            <a:avLst/>
          </a:prstGeom>
          <a:ln w="38100">
            <a:solidFill>
              <a:schemeClr val="accent1"/>
            </a:solidFill>
          </a:ln>
        </p:spPr>
        <p:style>
          <a:lnRef idx="1">
            <a:schemeClr val="dk1"/>
          </a:lnRef>
          <a:fillRef idx="0">
            <a:schemeClr val="dk1"/>
          </a:fillRef>
          <a:effectRef idx="0">
            <a:schemeClr val="dk1"/>
          </a:effectRef>
          <a:fontRef idx="minor">
            <a:schemeClr val="tx1"/>
          </a:fontRef>
        </p:style>
      </p:cxnSp>
      <p:cxnSp>
        <p:nvCxnSpPr>
          <p:cNvPr id="27" name="Connecteur droit 26"/>
          <p:cNvCxnSpPr/>
          <p:nvPr/>
        </p:nvCxnSpPr>
        <p:spPr>
          <a:xfrm flipH="1">
            <a:off x="2399709" y="2750082"/>
            <a:ext cx="8466" cy="171026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a:off x="2235200" y="4354938"/>
            <a:ext cx="37084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9" name="Arc 38"/>
          <p:cNvSpPr/>
          <p:nvPr/>
        </p:nvSpPr>
        <p:spPr>
          <a:xfrm>
            <a:off x="3342643" y="2977473"/>
            <a:ext cx="1493513" cy="2549261"/>
          </a:xfrm>
          <a:prstGeom prst="arc">
            <a:avLst>
              <a:gd name="adj1" fmla="val 10139602"/>
              <a:gd name="adj2" fmla="val 747402"/>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 name="ZoneTexte 2">
            <a:extLst>
              <a:ext uri="{FF2B5EF4-FFF2-40B4-BE49-F238E27FC236}">
                <a16:creationId xmlns:a16="http://schemas.microsoft.com/office/drawing/2014/main" id="{C4B9AA37-640C-490E-A1C3-33219739AF14}"/>
              </a:ext>
            </a:extLst>
          </p:cNvPr>
          <p:cNvSpPr txBox="1"/>
          <p:nvPr/>
        </p:nvSpPr>
        <p:spPr>
          <a:xfrm>
            <a:off x="4341480" y="-409596"/>
            <a:ext cx="1751582" cy="646331"/>
          </a:xfrm>
          <a:prstGeom prst="rect">
            <a:avLst/>
          </a:prstGeom>
          <a:noFill/>
        </p:spPr>
        <p:txBody>
          <a:bodyPr wrap="square" rtlCol="0">
            <a:spAutoFit/>
          </a:bodyPr>
          <a:lstStyle/>
          <a:p>
            <a:r>
              <a:rPr lang="fr-FR" dirty="0">
                <a:solidFill>
                  <a:schemeClr val="bg1"/>
                </a:solidFill>
              </a:rPr>
              <a:t>RESISTANCE</a:t>
            </a:r>
          </a:p>
          <a:p>
            <a:r>
              <a:rPr lang="fr-FR" dirty="0">
                <a:solidFill>
                  <a:schemeClr val="bg1"/>
                </a:solidFill>
              </a:rPr>
              <a:t>cortisol</a:t>
            </a:r>
          </a:p>
        </p:txBody>
      </p:sp>
      <p:sp>
        <p:nvSpPr>
          <p:cNvPr id="4" name="ZoneTexte 3">
            <a:extLst>
              <a:ext uri="{FF2B5EF4-FFF2-40B4-BE49-F238E27FC236}">
                <a16:creationId xmlns:a16="http://schemas.microsoft.com/office/drawing/2014/main" id="{F1C8DBB5-2CDC-4E44-93A8-975C622D6AA4}"/>
              </a:ext>
            </a:extLst>
          </p:cNvPr>
          <p:cNvSpPr txBox="1"/>
          <p:nvPr/>
        </p:nvSpPr>
        <p:spPr>
          <a:xfrm>
            <a:off x="2297244" y="1734760"/>
            <a:ext cx="1780746" cy="369332"/>
          </a:xfrm>
          <a:prstGeom prst="rect">
            <a:avLst/>
          </a:prstGeom>
          <a:noFill/>
        </p:spPr>
        <p:txBody>
          <a:bodyPr wrap="square" rtlCol="0">
            <a:spAutoFit/>
          </a:bodyPr>
          <a:lstStyle/>
          <a:p>
            <a:r>
              <a:rPr lang="fr-FR" dirty="0">
                <a:solidFill>
                  <a:schemeClr val="bg1"/>
                </a:solidFill>
              </a:rPr>
              <a:t>ADRENALINE</a:t>
            </a:r>
          </a:p>
        </p:txBody>
      </p:sp>
      <p:sp>
        <p:nvSpPr>
          <p:cNvPr id="6" name="ZoneTexte 5">
            <a:extLst>
              <a:ext uri="{FF2B5EF4-FFF2-40B4-BE49-F238E27FC236}">
                <a16:creationId xmlns:a16="http://schemas.microsoft.com/office/drawing/2014/main" id="{6B3D7E6B-29F6-4481-B519-A1075EE93EEF}"/>
              </a:ext>
            </a:extLst>
          </p:cNvPr>
          <p:cNvSpPr txBox="1"/>
          <p:nvPr/>
        </p:nvSpPr>
        <p:spPr>
          <a:xfrm>
            <a:off x="6917635" y="1618006"/>
            <a:ext cx="1847197" cy="1200329"/>
          </a:xfrm>
          <a:prstGeom prst="rect">
            <a:avLst/>
          </a:prstGeom>
          <a:noFill/>
        </p:spPr>
        <p:txBody>
          <a:bodyPr wrap="square" rtlCol="0">
            <a:spAutoFit/>
          </a:bodyPr>
          <a:lstStyle/>
          <a:p>
            <a:r>
              <a:rPr lang="fr-FR" dirty="0">
                <a:solidFill>
                  <a:schemeClr val="bg1"/>
                </a:solidFill>
              </a:rPr>
              <a:t>TEMPS EPUISEMENT EFFET TUNNEL</a:t>
            </a:r>
          </a:p>
        </p:txBody>
      </p:sp>
      <p:sp>
        <p:nvSpPr>
          <p:cNvPr id="16" name="Étoile : 4 branches 15">
            <a:extLst>
              <a:ext uri="{FF2B5EF4-FFF2-40B4-BE49-F238E27FC236}">
                <a16:creationId xmlns:a16="http://schemas.microsoft.com/office/drawing/2014/main" id="{FCEEF447-97FB-46A8-A176-41C5993B4F4B}"/>
              </a:ext>
            </a:extLst>
          </p:cNvPr>
          <p:cNvSpPr/>
          <p:nvPr/>
        </p:nvSpPr>
        <p:spPr>
          <a:xfrm>
            <a:off x="3620790" y="2711630"/>
            <a:ext cx="914400" cy="531686"/>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a:extLst>
              <a:ext uri="{FF2B5EF4-FFF2-40B4-BE49-F238E27FC236}">
                <a16:creationId xmlns:a16="http://schemas.microsoft.com/office/drawing/2014/main" id="{60442C95-6C7D-462E-9D02-ECF35B0BA1B6}"/>
              </a:ext>
            </a:extLst>
          </p:cNvPr>
          <p:cNvSpPr txBox="1"/>
          <p:nvPr/>
        </p:nvSpPr>
        <p:spPr>
          <a:xfrm>
            <a:off x="2992265" y="2679905"/>
            <a:ext cx="2115714" cy="369332"/>
          </a:xfrm>
          <a:prstGeom prst="rect">
            <a:avLst/>
          </a:prstGeom>
          <a:noFill/>
        </p:spPr>
        <p:txBody>
          <a:bodyPr wrap="square" rtlCol="0">
            <a:spAutoFit/>
          </a:bodyPr>
          <a:lstStyle/>
          <a:p>
            <a:r>
              <a:rPr lang="fr-FR" dirty="0">
                <a:solidFill>
                  <a:schemeClr val="bg1"/>
                </a:solidFill>
              </a:rPr>
              <a:t>PERFORMANCE</a:t>
            </a:r>
          </a:p>
        </p:txBody>
      </p:sp>
      <p:sp>
        <p:nvSpPr>
          <p:cNvPr id="20" name="ZoneTexte 19">
            <a:extLst>
              <a:ext uri="{FF2B5EF4-FFF2-40B4-BE49-F238E27FC236}">
                <a16:creationId xmlns:a16="http://schemas.microsoft.com/office/drawing/2014/main" id="{41EBBBC7-417C-4FCB-ADA6-8D5E22B3F3D6}"/>
              </a:ext>
            </a:extLst>
          </p:cNvPr>
          <p:cNvSpPr txBox="1"/>
          <p:nvPr/>
        </p:nvSpPr>
        <p:spPr>
          <a:xfrm>
            <a:off x="6003235" y="4015410"/>
            <a:ext cx="1433878" cy="369332"/>
          </a:xfrm>
          <a:prstGeom prst="rect">
            <a:avLst/>
          </a:prstGeom>
          <a:noFill/>
        </p:spPr>
        <p:txBody>
          <a:bodyPr wrap="square" rtlCol="0">
            <a:spAutoFit/>
          </a:bodyPr>
          <a:lstStyle/>
          <a:p>
            <a:r>
              <a:rPr lang="fr-FR" dirty="0">
                <a:solidFill>
                  <a:schemeClr val="bg1"/>
                </a:solidFill>
              </a:rPr>
              <a:t>STRESS</a:t>
            </a:r>
          </a:p>
        </p:txBody>
      </p:sp>
    </p:spTree>
    <p:extLst>
      <p:ext uri="{BB962C8B-B14F-4D97-AF65-F5344CB8AC3E}">
        <p14:creationId xmlns:p14="http://schemas.microsoft.com/office/powerpoint/2010/main" val="1036888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err="1"/>
              <a:t>hhh</a:t>
            </a:r>
            <a:endParaRPr lang="fr-FR" dirty="0"/>
          </a:p>
        </p:txBody>
      </p:sp>
      <p:sp>
        <p:nvSpPr>
          <p:cNvPr id="4" name="Espace réservé du contenu 2"/>
          <p:cNvSpPr txBox="1">
            <a:spLocks/>
          </p:cNvSpPr>
          <p:nvPr/>
        </p:nvSpPr>
        <p:spPr>
          <a:xfrm>
            <a:off x="0" y="-3684058"/>
            <a:ext cx="12192000" cy="9568392"/>
          </a:xfrm>
          <a:prstGeom prst="rect">
            <a:avLst/>
          </a:prstGeom>
          <a:gradFill>
            <a:gsLst>
              <a:gs pos="0">
                <a:schemeClr val="bg2">
                  <a:tint val="93000"/>
                  <a:satMod val="150000"/>
                  <a:shade val="98000"/>
                  <a:lumMod val="102000"/>
                </a:schemeClr>
              </a:gs>
              <a:gs pos="1000">
                <a:schemeClr val="accent3">
                  <a:lumMod val="40000"/>
                  <a:lumOff val="60000"/>
                </a:schemeClr>
              </a:gs>
              <a:gs pos="100000">
                <a:schemeClr val="bg2">
                  <a:shade val="63000"/>
                  <a:satMod val="120000"/>
                </a:schemeClr>
              </a:gs>
            </a:gsLst>
            <a:lin ang="5400000" scaled="0"/>
          </a:gradFill>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32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fr-FR" sz="1800" dirty="0">
              <a:solidFill>
                <a:schemeClr val="bg1"/>
              </a:solidFill>
            </a:endParaRPr>
          </a:p>
          <a:p>
            <a:endParaRPr lang="fr-FR" sz="1800" dirty="0">
              <a:solidFill>
                <a:schemeClr val="bg1"/>
              </a:solidFill>
            </a:endParaRPr>
          </a:p>
          <a:p>
            <a:endParaRPr lang="fr-FR" sz="1800" dirty="0">
              <a:solidFill>
                <a:schemeClr val="bg1"/>
              </a:solidFill>
            </a:endParaRPr>
          </a:p>
          <a:p>
            <a:r>
              <a:rPr lang="fr-FR" sz="1800" dirty="0">
                <a:solidFill>
                  <a:schemeClr val="bg1"/>
                </a:solidFill>
              </a:rPr>
              <a:t>A un certain niveau: le stress est positif et génère de bonnes performances, à partir du point de rupture, il produit de la contre performance et des dysfonctionnements cognitif.   </a:t>
            </a:r>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033" y="365125"/>
            <a:ext cx="4106333" cy="2463800"/>
          </a:xfrm>
          <a:prstGeom prst="rect">
            <a:avLst/>
          </a:prstGeom>
        </p:spPr>
      </p:pic>
    </p:spTree>
    <p:extLst>
      <p:ext uri="{BB962C8B-B14F-4D97-AF65-F5344CB8AC3E}">
        <p14:creationId xmlns:p14="http://schemas.microsoft.com/office/powerpoint/2010/main" val="3744414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sp>
        <p:nvSpPr>
          <p:cNvPr id="4" name="Rectangle 3"/>
          <p:cNvSpPr/>
          <p:nvPr/>
        </p:nvSpPr>
        <p:spPr>
          <a:xfrm>
            <a:off x="160867" y="-2954867"/>
            <a:ext cx="11785600" cy="7294305"/>
          </a:xfrm>
          <a:prstGeom prst="rect">
            <a:avLst/>
          </a:prstGeom>
        </p:spPr>
        <p:txBody>
          <a:bodyPr wrap="square">
            <a:spAutoFit/>
          </a:bodyPr>
          <a:lstStyle/>
          <a:p>
            <a:r>
              <a:rPr lang="fr-FR" b="1" u="sng" dirty="0">
                <a:solidFill>
                  <a:schemeClr val="bg1"/>
                </a:solidFill>
                <a:latin typeface="Arial" panose="020B0604020202020204" pitchFamily="34" charset="0"/>
                <a:cs typeface="Arial" panose="020B0604020202020204" pitchFamily="34" charset="0"/>
              </a:rPr>
              <a:t>IMPORTANT</a:t>
            </a:r>
            <a:r>
              <a:rPr lang="fr-FR" dirty="0">
                <a:solidFill>
                  <a:schemeClr val="bg1"/>
                </a:solidFill>
                <a:latin typeface="Arial" panose="020B0604020202020204" pitchFamily="34" charset="0"/>
                <a:cs typeface="Arial" panose="020B0604020202020204" pitchFamily="34" charset="0"/>
              </a:rPr>
              <a:t>: avant tout départ du ponton / Préparer sa navigation: météo actuelle et future / calcul de sa route / dangers potentiels / </a:t>
            </a:r>
          </a:p>
          <a:p>
            <a:r>
              <a:rPr lang="fr-FR" dirty="0">
                <a:solidFill>
                  <a:schemeClr val="bg1"/>
                </a:solidFill>
                <a:latin typeface="Arial" panose="020B0604020202020204" pitchFamily="34" charset="0"/>
                <a:cs typeface="Arial" panose="020B0604020202020204" pitchFamily="34" charset="0"/>
              </a:rPr>
              <a:t>Lors de nos sorties à bord d’ARVAG, très souvent seul le skipper est détenteur de la compétence à barrer, manœuvrer les voiles, utilisation de la VHF, récupérer un homme (ou une femme..) à la mer..  </a:t>
            </a:r>
          </a:p>
          <a:p>
            <a:endParaRPr lang="fr-FR" u="sng" dirty="0">
              <a:solidFill>
                <a:schemeClr val="bg1"/>
              </a:solidFill>
            </a:endParaRPr>
          </a:p>
          <a:p>
            <a:r>
              <a:rPr lang="fr-FR" u="sng" dirty="0">
                <a:solidFill>
                  <a:schemeClr val="bg1"/>
                </a:solidFill>
              </a:rPr>
              <a:t>En fonction des risques, vous pouvez améliorer la sécurité passive sur les notions suivantes </a:t>
            </a:r>
            <a:r>
              <a:rPr lang="fr-FR" dirty="0">
                <a:solidFill>
                  <a:schemeClr val="bg1"/>
                </a:solidFill>
              </a:rPr>
              <a:t>: </a:t>
            </a:r>
          </a:p>
          <a:p>
            <a:r>
              <a:rPr lang="fr-FR" dirty="0">
                <a:solidFill>
                  <a:schemeClr val="bg1"/>
                </a:solidFill>
              </a:rPr>
              <a:t>&gt; Météo et Marée et savoir faire un calcul de marée pour sortir ou rentrer d’un port, naviguer le long d’une côte.</a:t>
            </a:r>
          </a:p>
          <a:p>
            <a:r>
              <a:rPr lang="fr-FR" dirty="0">
                <a:solidFill>
                  <a:schemeClr val="bg1"/>
                </a:solidFill>
              </a:rPr>
              <a:t>&gt; Matériel embarqué à bord concernant le matériel de sécurité à avoir en fonction de l’éloignement d’un abri (y compris la trousse médicale).</a:t>
            </a:r>
          </a:p>
          <a:p>
            <a:r>
              <a:rPr lang="fr-FR" dirty="0">
                <a:solidFill>
                  <a:schemeClr val="bg1"/>
                </a:solidFill>
              </a:rPr>
              <a:t>&gt; Manœuvres de port pour éviter les situations délicates avec une dérive dû au vent qui aurait une incidence sur le déplacement du bateau.</a:t>
            </a:r>
          </a:p>
          <a:p>
            <a:r>
              <a:rPr lang="fr-FR" dirty="0">
                <a:solidFill>
                  <a:schemeClr val="bg1"/>
                </a:solidFill>
              </a:rPr>
              <a:t>&gt; Règles de barre, de route, et le balisage maritime à connaître afin de ne pas rentrer en collision avec d’autres bateaux sur votre zone de navigation.</a:t>
            </a:r>
          </a:p>
          <a:p>
            <a:r>
              <a:rPr lang="fr-FR" dirty="0">
                <a:solidFill>
                  <a:schemeClr val="bg1"/>
                </a:solidFill>
              </a:rPr>
              <a:t>&gt; Les techniques de mouillage pour assurer une meilleure accroche sur les fonds et éviter de voir votre bateau déraper avec ou sans vous à bord./ apprentissage de la prise de coffre ( utile à Chausey),,</a:t>
            </a:r>
          </a:p>
          <a:p>
            <a:r>
              <a:rPr lang="fr-FR" dirty="0">
                <a:solidFill>
                  <a:schemeClr val="bg1"/>
                </a:solidFill>
              </a:rPr>
              <a:t> </a:t>
            </a:r>
          </a:p>
          <a:p>
            <a:r>
              <a:rPr lang="fr-FR" u="sng" dirty="0">
                <a:solidFill>
                  <a:schemeClr val="bg1"/>
                </a:solidFill>
              </a:rPr>
              <a:t>Vous pouvez également améliorer la sécurité active concernant </a:t>
            </a:r>
            <a:r>
              <a:rPr lang="fr-FR" dirty="0">
                <a:solidFill>
                  <a:schemeClr val="bg1"/>
                </a:solidFill>
              </a:rPr>
              <a:t>: </a:t>
            </a:r>
          </a:p>
          <a:p>
            <a:r>
              <a:rPr lang="fr-FR" dirty="0">
                <a:solidFill>
                  <a:schemeClr val="bg1"/>
                </a:solidFill>
              </a:rPr>
              <a:t>&gt; La connaissance des allures de sauvegarde pour mettre l’équipage et le bateau en sécurité en mer en cas d’incident, d’accident ou de panne moteur.</a:t>
            </a:r>
          </a:p>
          <a:p>
            <a:r>
              <a:rPr lang="fr-FR" dirty="0">
                <a:solidFill>
                  <a:schemeClr val="bg1"/>
                </a:solidFill>
              </a:rPr>
              <a:t>&gt; Les incidents de bord et l’utilisation du matériel de sécurité.</a:t>
            </a:r>
          </a:p>
          <a:p>
            <a:r>
              <a:rPr lang="fr-FR" dirty="0">
                <a:solidFill>
                  <a:schemeClr val="bg1"/>
                </a:solidFill>
              </a:rPr>
              <a:t>&gt; Connaître toutes les techniques de récupération de l’homme à la mer, il en existe de nombreuses en fonction du type de navire et de l’état de la victime.</a:t>
            </a:r>
          </a:p>
          <a:p>
            <a:r>
              <a:rPr lang="fr-FR" dirty="0">
                <a:solidFill>
                  <a:schemeClr val="bg1"/>
                </a:solidFill>
              </a:rPr>
              <a:t>&gt; L’alerte en mer qui doit être un réflexe. Les procédures radio doivent être connues pour assurer une efficacité en cas de besoin.</a:t>
            </a:r>
          </a:p>
          <a:p>
            <a:r>
              <a:rPr lang="fr-FR" dirty="0"/>
              <a:t> </a:t>
            </a:r>
          </a:p>
        </p:txBody>
      </p:sp>
    </p:spTree>
    <p:extLst>
      <p:ext uri="{BB962C8B-B14F-4D97-AF65-F5344CB8AC3E}">
        <p14:creationId xmlns:p14="http://schemas.microsoft.com/office/powerpoint/2010/main" val="2263713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EBDE7B-31B5-4B0C-BBCE-8491ABA4D10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94273F4-46C0-4AA4-B252-A8FE641AC1E9}"/>
              </a:ext>
            </a:extLst>
          </p:cNvPr>
          <p:cNvSpPr>
            <a:spLocks noGrp="1"/>
          </p:cNvSpPr>
          <p:nvPr>
            <p:ph idx="1"/>
          </p:nvPr>
        </p:nvSpPr>
        <p:spPr/>
        <p:txBody>
          <a:bodyPr/>
          <a:lstStyle/>
          <a:p>
            <a:r>
              <a:rPr lang="fr-FR" sz="1800" b="1" dirty="0">
                <a:solidFill>
                  <a:schemeClr val="bg1"/>
                </a:solidFill>
                <a:latin typeface="Arial" panose="020B0604020202020204" pitchFamily="34" charset="0"/>
                <a:cs typeface="Arial" panose="020B0604020202020204" pitchFamily="34" charset="0"/>
              </a:rPr>
              <a:t>Orages : naufrage et incendies en Normandie</a:t>
            </a:r>
            <a:endParaRPr lang="fr-FR" sz="1800" dirty="0">
              <a:solidFill>
                <a:schemeClr val="bg1"/>
              </a:solidFill>
              <a:latin typeface="Arial" panose="020B0604020202020204" pitchFamily="34" charset="0"/>
              <a:cs typeface="Arial" panose="020B0604020202020204" pitchFamily="34" charset="0"/>
            </a:endParaRPr>
          </a:p>
          <a:p>
            <a:r>
              <a:rPr lang="fr-FR" sz="1800" dirty="0">
                <a:solidFill>
                  <a:schemeClr val="bg1"/>
                </a:solidFill>
                <a:latin typeface="Arial" panose="020B0604020202020204" pitchFamily="34" charset="0"/>
                <a:cs typeface="Arial" panose="020B0604020202020204" pitchFamily="34" charset="0"/>
              </a:rPr>
              <a:t>Publié le 18/07/2017 à 21:37</a:t>
            </a:r>
            <a:endParaRPr lang="fr-FR" sz="1800" b="1" dirty="0">
              <a:solidFill>
                <a:schemeClr val="bg1"/>
              </a:solidFill>
              <a:latin typeface="Arial" panose="020B0604020202020204" pitchFamily="34" charset="0"/>
              <a:cs typeface="Arial" panose="020B0604020202020204" pitchFamily="34" charset="0"/>
            </a:endParaRPr>
          </a:p>
          <a:p>
            <a:r>
              <a:rPr lang="fr-FR" sz="1800" b="1" dirty="0">
                <a:solidFill>
                  <a:schemeClr val="bg1"/>
                </a:solidFill>
                <a:latin typeface="Arial" panose="020B0604020202020204" pitchFamily="34" charset="0"/>
                <a:cs typeface="Arial" panose="020B0604020202020204" pitchFamily="34" charset="0"/>
              </a:rPr>
              <a:t>L’épisode orageux qui a traversé la région, ce mardi 18 juillet 2017, a occasionné quelques dégâts, dans la Manche et dans l’Eure notamment. Aucune victime n’est à déplorer.</a:t>
            </a:r>
            <a:endParaRPr lang="fr-FR" sz="1800" dirty="0">
              <a:solidFill>
                <a:schemeClr val="bg1"/>
              </a:solidFill>
              <a:latin typeface="Arial" panose="020B0604020202020204" pitchFamily="34" charset="0"/>
              <a:cs typeface="Arial" panose="020B0604020202020204" pitchFamily="34" charset="0"/>
            </a:endParaRPr>
          </a:p>
          <a:p>
            <a:r>
              <a:rPr lang="fr-FR" sz="1800" b="1" dirty="0">
                <a:solidFill>
                  <a:schemeClr val="bg1"/>
                </a:solidFill>
                <a:latin typeface="Arial" panose="020B0604020202020204" pitchFamily="34" charset="0"/>
                <a:cs typeface="Arial" panose="020B0604020202020204" pitchFamily="34" charset="0"/>
              </a:rPr>
              <a:t>Un voilier fait naufrage à Granville</a:t>
            </a:r>
            <a:endParaRPr lang="fr-FR" sz="1800" dirty="0">
              <a:solidFill>
                <a:schemeClr val="bg1"/>
              </a:solidFill>
              <a:latin typeface="Arial" panose="020B0604020202020204" pitchFamily="34" charset="0"/>
              <a:cs typeface="Arial" panose="020B0604020202020204" pitchFamily="34" charset="0"/>
            </a:endParaRPr>
          </a:p>
          <a:p>
            <a:r>
              <a:rPr lang="fr-FR" sz="1800" dirty="0">
                <a:solidFill>
                  <a:schemeClr val="bg1"/>
                </a:solidFill>
                <a:latin typeface="Arial" panose="020B0604020202020204" pitchFamily="34" charset="0"/>
                <a:cs typeface="Arial" panose="020B0604020202020204" pitchFamily="34" charset="0"/>
              </a:rPr>
              <a:t>Ce mardi 18 juillet, vers 14 h 30, Clément </a:t>
            </a:r>
            <a:r>
              <a:rPr lang="fr-FR" sz="1800" dirty="0" err="1">
                <a:solidFill>
                  <a:schemeClr val="bg1"/>
                </a:solidFill>
                <a:latin typeface="Arial" panose="020B0604020202020204" pitchFamily="34" charset="0"/>
                <a:cs typeface="Arial" panose="020B0604020202020204" pitchFamily="34" charset="0"/>
              </a:rPr>
              <a:t>Mourot</a:t>
            </a:r>
            <a:r>
              <a:rPr lang="fr-FR" sz="1800" dirty="0">
                <a:solidFill>
                  <a:schemeClr val="bg1"/>
                </a:solidFill>
                <a:latin typeface="Arial" panose="020B0604020202020204" pitchFamily="34" charset="0"/>
                <a:cs typeface="Arial" panose="020B0604020202020204" pitchFamily="34" charset="0"/>
              </a:rPr>
              <a:t>, moniteur au Centre régional de nautisme de Granville (Manche), a assisté au naufrage d’un voilier à l’entrée du port de la ville. En mer, les vents ont atteint jusqu’à 50 nœuds, soit 100 km/h.</a:t>
            </a:r>
          </a:p>
          <a:p>
            <a:r>
              <a:rPr lang="fr-FR" sz="1800" b="1" dirty="0">
                <a:solidFill>
                  <a:schemeClr val="bg1"/>
                </a:solidFill>
                <a:latin typeface="Arial" panose="020B0604020202020204" pitchFamily="34" charset="0"/>
                <a:cs typeface="Arial" panose="020B0604020202020204" pitchFamily="34" charset="0"/>
              </a:rPr>
              <a:t>« Quand on a commencé</a:t>
            </a:r>
            <a:r>
              <a:rPr lang="fr-FR" sz="1800" dirty="0">
                <a:solidFill>
                  <a:schemeClr val="bg1"/>
                </a:solidFill>
                <a:latin typeface="Arial" panose="020B0604020202020204" pitchFamily="34" charset="0"/>
                <a:cs typeface="Arial" panose="020B0604020202020204" pitchFamily="34" charset="0"/>
              </a:rPr>
              <a:t> </a:t>
            </a:r>
            <a:r>
              <a:rPr lang="fr-FR" sz="1800" b="1" dirty="0">
                <a:solidFill>
                  <a:schemeClr val="bg1"/>
                </a:solidFill>
                <a:latin typeface="Arial" panose="020B0604020202020204" pitchFamily="34" charset="0"/>
                <a:cs typeface="Arial" panose="020B0604020202020204" pitchFamily="34" charset="0"/>
              </a:rPr>
              <a:t>à voir des éclairs, on a prévenu tout le monde </a:t>
            </a:r>
            <a:r>
              <a:rPr lang="fr-FR" sz="1800" b="1" dirty="0" err="1">
                <a:solidFill>
                  <a:schemeClr val="bg1"/>
                </a:solidFill>
                <a:latin typeface="Arial" panose="020B0604020202020204" pitchFamily="34" charset="0"/>
                <a:cs typeface="Arial" panose="020B0604020202020204" pitchFamily="34" charset="0"/>
              </a:rPr>
              <a:t>qu</a:t>
            </a:r>
            <a:r>
              <a:rPr lang="fr-FR" sz="1800" dirty="0">
                <a:solidFill>
                  <a:schemeClr val="bg1"/>
                </a:solidFill>
                <a:latin typeface="Arial" panose="020B0604020202020204" pitchFamily="34" charset="0"/>
                <a:cs typeface="Arial" panose="020B0604020202020204" pitchFamily="34" charset="0"/>
              </a:rPr>
              <a:t> ’</a:t>
            </a:r>
            <a:r>
              <a:rPr lang="fr-FR" sz="1800" b="1" dirty="0">
                <a:solidFill>
                  <a:schemeClr val="bg1"/>
                </a:solidFill>
                <a:latin typeface="Arial" panose="020B0604020202020204" pitchFamily="34" charset="0"/>
                <a:cs typeface="Arial" panose="020B0604020202020204" pitchFamily="34" charset="0"/>
              </a:rPr>
              <a:t> il fallait rentrer. Avec l’orage, il y avait une très mauvaise visibilité,</a:t>
            </a:r>
            <a:r>
              <a:rPr lang="fr-FR" sz="1800" dirty="0">
                <a:solidFill>
                  <a:schemeClr val="bg1"/>
                </a:solidFill>
                <a:latin typeface="Arial" panose="020B0604020202020204" pitchFamily="34" charset="0"/>
                <a:cs typeface="Arial" panose="020B0604020202020204" pitchFamily="34" charset="0"/>
              </a:rPr>
              <a:t> raconte-t-il. </a:t>
            </a:r>
            <a:r>
              <a:rPr lang="fr-FR" sz="1800" b="1" dirty="0">
                <a:solidFill>
                  <a:schemeClr val="bg1"/>
                </a:solidFill>
                <a:latin typeface="Arial" panose="020B0604020202020204" pitchFamily="34" charset="0"/>
                <a:cs typeface="Arial" panose="020B0604020202020204" pitchFamily="34" charset="0"/>
              </a:rPr>
              <a:t>Puis, nous avons vu un voilier arriver entre les deux piquets du mur de Granville, situés à environ 200 mètres du centre. Il s</a:t>
            </a:r>
            <a:r>
              <a:rPr lang="fr-FR" sz="1800" dirty="0">
                <a:solidFill>
                  <a:schemeClr val="bg1"/>
                </a:solidFill>
                <a:latin typeface="Arial" panose="020B0604020202020204" pitchFamily="34" charset="0"/>
                <a:cs typeface="Arial" panose="020B0604020202020204" pitchFamily="34" charset="0"/>
              </a:rPr>
              <a:t> ’</a:t>
            </a:r>
            <a:r>
              <a:rPr lang="fr-FR" sz="1800" b="1" dirty="0">
                <a:solidFill>
                  <a:schemeClr val="bg1"/>
                </a:solidFill>
                <a:latin typeface="Arial" panose="020B0604020202020204" pitchFamily="34" charset="0"/>
                <a:cs typeface="Arial" panose="020B0604020202020204" pitchFamily="34" charset="0"/>
              </a:rPr>
              <a:t> est fait renverser par une vague et s’est rempli d’eau. »</a:t>
            </a:r>
            <a:endParaRPr lang="fr-FR" sz="1800" dirty="0">
              <a:solidFill>
                <a:schemeClr val="bg1"/>
              </a:solidFill>
              <a:latin typeface="Arial" panose="020B060402020202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910528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BC9FBB-F0A5-4A34-8D4B-571B03E95B8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55022DD-5D8B-4966-AE47-E5934023E28E}"/>
              </a:ext>
            </a:extLst>
          </p:cNvPr>
          <p:cNvSpPr>
            <a:spLocks noGrp="1"/>
          </p:cNvSpPr>
          <p:nvPr>
            <p:ph idx="1"/>
          </p:nvPr>
        </p:nvSpPr>
        <p:spPr/>
        <p:txBody>
          <a:bodyPr>
            <a:no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1E1E1E"/>
                </a:solidFill>
                <a:effectLst/>
                <a:latin typeface="Arial" panose="020B0604020202020204" pitchFamily="34" charset="0"/>
                <a:cs typeface="Arial" panose="020B0604020202020204" pitchFamily="34" charset="0"/>
              </a:rPr>
              <a:t>Le voilier danois Team </a:t>
            </a:r>
            <a:r>
              <a:rPr kumimoji="0" lang="fr-FR" altLang="fr-FR" sz="1600" b="1" i="0" u="none" strike="noStrike" cap="none" normalizeH="0" baseline="0" dirty="0" err="1">
                <a:ln>
                  <a:noFill/>
                </a:ln>
                <a:solidFill>
                  <a:srgbClr val="1E1E1E"/>
                </a:solidFill>
                <a:effectLst/>
                <a:latin typeface="Arial" panose="020B0604020202020204" pitchFamily="34" charset="0"/>
                <a:cs typeface="Arial" panose="020B0604020202020204" pitchFamily="34" charset="0"/>
              </a:rPr>
              <a:t>Vestas</a:t>
            </a:r>
            <a:r>
              <a:rPr kumimoji="0" lang="fr-FR" altLang="fr-FR" sz="1600" b="1" i="0" u="none" strike="noStrike" cap="none" normalizeH="0" baseline="0" dirty="0">
                <a:ln>
                  <a:noFill/>
                </a:ln>
                <a:solidFill>
                  <a:srgbClr val="1E1E1E"/>
                </a:solidFill>
                <a:effectLst/>
                <a:latin typeface="Arial" panose="020B0604020202020204" pitchFamily="34" charset="0"/>
                <a:cs typeface="Arial" panose="020B0604020202020204" pitchFamily="34" charset="0"/>
              </a:rPr>
              <a:t> Wind s'est échoué en pleine nuit sur une barrière de corail à</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1E1E1E"/>
                </a:solidFill>
                <a:effectLst/>
                <a:latin typeface="Arial" panose="020B0604020202020204" pitchFamily="34" charset="0"/>
                <a:cs typeface="Arial" panose="020B0604020202020204" pitchFamily="34" charset="0"/>
              </a:rPr>
              <a:t> plus de 400 kilomètres de Maurice. Les images du choc, qui s'est déroulé en pleine nuit, montrent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1E1E1E"/>
                </a:solidFill>
                <a:effectLst/>
                <a:latin typeface="Arial" panose="020B0604020202020204" pitchFamily="34" charset="0"/>
                <a:cs typeface="Arial" panose="020B0604020202020204" pitchFamily="34" charset="0"/>
              </a:rPr>
              <a:t>des marins totalement désemparés. </a:t>
            </a:r>
            <a:endParaRPr kumimoji="0" lang="fr-FR" alt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a:ln>
                  <a:noFill/>
                </a:ln>
                <a:solidFill>
                  <a:srgbClr val="969FB4"/>
                </a:solidFill>
                <a:effectLst/>
                <a:latin typeface="Arial" panose="020B0604020202020204" pitchFamily="34" charset="0"/>
                <a:cs typeface="Arial" panose="020B0604020202020204" pitchFamily="34" charset="0"/>
              </a:rPr>
              <a:t>Réunion 1ère •</a:t>
            </a:r>
            <a: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t> </a:t>
            </a:r>
            <a:r>
              <a:rPr kumimoji="0" lang="fr-FR" altLang="fr-FR" sz="1600" b="0" i="0" u="none" strike="noStrike" cap="none" normalizeH="0" baseline="0" dirty="0">
                <a:ln>
                  <a:noFill/>
                </a:ln>
                <a:solidFill>
                  <a:srgbClr val="969FB4"/>
                </a:solidFill>
                <a:effectLst/>
                <a:latin typeface="Arial" panose="020B0604020202020204" pitchFamily="34" charset="0"/>
                <a:cs typeface="Arial" panose="020B0604020202020204" pitchFamily="34" charset="0"/>
              </a:rPr>
              <a:t>Publié le 10 décembre 2014 à 08h36, mis à jour le 10 décembre 2014 à 09h21</a:t>
            </a:r>
            <a:endParaRPr kumimoji="0" lang="fr-FR" alt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t>L'équipe danoise Team </a:t>
            </a:r>
            <a:r>
              <a:rPr kumimoji="0" lang="fr-FR" altLang="fr-FR" sz="1600" b="0" i="0" u="none" strike="noStrike" cap="none" normalizeH="0" baseline="0" dirty="0" err="1">
                <a:ln>
                  <a:noFill/>
                </a:ln>
                <a:solidFill>
                  <a:srgbClr val="1E1E1E"/>
                </a:solidFill>
                <a:effectLst/>
                <a:latin typeface="Arial" panose="020B0604020202020204" pitchFamily="34" charset="0"/>
                <a:cs typeface="Arial" panose="020B0604020202020204" pitchFamily="34" charset="0"/>
              </a:rPr>
              <a:t>Vestas</a:t>
            </a:r>
            <a: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t> Wind, dont le voilier s'est échoué le 29 novembre sur des récifs à environ 430 km au nord-est de l'île Maurice, a eu très chaud.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t>On peut le voir sur la vidéo captée par la caméra embarquée sur le voilier.</a:t>
            </a:r>
            <a:b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br>
            <a:b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br>
            <a: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t>En pleine nuit, alors que l'équipage est à la manœuvre, un premier choc se produit. Les hommes se regardent interloqués mais le bateau poursuit sa route.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t> Un autre choc, plus violent, survient et stoppe le monocoque, causant une belle peur à bord.</a:t>
            </a:r>
            <a:b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br>
            <a: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t>les images sur la vidéo à partir de 1'10":</a:t>
            </a:r>
            <a:b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br>
            <a: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t>Le skipper australien du monocoque danois, Chris Nicholson, a expliqué qu'au cours des 48 heures précédant l'échouement, il avait -avec le navigateur</a:t>
            </a:r>
          </a:p>
          <a:p>
            <a:pPr marL="0" lvl="0" indent="0">
              <a:lnSpc>
                <a:spcPct val="100000"/>
              </a:lnSpc>
              <a:buNone/>
            </a:pPr>
            <a: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t> néerlandais Wouter </a:t>
            </a:r>
            <a:r>
              <a:rPr kumimoji="0" lang="fr-FR" altLang="fr-FR" sz="1600" b="0" i="0" u="none" strike="noStrike" cap="none" normalizeH="0" baseline="0" dirty="0" err="1">
                <a:ln>
                  <a:noFill/>
                </a:ln>
                <a:solidFill>
                  <a:srgbClr val="1E1E1E"/>
                </a:solidFill>
                <a:effectLst/>
                <a:latin typeface="Arial" panose="020B0604020202020204" pitchFamily="34" charset="0"/>
                <a:cs typeface="Arial" panose="020B0604020202020204" pitchFamily="34" charset="0"/>
              </a:rPr>
              <a:t>Verbraak</a:t>
            </a:r>
            <a: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t>- remarqué qu'il y avait des hauts fonds sur leur route.   "J'ai fait une grosse erreur" "Lorsque j'ai demandé à quelle profondeur</a:t>
            </a:r>
          </a:p>
          <a:p>
            <a:pPr marL="0" lvl="0" indent="0">
              <a:lnSpc>
                <a:spcPct val="100000"/>
              </a:lnSpc>
              <a:buNone/>
            </a:pPr>
            <a: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t> ils étaient, Wouter m'a répondu que celle-ci variait de 3.000 m à 40 m. Avec le recul, nous aurions dû zoomer sur la zone en question, a reconnu </a:t>
            </a:r>
            <a:r>
              <a:rPr kumimoji="0" lang="fr-FR" altLang="fr-FR" sz="1600" b="0" i="0" u="none" strike="noStrike" cap="none" normalizeH="0" baseline="0" dirty="0" err="1">
                <a:ln>
                  <a:noFill/>
                </a:ln>
                <a:solidFill>
                  <a:srgbClr val="1E1E1E"/>
                </a:solidFill>
                <a:effectLst/>
                <a:latin typeface="Arial" panose="020B0604020202020204" pitchFamily="34" charset="0"/>
                <a:cs typeface="Arial" panose="020B0604020202020204" pitchFamily="34" charset="0"/>
              </a:rPr>
              <a:t>Verbraak</a:t>
            </a:r>
            <a: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t>. </a:t>
            </a:r>
          </a:p>
          <a:p>
            <a:pPr marL="0" lvl="0" indent="0">
              <a:lnSpc>
                <a:spcPct val="100000"/>
              </a:lnSpc>
              <a:buNone/>
            </a:pPr>
            <a: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t>J'ai fait une grosse erreur en ne le faisant pas".</a:t>
            </a:r>
            <a:b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br>
            <a:b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br>
            <a: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t>Les dégâts provoqués par cet échouement sont considérables (safrans arrachés, arrière du bateau déchiqueté par les vagues, etc.) et il est peu probable que le</a:t>
            </a:r>
          </a:p>
          <a:p>
            <a:pPr marL="0" lvl="0" indent="0">
              <a:lnSpc>
                <a:spcPct val="100000"/>
              </a:lnSpc>
              <a:buNone/>
            </a:pPr>
            <a: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t> VOR65 (20 m) puisse être récupéré et remis en état.</a:t>
            </a:r>
            <a:br>
              <a:rPr lang="fr-FR" altLang="fr-FR" sz="1600" dirty="0">
                <a:solidFill>
                  <a:srgbClr val="1E1E1E"/>
                </a:solidFill>
                <a:latin typeface="Arial" panose="020B0604020202020204" pitchFamily="34" charset="0"/>
                <a:cs typeface="Arial" panose="020B0604020202020204" pitchFamily="34" charset="0"/>
              </a:rPr>
            </a:br>
            <a:r>
              <a:rPr lang="fr-FR" altLang="fr-FR" sz="1600" dirty="0">
                <a:solidFill>
                  <a:srgbClr val="1E1E1E"/>
                </a:solidFill>
                <a:latin typeface="Arial" panose="020B0604020202020204" pitchFamily="34" charset="0"/>
                <a:cs typeface="Arial" panose="020B0604020202020204" pitchFamily="34" charset="0"/>
              </a:rPr>
              <a:t>Le voilier danois Team </a:t>
            </a:r>
            <a:r>
              <a:rPr lang="fr-FR" altLang="fr-FR" sz="1600" dirty="0" err="1">
                <a:solidFill>
                  <a:srgbClr val="1E1E1E"/>
                </a:solidFill>
                <a:latin typeface="Arial" panose="020B0604020202020204" pitchFamily="34" charset="0"/>
                <a:cs typeface="Arial" panose="020B0604020202020204" pitchFamily="34" charset="0"/>
              </a:rPr>
              <a:t>Vestas</a:t>
            </a:r>
            <a:r>
              <a:rPr lang="fr-FR" altLang="fr-FR" sz="1600" dirty="0">
                <a:solidFill>
                  <a:srgbClr val="1E1E1E"/>
                </a:solidFill>
                <a:latin typeface="Arial" panose="020B0604020202020204" pitchFamily="34" charset="0"/>
                <a:cs typeface="Arial" panose="020B0604020202020204" pitchFamily="34" charset="0"/>
              </a:rPr>
              <a:t> Wind s'est échoué en pleine nuit sur une barrière de corail à plus de 400 kilomètres de Maurice. Les images du choc, qui s'est déroulé </a:t>
            </a:r>
          </a:p>
          <a:p>
            <a:pPr marL="0" lvl="0" indent="0">
              <a:lnSpc>
                <a:spcPct val="100000"/>
              </a:lnSpc>
              <a:buNone/>
            </a:pPr>
            <a:r>
              <a:rPr lang="fr-FR" altLang="fr-FR" sz="1600" dirty="0">
                <a:solidFill>
                  <a:srgbClr val="1E1E1E"/>
                </a:solidFill>
                <a:latin typeface="Arial" panose="020B0604020202020204" pitchFamily="34" charset="0"/>
                <a:cs typeface="Arial" panose="020B0604020202020204" pitchFamily="34" charset="0"/>
              </a:rPr>
              <a:t>en pleine nuit, montrent des marins totalement désemparés. </a:t>
            </a:r>
          </a:p>
          <a:p>
            <a:pPr marL="0" lvl="0" indent="0">
              <a:lnSpc>
                <a:spcPct val="100000"/>
              </a:lnSpc>
              <a:buNone/>
            </a:pPr>
            <a:r>
              <a:rPr lang="fr-FR" altLang="fr-FR" sz="1600" dirty="0">
                <a:solidFill>
                  <a:srgbClr val="1E1E1E"/>
                </a:solidFill>
                <a:latin typeface="Arial" panose="020B0604020202020204" pitchFamily="34" charset="0"/>
                <a:cs typeface="Arial" panose="020B0604020202020204" pitchFamily="34" charset="0"/>
              </a:rPr>
              <a:t>Avant de quitter le bateau et d'être évacués à l'île Maurice puis Abou Dhabi, Nicholson et ses huit équipiers ont démonté un certain nombre d'équipements et récupéré des voiles.</a:t>
            </a:r>
          </a:p>
          <a:p>
            <a:pPr marL="0" lvl="0" indent="0">
              <a:lnSpc>
                <a:spcPct val="100000"/>
              </a:lnSpc>
              <a:buNone/>
            </a:pPr>
            <a:r>
              <a:rPr lang="fr-FR" altLang="fr-FR" sz="1600" dirty="0">
                <a:solidFill>
                  <a:srgbClr val="1E1E1E"/>
                </a:solidFill>
                <a:latin typeface="Arial" panose="020B0604020202020204" pitchFamily="34" charset="0"/>
                <a:cs typeface="Arial" panose="020B0604020202020204" pitchFamily="34" charset="0"/>
              </a:rPr>
              <a:t>L'accident a eu lieu au cours de la deuxième manche océanique de la Volvo, partie le 19 novembre du Cap (Afrique du Sud) vers Abou Dhabi. La Volvo </a:t>
            </a:r>
            <a:r>
              <a:rPr lang="fr-FR" altLang="fr-FR" sz="1600" dirty="0" err="1">
                <a:solidFill>
                  <a:srgbClr val="1E1E1E"/>
                </a:solidFill>
                <a:latin typeface="Arial" panose="020B0604020202020204" pitchFamily="34" charset="0"/>
                <a:cs typeface="Arial" panose="020B0604020202020204" pitchFamily="34" charset="0"/>
              </a:rPr>
              <a:t>Ocean</a:t>
            </a:r>
            <a:endParaRPr lang="fr-FR" altLang="fr-FR" sz="1600" dirty="0">
              <a:solidFill>
                <a:srgbClr val="1E1E1E"/>
              </a:solidFill>
              <a:latin typeface="Arial" panose="020B0604020202020204" pitchFamily="34" charset="0"/>
              <a:cs typeface="Arial" panose="020B0604020202020204" pitchFamily="34" charset="0"/>
            </a:endParaRPr>
          </a:p>
          <a:p>
            <a:pPr marL="0" lvl="0" indent="0">
              <a:lnSpc>
                <a:spcPct val="100000"/>
              </a:lnSpc>
              <a:buNone/>
            </a:pPr>
            <a:r>
              <a:rPr lang="fr-FR" altLang="fr-FR" sz="1600" dirty="0">
                <a:solidFill>
                  <a:srgbClr val="1E1E1E"/>
                </a:solidFill>
                <a:latin typeface="Arial" panose="020B0604020202020204" pitchFamily="34" charset="0"/>
                <a:cs typeface="Arial" panose="020B0604020202020204" pitchFamily="34" charset="0"/>
              </a:rPr>
              <a:t> Race, née en 1973 sous le nom de </a:t>
            </a:r>
            <a:r>
              <a:rPr lang="fr-FR" altLang="fr-FR" sz="1600" dirty="0" err="1">
                <a:solidFill>
                  <a:srgbClr val="1E1E1E"/>
                </a:solidFill>
                <a:latin typeface="Arial" panose="020B0604020202020204" pitchFamily="34" charset="0"/>
                <a:cs typeface="Arial" panose="020B0604020202020204" pitchFamily="34" charset="0"/>
              </a:rPr>
              <a:t>Whitbread</a:t>
            </a:r>
            <a:r>
              <a:rPr lang="fr-FR" altLang="fr-FR" sz="1600" dirty="0">
                <a:solidFill>
                  <a:srgbClr val="1E1E1E"/>
                </a:solidFill>
                <a:latin typeface="Arial" panose="020B0604020202020204" pitchFamily="34" charset="0"/>
                <a:cs typeface="Arial" panose="020B0604020202020204" pitchFamily="34" charset="0"/>
              </a:rPr>
              <a:t> Round The World Race, est l'épreuve de voile la plus prestigieuse au monde après la Coupe de l'America. </a:t>
            </a:r>
            <a:br>
              <a:rPr kumimoji="0" lang="fr-FR" altLang="fr-FR" sz="1600" b="0" i="0" u="none" strike="noStrike" cap="none" normalizeH="0" baseline="0" dirty="0">
                <a:ln>
                  <a:noFill/>
                </a:ln>
                <a:solidFill>
                  <a:srgbClr val="1E1E1E"/>
                </a:solidFill>
                <a:effectLst/>
                <a:latin typeface="Arial" panose="020B0604020202020204" pitchFamily="34" charset="0"/>
                <a:cs typeface="Arial" panose="020B0604020202020204" pitchFamily="34" charset="0"/>
              </a:rPr>
            </a:br>
            <a:r>
              <a:rPr lang="fr-FR" sz="1600" b="1" dirty="0">
                <a:solidFill>
                  <a:schemeClr val="bg1"/>
                </a:solidFill>
              </a:rPr>
              <a:t>VIDEO YOUTUBE VESTAS</a:t>
            </a:r>
          </a:p>
          <a:p>
            <a:r>
              <a:rPr lang="fr-FR" sz="1600" b="1" dirty="0">
                <a:solidFill>
                  <a:schemeClr val="bg1"/>
                </a:solidFill>
              </a:rPr>
              <a:t>Images du crash de </a:t>
            </a:r>
            <a:r>
              <a:rPr lang="fr-FR" sz="1600" b="1" dirty="0" err="1">
                <a:solidFill>
                  <a:schemeClr val="bg1"/>
                </a:solidFill>
              </a:rPr>
              <a:t>Vestas</a:t>
            </a:r>
            <a:r>
              <a:rPr lang="fr-FR" sz="1600" b="1" dirty="0">
                <a:solidFill>
                  <a:schemeClr val="bg1"/>
                </a:solidFill>
              </a:rPr>
              <a:t> Wind - Journal de la Voile </a:t>
            </a:r>
            <a:r>
              <a:rPr lang="fr-FR" sz="1600" b="1" dirty="0" err="1">
                <a:solidFill>
                  <a:schemeClr val="bg1"/>
                </a:solidFill>
              </a:rPr>
              <a:t>Destopnews</a:t>
            </a:r>
            <a:r>
              <a:rPr lang="fr-FR" sz="1600" b="1" dirty="0">
                <a:solidFill>
                  <a:schemeClr val="bg1"/>
                </a:solidFill>
              </a:rPr>
              <a:t> #50</a:t>
            </a:r>
          </a:p>
          <a:p>
            <a:pPr marL="0" lvl="0" indent="0">
              <a:lnSpc>
                <a:spcPct val="100000"/>
              </a:lnSpc>
              <a:buNone/>
            </a:pPr>
            <a:endParaRPr lang="fr-F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8516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5373" y="130585"/>
            <a:ext cx="11541211" cy="6517349"/>
          </a:xfrm>
        </p:spPr>
        <p:txBody>
          <a:bodyPr>
            <a:normAutofit/>
          </a:bodyPr>
          <a:lstStyle/>
          <a:p>
            <a:endParaRPr lang="fr-FR" sz="20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255373" y="130585"/>
            <a:ext cx="11310552" cy="6507891"/>
          </a:xfrm>
        </p:spPr>
        <p:txBody>
          <a:bodyPr>
            <a:normAutofit/>
          </a:bodyPr>
          <a:lstStyle/>
          <a:p>
            <a:pPr marL="0" indent="0">
              <a:buNone/>
            </a:pPr>
            <a:r>
              <a:rPr lang="fr-FR" sz="2000" b="1" dirty="0">
                <a:latin typeface="Arial" panose="020B0604020202020204" pitchFamily="34" charset="0"/>
                <a:ea typeface="+mj-ea"/>
                <a:cs typeface="Arial" panose="020B0604020202020204" pitchFamily="34" charset="0"/>
              </a:rPr>
              <a:t>   </a:t>
            </a:r>
          </a:p>
          <a:p>
            <a:pPr marL="0" indent="0">
              <a:buNone/>
            </a:pPr>
            <a:r>
              <a:rPr lang="fr-FR" sz="2000" b="1" dirty="0">
                <a:solidFill>
                  <a:schemeClr val="bg1"/>
                </a:solidFill>
                <a:latin typeface="Arial" panose="020B0604020202020204" pitchFamily="34" charset="0"/>
                <a:ea typeface="+mj-ea"/>
                <a:cs typeface="Arial" panose="020B0604020202020204" pitchFamily="34" charset="0"/>
              </a:rPr>
              <a:t>   </a:t>
            </a:r>
            <a:r>
              <a:rPr lang="fr-FR" sz="2000" b="1" u="sng" dirty="0">
                <a:solidFill>
                  <a:schemeClr val="bg1"/>
                </a:solidFill>
                <a:latin typeface="Arial" panose="020B0604020202020204" pitchFamily="34" charset="0"/>
                <a:ea typeface="+mj-ea"/>
                <a:cs typeface="Arial" panose="020B0604020202020204" pitchFamily="34" charset="0"/>
              </a:rPr>
              <a:t>Pourquoi ce thème d’intervention à CGL?</a:t>
            </a:r>
          </a:p>
          <a:p>
            <a:pPr marL="0" indent="0">
              <a:buNone/>
            </a:pPr>
            <a:r>
              <a:rPr lang="fr-FR" sz="2000" dirty="0">
                <a:solidFill>
                  <a:schemeClr val="bg1"/>
                </a:solidFill>
                <a:latin typeface="Arial" panose="020B0604020202020204" pitchFamily="34" charset="0"/>
                <a:ea typeface="+mj-ea"/>
                <a:cs typeface="Arial" panose="020B0604020202020204" pitchFamily="34" charset="0"/>
              </a:rPr>
              <a:t>   L’activité voile est classée par les assureurs en tant qu’activité à hauts-risques ( voile, vtt, moto, alpinisme...),</a:t>
            </a:r>
            <a:r>
              <a:rPr lang="fr-FR" sz="2000" dirty="0">
                <a:solidFill>
                  <a:schemeClr val="bg1"/>
                </a:solidFill>
                <a:latin typeface="Arial" panose="020B0604020202020204" pitchFamily="34" charset="0"/>
                <a:cs typeface="Arial" panose="020B0604020202020204" pitchFamily="34" charset="0"/>
              </a:rPr>
              <a:t>les facteurs humains sont en cause dans plus de 90 % des accidents. Le potentiel est donc très important en terme de prévention. Cette présentation à pour vocation d’être un support afin de solliciter notre réflexion concernant notre pratique voile au sein de CGL, afin de la rendre plus sûre, pour le plaisir de tous!! </a:t>
            </a:r>
          </a:p>
          <a:p>
            <a:pPr marL="0" indent="0">
              <a:buNone/>
            </a:pPr>
            <a:r>
              <a:rPr lang="fr-FR" sz="2000" b="1" dirty="0">
                <a:solidFill>
                  <a:schemeClr val="bg1"/>
                </a:solidFill>
                <a:latin typeface="Arial" panose="020B0604020202020204" pitchFamily="34" charset="0"/>
                <a:ea typeface="+mj-ea"/>
                <a:cs typeface="Arial" panose="020B0604020202020204" pitchFamily="34" charset="0"/>
              </a:rPr>
              <a:t>   </a:t>
            </a:r>
            <a:r>
              <a:rPr lang="fr-FR" sz="2000" b="1" u="sng" dirty="0">
                <a:solidFill>
                  <a:schemeClr val="bg1"/>
                </a:solidFill>
                <a:latin typeface="Arial" panose="020B0604020202020204" pitchFamily="34" charset="0"/>
                <a:ea typeface="+mj-ea"/>
                <a:cs typeface="Arial" panose="020B0604020202020204" pitchFamily="34" charset="0"/>
              </a:rPr>
              <a:t>Pour qui?</a:t>
            </a:r>
          </a:p>
          <a:p>
            <a:pPr marL="0" indent="0">
              <a:buNone/>
            </a:pPr>
            <a:r>
              <a:rPr lang="fr-FR" sz="2000" dirty="0">
                <a:solidFill>
                  <a:schemeClr val="bg1"/>
                </a:solidFill>
                <a:latin typeface="Arial" panose="020B0604020202020204" pitchFamily="34" charset="0"/>
                <a:ea typeface="+mj-ea"/>
                <a:cs typeface="Arial" panose="020B0604020202020204" pitchFamily="34" charset="0"/>
              </a:rPr>
              <a:t>    Cet exposé est à destination des Skippers et des Adhérents CGL loueurs ou futur loueurs potentiels d’AR VAG 3.</a:t>
            </a:r>
          </a:p>
          <a:p>
            <a:pPr marL="0" indent="0">
              <a:buNone/>
            </a:pPr>
            <a:r>
              <a:rPr lang="fr-FR" sz="2000" dirty="0">
                <a:solidFill>
                  <a:schemeClr val="bg1"/>
                </a:solidFill>
                <a:latin typeface="Arial" panose="020B0604020202020204" pitchFamily="34" charset="0"/>
                <a:ea typeface="+mj-ea"/>
                <a:cs typeface="Arial" panose="020B0604020202020204" pitchFamily="34" charset="0"/>
              </a:rPr>
              <a:t>    </a:t>
            </a:r>
            <a:r>
              <a:rPr lang="fr-FR" sz="2000" u="sng" dirty="0">
                <a:solidFill>
                  <a:schemeClr val="bg1"/>
                </a:solidFill>
                <a:latin typeface="Arial" panose="020B0604020202020204" pitchFamily="34" charset="0"/>
                <a:ea typeface="+mj-ea"/>
                <a:cs typeface="Arial" panose="020B0604020202020204" pitchFamily="34" charset="0"/>
              </a:rPr>
              <a:t>Points forts</a:t>
            </a:r>
            <a:r>
              <a:rPr lang="fr-FR" sz="2000" dirty="0">
                <a:solidFill>
                  <a:schemeClr val="bg1"/>
                </a:solidFill>
                <a:latin typeface="Arial" panose="020B0604020202020204" pitchFamily="34" charset="0"/>
                <a:ea typeface="+mj-ea"/>
                <a:cs typeface="Arial" panose="020B0604020202020204" pitchFamily="34" charset="0"/>
              </a:rPr>
              <a:t>: connaissances de l’activité voile / connaissance du bateau / gestion de l’émotionnel dans le cadre d’une situation habituelle ou inhabituelle et perçue comme dangereuse, connaissance de son potentiel humain et technique et des situations mettant en relation la connaissance et le risque perçu ou réel.   </a:t>
            </a:r>
          </a:p>
          <a:p>
            <a:pPr marL="0" indent="0">
              <a:buNone/>
            </a:pPr>
            <a:r>
              <a:rPr lang="fr-FR" sz="2000" dirty="0">
                <a:solidFill>
                  <a:schemeClr val="bg1"/>
                </a:solidFill>
                <a:latin typeface="Arial" panose="020B0604020202020204" pitchFamily="34" charset="0"/>
                <a:ea typeface="+mj-ea"/>
                <a:cs typeface="Arial" panose="020B0604020202020204" pitchFamily="34" charset="0"/>
              </a:rPr>
              <a:t>             </a:t>
            </a:r>
          </a:p>
        </p:txBody>
      </p:sp>
    </p:spTree>
    <p:extLst>
      <p:ext uri="{BB962C8B-B14F-4D97-AF65-F5344CB8AC3E}">
        <p14:creationId xmlns:p14="http://schemas.microsoft.com/office/powerpoint/2010/main" val="203154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0" y="-4286779"/>
            <a:ext cx="12192000" cy="9568392"/>
          </a:xfrm>
        </p:spPr>
        <p:txBody>
          <a:bodyPr/>
          <a:lstStyle/>
          <a:p>
            <a:endParaRPr lang="fr-FR" dirty="0"/>
          </a:p>
          <a:p>
            <a:r>
              <a:rPr lang="fr-FR" sz="2000" dirty="0">
                <a:solidFill>
                  <a:schemeClr val="bg1"/>
                </a:solidFill>
              </a:rPr>
              <a:t>Notre activité voile met en relation </a:t>
            </a:r>
            <a:r>
              <a:rPr lang="fr-FR" sz="2000" u="sng" dirty="0">
                <a:solidFill>
                  <a:schemeClr val="bg1"/>
                </a:solidFill>
              </a:rPr>
              <a:t>3 pôles en interrelation </a:t>
            </a:r>
            <a:r>
              <a:rPr lang="fr-FR" sz="2000" dirty="0">
                <a:solidFill>
                  <a:schemeClr val="bg1"/>
                </a:solidFill>
              </a:rPr>
              <a:t>:</a:t>
            </a:r>
          </a:p>
          <a:p>
            <a:r>
              <a:rPr lang="fr-FR" sz="2000" dirty="0">
                <a:solidFill>
                  <a:schemeClr val="bg1"/>
                </a:solidFill>
              </a:rPr>
              <a:t> 1°) </a:t>
            </a:r>
            <a:r>
              <a:rPr lang="fr-FR" sz="2000" u="sng" dirty="0">
                <a:solidFill>
                  <a:schemeClr val="bg1"/>
                </a:solidFill>
              </a:rPr>
              <a:t>le skipper </a:t>
            </a:r>
            <a:r>
              <a:rPr lang="fr-FR" sz="2000" dirty="0">
                <a:solidFill>
                  <a:schemeClr val="bg1"/>
                </a:solidFill>
              </a:rPr>
              <a:t>( âge / état de santé / niveau de compétence voile / qualités relationnelles / projet de navigation / journée ou semaine).</a:t>
            </a:r>
          </a:p>
          <a:p>
            <a:r>
              <a:rPr lang="fr-FR" sz="2000" dirty="0">
                <a:solidFill>
                  <a:schemeClr val="bg1"/>
                </a:solidFill>
              </a:rPr>
              <a:t> 2°) </a:t>
            </a:r>
            <a:r>
              <a:rPr lang="fr-FR" sz="2000" u="sng" dirty="0">
                <a:solidFill>
                  <a:schemeClr val="bg1"/>
                </a:solidFill>
              </a:rPr>
              <a:t>Les équipiers </a:t>
            </a:r>
            <a:r>
              <a:rPr lang="fr-FR" sz="2000" dirty="0">
                <a:solidFill>
                  <a:schemeClr val="bg1"/>
                </a:solidFill>
              </a:rPr>
              <a:t>( âges / état de santé / niveaux de compétence voile / qualités relationnelles / attentes du projet de navigation / journée ou semaine).</a:t>
            </a:r>
          </a:p>
          <a:p>
            <a:r>
              <a:rPr lang="fr-FR" sz="2000" dirty="0">
                <a:solidFill>
                  <a:schemeClr val="bg1"/>
                </a:solidFill>
              </a:rPr>
              <a:t> 3°) </a:t>
            </a:r>
            <a:r>
              <a:rPr lang="fr-FR" sz="2000" u="sng" dirty="0">
                <a:solidFill>
                  <a:schemeClr val="bg1"/>
                </a:solidFill>
              </a:rPr>
              <a:t>Le bateau</a:t>
            </a:r>
            <a:r>
              <a:rPr lang="fr-FR" sz="2000" dirty="0">
                <a:solidFill>
                  <a:schemeClr val="bg1"/>
                </a:solidFill>
              </a:rPr>
              <a:t>: ( état d’entretien / qualités en navigation ( vitesse, raideur à la toile, roulis au portant...) / équipement de sécurité / équipement de navigation).</a:t>
            </a:r>
          </a:p>
        </p:txBody>
      </p:sp>
      <p:sp>
        <p:nvSpPr>
          <p:cNvPr id="4" name="Ellipse 3"/>
          <p:cNvSpPr/>
          <p:nvPr/>
        </p:nvSpPr>
        <p:spPr>
          <a:xfrm>
            <a:off x="4052148" y="14732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p:cNvSpPr/>
          <p:nvPr/>
        </p:nvSpPr>
        <p:spPr>
          <a:xfrm>
            <a:off x="3492501" y="-1099607"/>
            <a:ext cx="2937932" cy="14393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 skipper </a:t>
            </a:r>
          </a:p>
        </p:txBody>
      </p:sp>
      <p:sp>
        <p:nvSpPr>
          <p:cNvPr id="6" name="Ellipse 5"/>
          <p:cNvSpPr/>
          <p:nvPr/>
        </p:nvSpPr>
        <p:spPr>
          <a:xfrm>
            <a:off x="1126067" y="1793346"/>
            <a:ext cx="190923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 bateau</a:t>
            </a:r>
          </a:p>
        </p:txBody>
      </p:sp>
      <p:sp>
        <p:nvSpPr>
          <p:cNvPr id="7" name="Ellipse 6"/>
          <p:cNvSpPr/>
          <p:nvPr/>
        </p:nvSpPr>
        <p:spPr>
          <a:xfrm>
            <a:off x="6548966" y="1757098"/>
            <a:ext cx="1938867"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Les équipiers</a:t>
            </a:r>
          </a:p>
        </p:txBody>
      </p:sp>
      <p:cxnSp>
        <p:nvCxnSpPr>
          <p:cNvPr id="9" name="Connecteur droit avec flèche 8"/>
          <p:cNvCxnSpPr/>
          <p:nvPr/>
        </p:nvCxnSpPr>
        <p:spPr>
          <a:xfrm>
            <a:off x="5793102" y="741444"/>
            <a:ext cx="914400" cy="914400"/>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flipH="1">
            <a:off x="2983652" y="469834"/>
            <a:ext cx="791633" cy="846667"/>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a:off x="3729566" y="2315105"/>
            <a:ext cx="2319868" cy="0"/>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flipH="1">
            <a:off x="3492501" y="2573867"/>
            <a:ext cx="2662766" cy="3440"/>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7120467" y="1986493"/>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flipH="1" flipV="1">
            <a:off x="6216226" y="461965"/>
            <a:ext cx="694265" cy="618595"/>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flipV="1">
            <a:off x="3335759" y="741444"/>
            <a:ext cx="778088" cy="821530"/>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7014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a:p>
            <a:r>
              <a:rPr lang="fr-FR" sz="2400" b="1" u="sng" dirty="0">
                <a:solidFill>
                  <a:schemeClr val="bg1"/>
                </a:solidFill>
              </a:rPr>
              <a:t>Principe du go/no go: </a:t>
            </a:r>
            <a:r>
              <a:rPr lang="fr-FR" sz="2000" dirty="0">
                <a:solidFill>
                  <a:schemeClr val="bg1"/>
                </a:solidFill>
              </a:rPr>
              <a:t>ce type de questionnement vient de l’aéronautique, et peut s’appliquer à notre pratique voile CGL.</a:t>
            </a:r>
          </a:p>
          <a:p>
            <a:r>
              <a:rPr lang="fr-FR" sz="2000" dirty="0">
                <a:solidFill>
                  <a:schemeClr val="bg1"/>
                </a:solidFill>
              </a:rPr>
              <a:t>Quels sont </a:t>
            </a:r>
            <a:r>
              <a:rPr lang="fr-FR" sz="2000" b="1" dirty="0">
                <a:solidFill>
                  <a:schemeClr val="bg1"/>
                </a:solidFill>
              </a:rPr>
              <a:t>les déterminants </a:t>
            </a:r>
            <a:r>
              <a:rPr lang="fr-FR" sz="2000" dirty="0">
                <a:solidFill>
                  <a:schemeClr val="bg1"/>
                </a:solidFill>
              </a:rPr>
              <a:t>qui vont permettre de réaliser la sortie voile à la journée ou à la semaine en combinant: plaisir et sécurité !!</a:t>
            </a:r>
          </a:p>
          <a:p>
            <a:r>
              <a:rPr lang="fr-FR" sz="2000" dirty="0">
                <a:solidFill>
                  <a:schemeClr val="bg1"/>
                </a:solidFill>
              </a:rPr>
              <a:t>1°) </a:t>
            </a:r>
            <a:r>
              <a:rPr lang="fr-FR" sz="2000" u="sng" dirty="0">
                <a:solidFill>
                  <a:schemeClr val="bg1"/>
                </a:solidFill>
              </a:rPr>
              <a:t>La date de la sortie ou le jour du départ ( navigation sur plusieurs jours): </a:t>
            </a:r>
            <a:r>
              <a:rPr lang="fr-FR" sz="2000" dirty="0">
                <a:solidFill>
                  <a:schemeClr val="bg1"/>
                </a:solidFill>
              </a:rPr>
              <a:t>ce choix est délibéré de la part du skipper et de la part des équipiers, les dates étant proposées au calendrier de CGL.</a:t>
            </a:r>
          </a:p>
          <a:p>
            <a:r>
              <a:rPr lang="fr-FR" sz="2000" dirty="0">
                <a:solidFill>
                  <a:schemeClr val="bg1"/>
                </a:solidFill>
              </a:rPr>
              <a:t>2°) </a:t>
            </a:r>
            <a:r>
              <a:rPr lang="fr-FR" sz="2000" u="sng" dirty="0">
                <a:solidFill>
                  <a:schemeClr val="bg1"/>
                </a:solidFill>
              </a:rPr>
              <a:t>les horaires de marées</a:t>
            </a:r>
            <a:r>
              <a:rPr lang="fr-FR" sz="2000" dirty="0">
                <a:solidFill>
                  <a:schemeClr val="bg1"/>
                </a:solidFill>
              </a:rPr>
              <a:t>: afin de prévoir l’heure de passage du seuil au départ et à l’arrivée. </a:t>
            </a:r>
          </a:p>
          <a:p>
            <a:r>
              <a:rPr lang="fr-FR" sz="2000" dirty="0">
                <a:solidFill>
                  <a:schemeClr val="bg1"/>
                </a:solidFill>
              </a:rPr>
              <a:t>3°) </a:t>
            </a:r>
            <a:r>
              <a:rPr lang="fr-FR" sz="2000" u="sng" dirty="0">
                <a:solidFill>
                  <a:schemeClr val="bg1"/>
                </a:solidFill>
              </a:rPr>
              <a:t>La Météo</a:t>
            </a:r>
            <a:r>
              <a:rPr lang="fr-FR" sz="2000" dirty="0">
                <a:solidFill>
                  <a:schemeClr val="bg1"/>
                </a:solidFill>
              </a:rPr>
              <a:t>: Le skipper est la garant de la sécurité à bord, </a:t>
            </a:r>
            <a:r>
              <a:rPr lang="fr-FR" sz="2000" u="sng" dirty="0">
                <a:solidFill>
                  <a:schemeClr val="bg1"/>
                </a:solidFill>
              </a:rPr>
              <a:t>au plus tard </a:t>
            </a:r>
            <a:r>
              <a:rPr lang="fr-FR" sz="2000" dirty="0">
                <a:solidFill>
                  <a:schemeClr val="bg1"/>
                </a:solidFill>
              </a:rPr>
              <a:t>la veille de l’appareillage, toutes les composantes météo doivent être collectées ( </a:t>
            </a:r>
            <a:r>
              <a:rPr lang="fr-FR" sz="2000" dirty="0" err="1">
                <a:solidFill>
                  <a:schemeClr val="bg1"/>
                </a:solidFill>
              </a:rPr>
              <a:t>météoconsult</a:t>
            </a:r>
            <a:r>
              <a:rPr lang="fr-FR" sz="2000" dirty="0">
                <a:solidFill>
                  <a:schemeClr val="bg1"/>
                </a:solidFill>
              </a:rPr>
              <a:t>..) avec toutes les projections heure par heure.. ou sur plusieurs jours..</a:t>
            </a:r>
          </a:p>
          <a:p>
            <a:r>
              <a:rPr lang="fr-FR" sz="2000" dirty="0">
                <a:solidFill>
                  <a:schemeClr val="bg1"/>
                </a:solidFill>
              </a:rPr>
              <a:t>4°) </a:t>
            </a:r>
            <a:r>
              <a:rPr lang="fr-FR" sz="2000" u="sng" dirty="0">
                <a:solidFill>
                  <a:schemeClr val="bg1"/>
                </a:solidFill>
              </a:rPr>
              <a:t>Vérification de l’état du bateau / du matériel de sécurité et de secours ( trousse, compresses..) / des pleins:</a:t>
            </a:r>
            <a:r>
              <a:rPr lang="fr-FR" sz="2000" dirty="0">
                <a:solidFill>
                  <a:schemeClr val="bg1"/>
                </a:solidFill>
              </a:rPr>
              <a:t> eau / gasoil. Etat de charge des batteries,</a:t>
            </a:r>
          </a:p>
          <a:p>
            <a:r>
              <a:rPr lang="fr-FR" sz="2000" dirty="0">
                <a:solidFill>
                  <a:schemeClr val="bg1"/>
                </a:solidFill>
              </a:rPr>
              <a:t>5°) </a:t>
            </a:r>
            <a:r>
              <a:rPr lang="fr-FR" sz="2000" u="sng" dirty="0">
                <a:solidFill>
                  <a:schemeClr val="bg1"/>
                </a:solidFill>
              </a:rPr>
              <a:t>Vérification du bon fonctionnement de l’accastillage</a:t>
            </a:r>
            <a:r>
              <a:rPr lang="fr-FR" sz="2000" dirty="0">
                <a:solidFill>
                  <a:schemeClr val="bg1"/>
                </a:solidFill>
              </a:rPr>
              <a:t>: winches, drisses, écoutes, enrouleur, prises de ris ,pilote auto, feux de route....</a:t>
            </a:r>
          </a:p>
          <a:p>
            <a:r>
              <a:rPr lang="fr-FR" sz="2000" dirty="0">
                <a:solidFill>
                  <a:schemeClr val="bg1"/>
                </a:solidFill>
              </a:rPr>
              <a:t>6°) </a:t>
            </a:r>
            <a:r>
              <a:rPr lang="fr-FR" sz="2000" u="sng" dirty="0">
                <a:solidFill>
                  <a:schemeClr val="bg1"/>
                </a:solidFill>
              </a:rPr>
              <a:t>Vérification du bon fonctionnement de l’électronique: </a:t>
            </a:r>
            <a:r>
              <a:rPr lang="fr-FR" sz="2000" dirty="0">
                <a:solidFill>
                  <a:schemeClr val="bg1"/>
                </a:solidFill>
              </a:rPr>
              <a:t>Radio VHF, GPS, girouette, anémomètre,,</a:t>
            </a:r>
          </a:p>
          <a:p>
            <a:r>
              <a:rPr lang="fr-FR" sz="2000" dirty="0">
                <a:solidFill>
                  <a:schemeClr val="bg1"/>
                </a:solidFill>
              </a:rPr>
              <a:t>7°) </a:t>
            </a:r>
            <a:r>
              <a:rPr lang="fr-FR" sz="2000" u="sng" dirty="0">
                <a:solidFill>
                  <a:schemeClr val="bg1"/>
                </a:solidFill>
              </a:rPr>
              <a:t>Etat de santé des équipiers</a:t>
            </a:r>
            <a:r>
              <a:rPr lang="fr-FR" sz="2000" dirty="0">
                <a:solidFill>
                  <a:schemeClr val="bg1"/>
                </a:solidFill>
              </a:rPr>
              <a:t>: régime alimentaire (si croisière longue), traitements en cours bien gérés, sujet au mal de mer... </a:t>
            </a:r>
          </a:p>
          <a:p>
            <a:r>
              <a:rPr lang="fr-FR" sz="2000" dirty="0">
                <a:solidFill>
                  <a:schemeClr val="bg1"/>
                </a:solidFill>
              </a:rPr>
              <a:t>8°) </a:t>
            </a:r>
            <a:r>
              <a:rPr lang="fr-FR" sz="2000" u="sng" dirty="0">
                <a:solidFill>
                  <a:schemeClr val="bg1"/>
                </a:solidFill>
              </a:rPr>
              <a:t>Documents administratifs</a:t>
            </a:r>
            <a:r>
              <a:rPr lang="fr-FR" sz="2000" dirty="0">
                <a:solidFill>
                  <a:schemeClr val="bg1"/>
                </a:solidFill>
              </a:rPr>
              <a:t>:  carte identité / passeport ( pour Anglo-Normandes en 2021 )...</a:t>
            </a:r>
          </a:p>
          <a:p>
            <a:endParaRPr lang="fr-FR" sz="2000" dirty="0">
              <a:solidFill>
                <a:schemeClr val="bg1"/>
              </a:solidFill>
            </a:endParaRPr>
          </a:p>
          <a:p>
            <a:r>
              <a:rPr lang="fr-FR" sz="2000" dirty="0">
                <a:solidFill>
                  <a:schemeClr val="bg1"/>
                </a:solidFill>
              </a:rPr>
              <a:t>       </a:t>
            </a:r>
          </a:p>
          <a:p>
            <a:endParaRPr lang="fr-FR" dirty="0"/>
          </a:p>
        </p:txBody>
      </p:sp>
      <p:sp>
        <p:nvSpPr>
          <p:cNvPr id="4" name="Rectangle 3"/>
          <p:cNvSpPr/>
          <p:nvPr/>
        </p:nvSpPr>
        <p:spPr>
          <a:xfrm>
            <a:off x="177800" y="1"/>
            <a:ext cx="8966200" cy="369332"/>
          </a:xfrm>
          <a:prstGeom prst="rect">
            <a:avLst/>
          </a:prstGeom>
        </p:spPr>
        <p:txBody>
          <a:bodyPr wrap="square">
            <a:spAutoFit/>
          </a:bodyPr>
          <a:lstStyle/>
          <a:p>
            <a:r>
              <a:rPr lang="fr-FR" dirty="0">
                <a:solidFill>
                  <a:schemeClr val="bg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833249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a:p>
            <a:endParaRPr lang="fr-FR" sz="1800" u="sng" dirty="0">
              <a:solidFill>
                <a:schemeClr val="bg1"/>
              </a:solidFill>
              <a:effectLst>
                <a:outerShdw blurRad="38100" dist="38100" dir="2700000" algn="tl">
                  <a:srgbClr val="000000">
                    <a:alpha val="43137"/>
                  </a:srgbClr>
                </a:outerShdw>
              </a:effectLst>
            </a:endParaRPr>
          </a:p>
          <a:p>
            <a:endParaRPr lang="fr-FR" sz="1800" u="sng" dirty="0">
              <a:solidFill>
                <a:schemeClr val="bg1"/>
              </a:solidFill>
              <a:effectLst>
                <a:outerShdw blurRad="38100" dist="38100" dir="2700000" algn="tl">
                  <a:srgbClr val="000000">
                    <a:alpha val="43137"/>
                  </a:srgbClr>
                </a:outerShdw>
              </a:effectLst>
            </a:endParaRPr>
          </a:p>
          <a:p>
            <a:endParaRPr lang="fr-FR" sz="1800" u="sng" dirty="0">
              <a:solidFill>
                <a:schemeClr val="bg1"/>
              </a:solidFill>
              <a:effectLst>
                <a:outerShdw blurRad="38100" dist="38100" dir="2700000" algn="tl">
                  <a:srgbClr val="000000">
                    <a:alpha val="43137"/>
                  </a:srgbClr>
                </a:outerShdw>
              </a:effectLst>
            </a:endParaRPr>
          </a:p>
          <a:p>
            <a:endParaRPr lang="fr-FR" sz="1800" dirty="0">
              <a:solidFill>
                <a:schemeClr val="bg1"/>
              </a:solidFill>
            </a:endParaRPr>
          </a:p>
          <a:p>
            <a:endParaRPr lang="fr-FR" sz="1800" dirty="0">
              <a:solidFill>
                <a:schemeClr val="bg1"/>
              </a:solidFill>
            </a:endParaRPr>
          </a:p>
          <a:p>
            <a:r>
              <a:rPr lang="fr-FR" sz="1800" dirty="0">
                <a:solidFill>
                  <a:schemeClr val="bg1"/>
                </a:solidFill>
              </a:rPr>
              <a:t>  </a:t>
            </a:r>
          </a:p>
        </p:txBody>
      </p:sp>
      <p:sp>
        <p:nvSpPr>
          <p:cNvPr id="4" name="Rectangle 3"/>
          <p:cNvSpPr/>
          <p:nvPr/>
        </p:nvSpPr>
        <p:spPr>
          <a:xfrm>
            <a:off x="0" y="-2876134"/>
            <a:ext cx="9042400" cy="9787295"/>
          </a:xfrm>
          <a:prstGeom prst="rect">
            <a:avLst/>
          </a:prstGeom>
        </p:spPr>
        <p:txBody>
          <a:bodyPr wrap="square">
            <a:spAutoFit/>
          </a:bodyPr>
          <a:lstStyle/>
          <a:p>
            <a:r>
              <a:rPr lang="fr-FR" sz="2400" b="1" u="sng" dirty="0">
                <a:solidFill>
                  <a:schemeClr val="bg1"/>
                </a:solidFill>
                <a:latin typeface="Arial" panose="020B0604020202020204" pitchFamily="34" charset="0"/>
                <a:cs typeface="Arial" panose="020B0604020202020204" pitchFamily="34" charset="0"/>
              </a:rPr>
              <a:t>Facteurs humains:</a:t>
            </a:r>
          </a:p>
          <a:p>
            <a:endParaRPr lang="fr-FR" b="1" u="sng" dirty="0">
              <a:solidFill>
                <a:schemeClr val="bg1"/>
              </a:solidFill>
              <a:latin typeface="Arial" panose="020B0604020202020204" pitchFamily="34" charset="0"/>
              <a:cs typeface="Arial" panose="020B0604020202020204" pitchFamily="34" charset="0"/>
            </a:endParaRPr>
          </a:p>
          <a:p>
            <a:r>
              <a:rPr lang="fr-FR" b="1" u="sng" dirty="0">
                <a:solidFill>
                  <a:schemeClr val="bg1"/>
                </a:solidFill>
                <a:latin typeface="Arial" panose="020B0604020202020204" pitchFamily="34" charset="0"/>
                <a:cs typeface="Arial" panose="020B0604020202020204" pitchFamily="34" charset="0"/>
              </a:rPr>
              <a:t>A) Que se passe t-il lorsque survient un évènement prévisible ou imprévisible en navigation?</a:t>
            </a:r>
          </a:p>
          <a:p>
            <a:endParaRPr lang="fr-FR" b="1" u="sng" dirty="0">
              <a:solidFill>
                <a:schemeClr val="bg1"/>
              </a:solidFill>
              <a:latin typeface="Arial" panose="020B0604020202020204" pitchFamily="34" charset="0"/>
              <a:cs typeface="Arial" panose="020B0604020202020204" pitchFamily="34" charset="0"/>
            </a:endParaRPr>
          </a:p>
          <a:p>
            <a:r>
              <a:rPr lang="fr-FR" b="1" u="sng" dirty="0">
                <a:solidFill>
                  <a:schemeClr val="bg1"/>
                </a:solidFill>
                <a:latin typeface="Arial" panose="020B0604020202020204" pitchFamily="34" charset="0"/>
                <a:cs typeface="Arial" panose="020B0604020202020204" pitchFamily="34" charset="0"/>
              </a:rPr>
              <a:t>Dans le cockpit : </a:t>
            </a:r>
          </a:p>
          <a:p>
            <a:r>
              <a:rPr lang="fr-FR" dirty="0">
                <a:solidFill>
                  <a:schemeClr val="bg1"/>
                </a:solidFill>
                <a:latin typeface="Arial" panose="020B0604020202020204" pitchFamily="34" charset="0"/>
                <a:cs typeface="Arial" panose="020B0604020202020204" pitchFamily="34" charset="0"/>
              </a:rPr>
              <a:t> 1°) </a:t>
            </a:r>
            <a:r>
              <a:rPr lang="fr-FR" b="1" u="sng" dirty="0">
                <a:solidFill>
                  <a:schemeClr val="bg1"/>
                </a:solidFill>
                <a:latin typeface="Arial" panose="020B0604020202020204" pitchFamily="34" charset="0"/>
                <a:cs typeface="Arial" panose="020B0604020202020204" pitchFamily="34" charset="0"/>
              </a:rPr>
              <a:t>Enroulement de l’écoute autour du winch</a:t>
            </a:r>
            <a:r>
              <a:rPr lang="fr-FR" dirty="0">
                <a:solidFill>
                  <a:schemeClr val="bg1"/>
                </a:solidFill>
                <a:latin typeface="Arial" panose="020B0604020202020204" pitchFamily="34" charset="0"/>
                <a:cs typeface="Arial" panose="020B0604020202020204" pitchFamily="34" charset="0"/>
              </a:rPr>
              <a:t>: combien de débutants ou d’équipiers se trompent dans le sens d’enroulement de l’écoute de génois,</a:t>
            </a:r>
          </a:p>
          <a:p>
            <a:r>
              <a:rPr lang="fr-FR" dirty="0">
                <a:solidFill>
                  <a:schemeClr val="bg1"/>
                </a:solidFill>
                <a:latin typeface="Arial" panose="020B0604020202020204" pitchFamily="34" charset="0"/>
                <a:cs typeface="Arial" panose="020B0604020202020204" pitchFamily="34" charset="0"/>
              </a:rPr>
              <a:t>Perception de l’erreur l’équipier débutant / 2</a:t>
            </a:r>
            <a:r>
              <a:rPr lang="fr-FR" baseline="30000" dirty="0">
                <a:solidFill>
                  <a:schemeClr val="bg1"/>
                </a:solidFill>
                <a:latin typeface="Arial" panose="020B0604020202020204" pitchFamily="34" charset="0"/>
                <a:cs typeface="Arial" panose="020B0604020202020204" pitchFamily="34" charset="0"/>
              </a:rPr>
              <a:t>ème</a:t>
            </a:r>
            <a:r>
              <a:rPr lang="fr-FR" dirty="0">
                <a:solidFill>
                  <a:schemeClr val="bg1"/>
                </a:solidFill>
                <a:latin typeface="Arial" panose="020B0604020202020204" pitchFamily="34" charset="0"/>
                <a:cs typeface="Arial" panose="020B0604020202020204" pitchFamily="34" charset="0"/>
              </a:rPr>
              <a:t> tentative d’enroulement et risque important de blessure en cas de vent fort /doigt ou main coincé(e) entre l’écoute et le winch….</a:t>
            </a:r>
          </a:p>
          <a:p>
            <a:endParaRPr lang="fr-FR" dirty="0">
              <a:solidFill>
                <a:schemeClr val="bg1"/>
              </a:solidFill>
              <a:latin typeface="Arial" panose="020B0604020202020204" pitchFamily="34" charset="0"/>
              <a:cs typeface="Arial" panose="020B0604020202020204" pitchFamily="34" charset="0"/>
            </a:endParaRPr>
          </a:p>
          <a:p>
            <a:r>
              <a:rPr lang="fr-FR" dirty="0">
                <a:solidFill>
                  <a:schemeClr val="bg1"/>
                </a:solidFill>
                <a:latin typeface="Arial" panose="020B0604020202020204" pitchFamily="34" charset="0"/>
                <a:cs typeface="Arial" panose="020B0604020202020204" pitchFamily="34" charset="0"/>
              </a:rPr>
              <a:t> 2°</a:t>
            </a:r>
            <a:r>
              <a:rPr lang="fr-FR" u="sng" dirty="0">
                <a:solidFill>
                  <a:schemeClr val="bg1"/>
                </a:solidFill>
                <a:latin typeface="Arial" panose="020B0604020202020204" pitchFamily="34" charset="0"/>
                <a:cs typeface="Arial" panose="020B0604020202020204" pitchFamily="34" charset="0"/>
              </a:rPr>
              <a:t>) </a:t>
            </a:r>
            <a:r>
              <a:rPr lang="fr-FR" b="1" u="sng" dirty="0">
                <a:solidFill>
                  <a:schemeClr val="bg1"/>
                </a:solidFill>
                <a:latin typeface="Arial" panose="020B0604020202020204" pitchFamily="34" charset="0"/>
                <a:cs typeface="Arial" panose="020B0604020202020204" pitchFamily="34" charset="0"/>
              </a:rPr>
              <a:t>Passage de la bôme lors d’un empannage</a:t>
            </a:r>
            <a:r>
              <a:rPr lang="fr-FR" u="sng" dirty="0">
                <a:solidFill>
                  <a:schemeClr val="bg1"/>
                </a:solidFill>
                <a:latin typeface="Arial" panose="020B0604020202020204" pitchFamily="34" charset="0"/>
                <a:cs typeface="Arial" panose="020B0604020202020204" pitchFamily="34" charset="0"/>
              </a:rPr>
              <a:t>:</a:t>
            </a:r>
            <a:endParaRPr lang="fr-FR" dirty="0">
              <a:solidFill>
                <a:schemeClr val="bg1"/>
              </a:solidFill>
              <a:latin typeface="Arial" panose="020B0604020202020204" pitchFamily="34" charset="0"/>
              <a:cs typeface="Arial" panose="020B0604020202020204" pitchFamily="34" charset="0"/>
            </a:endParaRPr>
          </a:p>
          <a:p>
            <a:r>
              <a:rPr lang="fr-FR" dirty="0">
                <a:solidFill>
                  <a:schemeClr val="bg1"/>
                </a:solidFill>
                <a:latin typeface="Arial" panose="020B0604020202020204" pitchFamily="34" charset="0"/>
                <a:cs typeface="Arial" panose="020B0604020202020204" pitchFamily="34" charset="0"/>
              </a:rPr>
              <a:t>Météo défavorable / vent fort / risque de blessure grave ou de projection à la mer/</a:t>
            </a:r>
          </a:p>
          <a:p>
            <a:r>
              <a:rPr lang="fr-FR" dirty="0">
                <a:solidFill>
                  <a:schemeClr val="bg1"/>
                </a:solidFill>
                <a:latin typeface="Arial" panose="020B0604020202020204" pitchFamily="34" charset="0"/>
                <a:cs typeface="Arial" panose="020B0604020202020204" pitchFamily="34" charset="0"/>
              </a:rPr>
              <a:t>Retenue de la bôme par l’écoute / protection de l’équipage et préservation du matériel…</a:t>
            </a:r>
          </a:p>
          <a:p>
            <a:r>
              <a:rPr lang="fr-FR" b="1" u="sng" dirty="0">
                <a:solidFill>
                  <a:schemeClr val="bg1"/>
                </a:solidFill>
                <a:latin typeface="Arial" panose="020B0604020202020204" pitchFamily="34" charset="0"/>
                <a:cs typeface="Arial" panose="020B0604020202020204" pitchFamily="34" charset="0"/>
              </a:rPr>
              <a:t>Navigation / route prévue:</a:t>
            </a:r>
          </a:p>
          <a:p>
            <a:r>
              <a:rPr lang="fr-FR" dirty="0">
                <a:solidFill>
                  <a:schemeClr val="bg1"/>
                </a:solidFill>
                <a:latin typeface="Arial" panose="020B0604020202020204" pitchFamily="34" charset="0"/>
                <a:cs typeface="Arial" panose="020B0604020202020204" pitchFamily="34" charset="0"/>
              </a:rPr>
              <a:t>3°) </a:t>
            </a:r>
            <a:r>
              <a:rPr lang="fr-FR" b="1" u="sng" dirty="0">
                <a:solidFill>
                  <a:schemeClr val="bg1"/>
                </a:solidFill>
                <a:latin typeface="Arial" panose="020B0604020202020204" pitchFamily="34" charset="0"/>
                <a:cs typeface="Arial" panose="020B0604020202020204" pitchFamily="34" charset="0"/>
              </a:rPr>
              <a:t>Risque d’abordage</a:t>
            </a:r>
            <a:r>
              <a:rPr lang="fr-FR" dirty="0">
                <a:solidFill>
                  <a:schemeClr val="bg1"/>
                </a:solidFill>
                <a:latin typeface="Arial" panose="020B0604020202020204" pitchFamily="34" charset="0"/>
                <a:cs typeface="Arial" panose="020B0604020202020204" pitchFamily="34" charset="0"/>
              </a:rPr>
              <a:t>: le barreur débutant + le skipper doivent vérifier avec une fréquence </a:t>
            </a:r>
            <a:r>
              <a:rPr lang="fr-FR" dirty="0" err="1">
                <a:solidFill>
                  <a:schemeClr val="bg1"/>
                </a:solidFill>
                <a:latin typeface="Arial" panose="020B0604020202020204" pitchFamily="34" charset="0"/>
                <a:cs typeface="Arial" panose="020B0604020202020204" pitchFamily="34" charset="0"/>
              </a:rPr>
              <a:t>régulière,s’il</a:t>
            </a:r>
            <a:r>
              <a:rPr lang="fr-FR" dirty="0">
                <a:solidFill>
                  <a:schemeClr val="bg1"/>
                </a:solidFill>
                <a:latin typeface="Arial" panose="020B0604020202020204" pitchFamily="34" charset="0"/>
                <a:cs typeface="Arial" panose="020B0604020202020204" pitchFamily="34" charset="0"/>
              </a:rPr>
              <a:t> y a un danger sous le vent ( ligne de casier, filet, bouée de chenal, bateau en route collision…. </a:t>
            </a:r>
          </a:p>
          <a:p>
            <a:pPr marL="0" indent="0">
              <a:buNone/>
            </a:pPr>
            <a:r>
              <a:rPr lang="fr-FR" u="sng" dirty="0">
                <a:solidFill>
                  <a:schemeClr val="bg1"/>
                </a:solidFill>
                <a:latin typeface="Arial" panose="020B0604020202020204" pitchFamily="34" charset="0"/>
                <a:cs typeface="Arial" panose="020B0604020202020204" pitchFamily="34" charset="0"/>
              </a:rPr>
              <a:t>Route convergente</a:t>
            </a:r>
            <a:r>
              <a:rPr lang="fr-FR" dirty="0">
                <a:solidFill>
                  <a:schemeClr val="bg1"/>
                </a:solidFill>
                <a:latin typeface="Arial" panose="020B0604020202020204" pitchFamily="34" charset="0"/>
                <a:cs typeface="Arial" panose="020B0604020202020204" pitchFamily="34" charset="0"/>
              </a:rPr>
              <a:t>: risque d’abordage</a:t>
            </a:r>
          </a:p>
          <a:p>
            <a:pPr marL="0" indent="0">
              <a:buNone/>
            </a:pPr>
            <a:r>
              <a:rPr lang="fr-FR" u="sng" dirty="0">
                <a:solidFill>
                  <a:schemeClr val="bg1"/>
                </a:solidFill>
                <a:latin typeface="Arial" panose="020B0604020202020204" pitchFamily="34" charset="0"/>
                <a:cs typeface="Arial" panose="020B0604020202020204" pitchFamily="34" charset="0"/>
              </a:rPr>
              <a:t>ex:</a:t>
            </a:r>
            <a:r>
              <a:rPr lang="fr-FR" dirty="0">
                <a:solidFill>
                  <a:schemeClr val="bg1"/>
                </a:solidFill>
                <a:latin typeface="Arial" panose="020B0604020202020204" pitchFamily="34" charset="0"/>
                <a:cs typeface="Arial" panose="020B0604020202020204" pitchFamily="34" charset="0"/>
              </a:rPr>
              <a:t> chalutier en retour de pêche ( sur pilote).</a:t>
            </a:r>
          </a:p>
          <a:p>
            <a:pPr marL="0" indent="0">
              <a:buNone/>
            </a:pPr>
            <a:r>
              <a:rPr lang="fr-FR" dirty="0">
                <a:solidFill>
                  <a:schemeClr val="bg1"/>
                </a:solidFill>
                <a:latin typeface="Arial" panose="020B0604020202020204" pitchFamily="34" charset="0"/>
                <a:cs typeface="Arial" panose="020B0604020202020204" pitchFamily="34" charset="0"/>
              </a:rPr>
              <a:t>Le skipper doit mettre en œuvre une surveillance ( vision sous le génois / vision au vent). Attention à la navigation sous pilote ( perte de vigilance…)</a:t>
            </a:r>
          </a:p>
          <a:p>
            <a:pPr marL="0" indent="0">
              <a:buNone/>
            </a:pPr>
            <a:r>
              <a:rPr lang="fr-FR" b="1" u="sng" dirty="0">
                <a:solidFill>
                  <a:schemeClr val="bg1"/>
                </a:solidFill>
                <a:latin typeface="Arial" panose="020B0604020202020204" pitchFamily="34" charset="0"/>
                <a:cs typeface="Arial" panose="020B0604020202020204" pitchFamily="34" charset="0"/>
              </a:rPr>
              <a:t>La règle des croisements </a:t>
            </a:r>
            <a:r>
              <a:rPr lang="fr-FR" b="1" dirty="0">
                <a:solidFill>
                  <a:schemeClr val="bg1"/>
                </a:solidFill>
                <a:latin typeface="Arial" panose="020B0604020202020204" pitchFamily="34" charset="0"/>
                <a:cs typeface="Arial" panose="020B0604020202020204" pitchFamily="34" charset="0"/>
              </a:rPr>
              <a:t>:</a:t>
            </a:r>
            <a:r>
              <a:rPr lang="fr-FR" dirty="0">
                <a:solidFill>
                  <a:schemeClr val="bg1"/>
                </a:solidFill>
                <a:latin typeface="Arial" panose="020B0604020202020204" pitchFamily="34" charset="0"/>
                <a:cs typeface="Arial" panose="020B0604020202020204" pitchFamily="34" charset="0"/>
              </a:rPr>
              <a:t> Lorsque deux navires font des routes opposées de telle sorte qu'il existe un risque d'abordage, chacun d'eux doit venir sur tribord pour passer par bâbord l'un de l'autre.</a:t>
            </a:r>
          </a:p>
          <a:p>
            <a:pPr marL="0" indent="0">
              <a:buNone/>
            </a:pPr>
            <a:r>
              <a:rPr lang="fr-FR" b="1" u="sng" dirty="0">
                <a:solidFill>
                  <a:schemeClr val="bg1"/>
                </a:solidFill>
                <a:latin typeface="Arial" panose="020B0604020202020204" pitchFamily="34" charset="0"/>
                <a:cs typeface="Arial" panose="020B0604020202020204" pitchFamily="34" charset="0"/>
              </a:rPr>
              <a:t>La règle du bateau rattrapant </a:t>
            </a:r>
            <a:r>
              <a:rPr lang="fr-FR" b="1" dirty="0">
                <a:solidFill>
                  <a:schemeClr val="bg1"/>
                </a:solidFill>
                <a:latin typeface="Arial" panose="020B0604020202020204" pitchFamily="34" charset="0"/>
                <a:cs typeface="Arial" panose="020B0604020202020204" pitchFamily="34" charset="0"/>
              </a:rPr>
              <a:t>:</a:t>
            </a:r>
            <a:r>
              <a:rPr lang="fr-FR" dirty="0">
                <a:solidFill>
                  <a:schemeClr val="bg1"/>
                </a:solidFill>
                <a:latin typeface="Arial" panose="020B0604020202020204" pitchFamily="34" charset="0"/>
                <a:cs typeface="Arial" panose="020B0604020202020204" pitchFamily="34" charset="0"/>
              </a:rPr>
              <a:t> Tout navire qui en rattrape un autre doit s'écarter de la route de ce dernier</a:t>
            </a:r>
          </a:p>
          <a:p>
            <a:pPr marL="0" indent="0">
              <a:buNone/>
            </a:pPr>
            <a:r>
              <a:rPr lang="fr-FR" u="sng" dirty="0">
                <a:solidFill>
                  <a:schemeClr val="bg1"/>
                </a:solidFill>
                <a:latin typeface="Arial" panose="020B0604020202020204" pitchFamily="34" charset="0"/>
                <a:cs typeface="Arial" panose="020B0604020202020204" pitchFamily="34" charset="0"/>
              </a:rPr>
              <a:t>L'évaluation d'un risque d'abordage: </a:t>
            </a:r>
            <a:r>
              <a:rPr lang="fr-FR" dirty="0">
                <a:solidFill>
                  <a:schemeClr val="bg1"/>
                </a:solidFill>
                <a:latin typeface="Arial" panose="020B0604020202020204" pitchFamily="34" charset="0"/>
                <a:cs typeface="Arial" panose="020B0604020202020204" pitchFamily="34" charset="0"/>
              </a:rPr>
              <a:t>doit notamment tenir compte des considérations suivantes : i) il y a risque d'abordage si le relèvement au compas d'un navire qui s'approche ne change pas de manière appréciable ; autre moyen plus simple pour le barreur: repère avec un hauban ou un bas hauban et observer si le bateau rapprochant bouge par rapport à ce repère, </a:t>
            </a:r>
          </a:p>
          <a:p>
            <a:endParaRPr lang="fr-F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2445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D366D7-CB6B-420F-92B4-6F5E528D016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8ED9E21-F19E-4198-9461-837CE63CC75F}"/>
              </a:ext>
            </a:extLst>
          </p:cNvPr>
          <p:cNvSpPr>
            <a:spLocks noGrp="1"/>
          </p:cNvSpPr>
          <p:nvPr>
            <p:ph idx="1"/>
          </p:nvPr>
        </p:nvSpPr>
        <p:spPr/>
        <p:txBody>
          <a:bodyPr/>
          <a:lstStyle/>
          <a:p>
            <a:r>
              <a:rPr lang="fr-FR" sz="1800" u="sng" dirty="0">
                <a:solidFill>
                  <a:schemeClr val="bg1"/>
                </a:solidFill>
                <a:latin typeface="Arial" panose="020B0604020202020204" pitchFamily="34" charset="0"/>
                <a:cs typeface="Arial" panose="020B0604020202020204" pitchFamily="34" charset="0"/>
              </a:rPr>
              <a:t>4°) </a:t>
            </a:r>
            <a:r>
              <a:rPr lang="fr-FR" sz="1800" b="1" u="sng" dirty="0">
                <a:solidFill>
                  <a:schemeClr val="bg1"/>
                </a:solidFill>
                <a:latin typeface="Arial" panose="020B0604020202020204" pitchFamily="34" charset="0"/>
                <a:cs typeface="Arial" panose="020B0604020202020204" pitchFamily="34" charset="0"/>
              </a:rPr>
              <a:t>Evolution brutale de la météo /prise de ris: </a:t>
            </a:r>
            <a:r>
              <a:rPr lang="fr-FR" sz="1800" dirty="0">
                <a:solidFill>
                  <a:schemeClr val="bg1"/>
                </a:solidFill>
                <a:latin typeface="Arial" panose="020B0604020202020204" pitchFamily="34" charset="0"/>
                <a:cs typeface="Arial" panose="020B0604020202020204" pitchFamily="34" charset="0"/>
              </a:rPr>
              <a:t>Orage soudain / le vent forcit / décision du Skipper : réduire la surface de voile ( prise de ris : 1 /2 ou 3??), </a:t>
            </a:r>
            <a:r>
              <a:rPr lang="fr-FR" sz="1800" dirty="0" err="1">
                <a:solidFill>
                  <a:schemeClr val="bg1"/>
                </a:solidFill>
                <a:latin typeface="Arial" panose="020B0604020202020204" pitchFamily="34" charset="0"/>
                <a:cs typeface="Arial" panose="020B0604020202020204" pitchFamily="34" charset="0"/>
              </a:rPr>
              <a:t>anticipation,,,gestion</a:t>
            </a:r>
            <a:r>
              <a:rPr lang="fr-FR" sz="1800" dirty="0">
                <a:solidFill>
                  <a:schemeClr val="bg1"/>
                </a:solidFill>
                <a:latin typeface="Arial" panose="020B0604020202020204" pitchFamily="34" charset="0"/>
                <a:cs typeface="Arial" panose="020B0604020202020204" pitchFamily="34" charset="0"/>
              </a:rPr>
              <a:t> de l’émotionnel de l’équipage ( forte gite / mer plus grosse / perception du skipper: serein / inquiet ou dépassé....  </a:t>
            </a:r>
          </a:p>
          <a:p>
            <a:r>
              <a:rPr lang="fr-FR" sz="1800" dirty="0">
                <a:solidFill>
                  <a:schemeClr val="bg1"/>
                </a:solidFill>
                <a:latin typeface="Arial" panose="020B0604020202020204" pitchFamily="34" charset="0"/>
                <a:cs typeface="Arial" panose="020B0604020202020204" pitchFamily="34" charset="0"/>
              </a:rPr>
              <a:t> </a:t>
            </a:r>
            <a:r>
              <a:rPr kumimoji="0" lang="fr-FR" sz="18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5°) </a:t>
            </a:r>
            <a:r>
              <a:rPr kumimoji="0" lang="fr-FR" sz="1800" b="1" i="0" u="sng"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Choix de la destination</a:t>
            </a:r>
            <a:r>
              <a:rPr kumimoji="0" lang="fr-FR" sz="1800" b="0" i="0" u="sng"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 </a:t>
            </a:r>
            <a:r>
              <a:rPr kumimoji="0" lang="fr-FR" sz="18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 adéquation </a:t>
            </a:r>
            <a:r>
              <a:rPr kumimoji="0" lang="fr-FR" sz="1800" b="0" i="0" u="sng"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navigation longue </a:t>
            </a:r>
            <a:r>
              <a:rPr kumimoji="0" lang="fr-FR" sz="18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et </a:t>
            </a:r>
            <a:r>
              <a:rPr kumimoji="0" lang="fr-FR" sz="1800" b="0" i="0" u="sng"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niveau de l’équipage </a:t>
            </a:r>
            <a:r>
              <a:rPr kumimoji="0" lang="fr-FR" sz="18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 d</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écision du skipper / pression de l’équipage / </a:t>
            </a:r>
            <a:r>
              <a:rPr kumimoji="0" lang="fr-FR" sz="1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autopression</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du skipper : image de soi / niveau de maitrise perçu / niveau de maitrise réel…</a:t>
            </a:r>
            <a:endParaRPr lang="fr-FR" sz="1800" dirty="0">
              <a:solidFill>
                <a:schemeClr val="bg1"/>
              </a:solidFill>
              <a:latin typeface="Arial" panose="020B0604020202020204" pitchFamily="34" charset="0"/>
              <a:cs typeface="Arial" panose="020B0604020202020204" pitchFamily="34" charset="0"/>
            </a:endParaRPr>
          </a:p>
          <a:p>
            <a:pPr lvl="0"/>
            <a:r>
              <a:rPr lang="fr-FR" sz="1800" dirty="0">
                <a:solidFill>
                  <a:schemeClr val="bg1"/>
                </a:solidFill>
                <a:latin typeface="Arial" panose="020B0604020202020204" pitchFamily="34" charset="0"/>
                <a:cs typeface="Arial" panose="020B0604020202020204" pitchFamily="34" charset="0"/>
              </a:rPr>
              <a:t>B) </a:t>
            </a:r>
            <a:r>
              <a:rPr lang="fr-FR" sz="1800" b="1" u="sng" dirty="0">
                <a:solidFill>
                  <a:schemeClr val="bg1"/>
                </a:solidFill>
                <a:latin typeface="Arial" panose="020B0604020202020204" pitchFamily="34" charset="0"/>
                <a:cs typeface="Arial" panose="020B0604020202020204" pitchFamily="34" charset="0"/>
              </a:rPr>
              <a:t>Apport des neurosciences:</a:t>
            </a:r>
          </a:p>
          <a:p>
            <a:pPr lvl="0"/>
            <a:r>
              <a:rPr lang="fr-FR" sz="1800" u="sng" dirty="0">
                <a:solidFill>
                  <a:schemeClr val="bg1"/>
                </a:solidFill>
                <a:latin typeface="Arial" panose="020B0604020202020204" pitchFamily="34" charset="0"/>
                <a:cs typeface="Arial" panose="020B0604020202020204" pitchFamily="34" charset="0"/>
              </a:rPr>
              <a:t>Le stress </a:t>
            </a:r>
            <a:r>
              <a:rPr lang="fr-FR" sz="1800" dirty="0">
                <a:solidFill>
                  <a:schemeClr val="bg1"/>
                </a:solidFill>
                <a:latin typeface="Arial" panose="020B0604020202020204" pitchFamily="34" charset="0"/>
                <a:cs typeface="Arial" panose="020B0604020202020204" pitchFamily="34" charset="0"/>
              </a:rPr>
              <a:t>correspond à toute condition qui perturbe l’homéostasie physiologique et psychologique.</a:t>
            </a:r>
          </a:p>
          <a:p>
            <a:pPr lvl="0"/>
            <a:r>
              <a:rPr lang="fr-FR" sz="1800" u="sng" dirty="0">
                <a:solidFill>
                  <a:schemeClr val="bg1"/>
                </a:solidFill>
                <a:latin typeface="Arial" panose="020B0604020202020204" pitchFamily="34" charset="0"/>
                <a:cs typeface="Arial" panose="020B0604020202020204" pitchFamily="34" charset="0"/>
              </a:rPr>
              <a:t>Les fonctions cognitives</a:t>
            </a:r>
            <a:r>
              <a:rPr lang="fr-FR" sz="1800" dirty="0">
                <a:solidFill>
                  <a:schemeClr val="bg1"/>
                </a:solidFill>
                <a:latin typeface="Arial" panose="020B0604020202020204" pitchFamily="34" charset="0"/>
                <a:cs typeface="Arial" panose="020B0604020202020204" pitchFamily="34" charset="0"/>
              </a:rPr>
              <a:t>: ce sont toutes les capacités de notre cerveau qui nous permettent d’être en interaction avec notre environnement, elles permettent de: percevoir, se concentrer, acquérir de nouvelles connaissances, raisonner, s’adapter et interagir avec les autres...( communication skipper/équipage),      </a:t>
            </a:r>
          </a:p>
          <a:p>
            <a:pPr lvl="0"/>
            <a:r>
              <a:rPr lang="fr-FR" sz="1800" u="sng" dirty="0">
                <a:solidFill>
                  <a:schemeClr val="bg1"/>
                </a:solidFill>
                <a:latin typeface="Arial" panose="020B0604020202020204" pitchFamily="34" charset="0"/>
                <a:cs typeface="Arial" panose="020B0604020202020204" pitchFamily="34" charset="0"/>
              </a:rPr>
              <a:t>Le stress </a:t>
            </a:r>
            <a:r>
              <a:rPr lang="fr-FR" sz="1800" dirty="0">
                <a:solidFill>
                  <a:schemeClr val="bg1"/>
                </a:solidFill>
                <a:latin typeface="Arial" panose="020B0604020202020204" pitchFamily="34" charset="0"/>
                <a:cs typeface="Arial" panose="020B0604020202020204" pitchFamily="34" charset="0"/>
              </a:rPr>
              <a:t>cible spécifiquement les aires du cerveau impliquées dans la coordination de la cognition et des émotions : l’hippocampe, </a:t>
            </a:r>
            <a:r>
              <a:rPr lang="fr-FR" sz="1800" u="sng" dirty="0">
                <a:solidFill>
                  <a:schemeClr val="bg1"/>
                </a:solidFill>
                <a:latin typeface="Arial" panose="020B0604020202020204" pitchFamily="34" charset="0"/>
                <a:cs typeface="Arial" panose="020B0604020202020204" pitchFamily="34" charset="0"/>
              </a:rPr>
              <a:t>le cortex préfrontal </a:t>
            </a:r>
            <a:r>
              <a:rPr lang="fr-FR" sz="1800" dirty="0">
                <a:solidFill>
                  <a:schemeClr val="bg1"/>
                </a:solidFill>
                <a:latin typeface="Arial" panose="020B0604020202020204" pitchFamily="34" charset="0"/>
                <a:cs typeface="Arial" panose="020B0604020202020204" pitchFamily="34" charset="0"/>
              </a:rPr>
              <a:t>et </a:t>
            </a:r>
            <a:r>
              <a:rPr lang="fr-FR" sz="1800" u="sng" dirty="0">
                <a:solidFill>
                  <a:schemeClr val="bg1"/>
                </a:solidFill>
                <a:latin typeface="Arial" panose="020B0604020202020204" pitchFamily="34" charset="0"/>
                <a:cs typeface="Arial" panose="020B0604020202020204" pitchFamily="34" charset="0"/>
              </a:rPr>
              <a:t>l’amygdale</a:t>
            </a:r>
            <a:r>
              <a:rPr lang="fr-FR" sz="1800" dirty="0">
                <a:solidFill>
                  <a:schemeClr val="bg1"/>
                </a:solidFill>
                <a:latin typeface="Arial" panose="020B0604020202020204" pitchFamily="34" charset="0"/>
                <a:cs typeface="Arial" panose="020B0604020202020204" pitchFamily="34" charset="0"/>
              </a:rPr>
              <a:t>. Ces aires à risque seront celles où l’on va retrouver une atrophie ou un dérèglement fonctionnel au cours du vieillissement.</a:t>
            </a:r>
          </a:p>
          <a:p>
            <a:r>
              <a:rPr lang="fr-FR" sz="1800" u="sng" dirty="0">
                <a:solidFill>
                  <a:schemeClr val="bg1"/>
                </a:solidFill>
              </a:rPr>
              <a:t>Face à une situation/problème</a:t>
            </a:r>
            <a:r>
              <a:rPr lang="fr-FR" sz="1800" dirty="0">
                <a:solidFill>
                  <a:schemeClr val="bg1"/>
                </a:solidFill>
              </a:rPr>
              <a:t>: quelle schématisation mentale?</a:t>
            </a:r>
          </a:p>
          <a:p>
            <a:r>
              <a:rPr lang="fr-FR" sz="1800" dirty="0">
                <a:solidFill>
                  <a:schemeClr val="bg1"/>
                </a:solidFill>
              </a:rPr>
              <a:t>Savoir du Skipper </a:t>
            </a:r>
          </a:p>
          <a:p>
            <a:r>
              <a:rPr lang="fr-FR" sz="1800" dirty="0">
                <a:solidFill>
                  <a:schemeClr val="bg1"/>
                </a:solidFill>
              </a:rPr>
              <a:t>Représentation subjective de son savoir-faire</a:t>
            </a:r>
          </a:p>
          <a:p>
            <a:r>
              <a:rPr lang="fr-FR" sz="1800" dirty="0">
                <a:solidFill>
                  <a:schemeClr val="bg1"/>
                </a:solidFill>
              </a:rPr>
              <a:t>Comparaison</a:t>
            </a:r>
          </a:p>
          <a:p>
            <a:r>
              <a:rPr lang="fr-FR" sz="1800" dirty="0">
                <a:solidFill>
                  <a:schemeClr val="bg1"/>
                </a:solidFill>
              </a:rPr>
              <a:t>Situation du jour</a:t>
            </a:r>
          </a:p>
          <a:p>
            <a:r>
              <a:rPr lang="fr-FR" sz="1800" dirty="0">
                <a:solidFill>
                  <a:schemeClr val="bg1"/>
                </a:solidFill>
              </a:rPr>
              <a:t>Représentation subjective de la situation</a:t>
            </a:r>
          </a:p>
          <a:p>
            <a:r>
              <a:rPr lang="fr-FR" sz="1800" dirty="0">
                <a:solidFill>
                  <a:schemeClr val="bg1"/>
                </a:solidFill>
              </a:rPr>
              <a:t>Résultat</a:t>
            </a:r>
          </a:p>
          <a:p>
            <a:r>
              <a:rPr lang="fr-FR" sz="1800" dirty="0">
                <a:solidFill>
                  <a:schemeClr val="bg1"/>
                </a:solidFill>
              </a:rPr>
              <a:t>Situation maîtrisée STRESS: 0 </a:t>
            </a:r>
          </a:p>
          <a:p>
            <a:r>
              <a:rPr lang="fr-FR" sz="1800" b="1" u="sng" dirty="0">
                <a:solidFill>
                  <a:schemeClr val="bg1"/>
                </a:solidFill>
              </a:rPr>
              <a:t>Facteurs aggravants</a:t>
            </a:r>
            <a:r>
              <a:rPr lang="fr-FR" sz="1800" dirty="0">
                <a:solidFill>
                  <a:schemeClr val="bg1"/>
                </a:solidFill>
              </a:rPr>
              <a:t>:</a:t>
            </a:r>
          </a:p>
          <a:p>
            <a:r>
              <a:rPr lang="fr-FR" sz="1800" dirty="0">
                <a:solidFill>
                  <a:schemeClr val="bg1"/>
                </a:solidFill>
              </a:rPr>
              <a:t>La pression du temps ( on doit arriver à destination avant le changement météo, avant la marée, passage du seuil, impératif familial….)   </a:t>
            </a:r>
          </a:p>
          <a:p>
            <a:r>
              <a:rPr lang="fr-FR" sz="1800" dirty="0">
                <a:solidFill>
                  <a:schemeClr val="bg1"/>
                </a:solidFill>
              </a:rPr>
              <a:t>Le manque de connaissances du skipper / de l’équipage,,</a:t>
            </a:r>
          </a:p>
          <a:p>
            <a:r>
              <a:rPr lang="fr-FR" sz="1800" dirty="0">
                <a:solidFill>
                  <a:schemeClr val="bg1"/>
                </a:solidFill>
              </a:rPr>
              <a:t>Le stress</a:t>
            </a:r>
          </a:p>
          <a:p>
            <a:r>
              <a:rPr lang="fr-FR" sz="1800" dirty="0">
                <a:solidFill>
                  <a:schemeClr val="bg1"/>
                </a:solidFill>
              </a:rPr>
              <a:t>L’ambiance du groupe , sa perception de la situation subjective / objective, son niveau de confiance envers le skipper, </a:t>
            </a:r>
          </a:p>
          <a:p>
            <a:endParaRPr lang="fr-FR" sz="1800" dirty="0">
              <a:solidFill>
                <a:schemeClr val="bg1"/>
              </a:solidFill>
            </a:endParaRPr>
          </a:p>
        </p:txBody>
      </p:sp>
    </p:spTree>
    <p:extLst>
      <p:ext uri="{BB962C8B-B14F-4D97-AF65-F5344CB8AC3E}">
        <p14:creationId xmlns:p14="http://schemas.microsoft.com/office/powerpoint/2010/main" val="1581675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19984" y="-3144218"/>
            <a:ext cx="12192000" cy="9568392"/>
          </a:xfrm>
        </p:spPr>
        <p:txBody>
          <a:bodyPr>
            <a:normAutofit/>
          </a:bodyPr>
          <a:lstStyle/>
          <a:p>
            <a:r>
              <a:rPr lang="fr-FR" sz="1800" dirty="0">
                <a:solidFill>
                  <a:schemeClr val="bg1"/>
                </a:solidFill>
              </a:rPr>
              <a:t>Une mauvaise représentation mentale de la situation ( grave, pas grave..)? URGENCE de la réponse..</a:t>
            </a:r>
          </a:p>
          <a:p>
            <a:r>
              <a:rPr lang="fr-FR" sz="1800" u="sng" dirty="0">
                <a:solidFill>
                  <a:schemeClr val="bg1"/>
                </a:solidFill>
              </a:rPr>
              <a:t>A retenir</a:t>
            </a:r>
            <a:r>
              <a:rPr lang="fr-FR" sz="1800" dirty="0">
                <a:solidFill>
                  <a:schemeClr val="bg1"/>
                </a:solidFill>
              </a:rPr>
              <a:t>:</a:t>
            </a:r>
          </a:p>
          <a:p>
            <a:r>
              <a:rPr lang="fr-FR" sz="1800" u="sng" dirty="0">
                <a:solidFill>
                  <a:schemeClr val="bg1"/>
                </a:solidFill>
              </a:rPr>
              <a:t>Le traitement de l’information passe par 4 phases</a:t>
            </a:r>
            <a:r>
              <a:rPr lang="fr-FR" sz="1800" dirty="0">
                <a:solidFill>
                  <a:schemeClr val="bg1"/>
                </a:solidFill>
              </a:rPr>
              <a:t>: </a:t>
            </a:r>
          </a:p>
        </p:txBody>
      </p:sp>
      <p:sp>
        <p:nvSpPr>
          <p:cNvPr id="5" name="Ellipse 4"/>
          <p:cNvSpPr/>
          <p:nvPr/>
        </p:nvSpPr>
        <p:spPr>
          <a:xfrm>
            <a:off x="3848098" y="-1730111"/>
            <a:ext cx="2489200" cy="1871133"/>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Phase de détection</a:t>
            </a:r>
          </a:p>
        </p:txBody>
      </p:sp>
      <p:sp>
        <p:nvSpPr>
          <p:cNvPr id="6" name="Ellipse 5"/>
          <p:cNvSpPr/>
          <p:nvPr/>
        </p:nvSpPr>
        <p:spPr>
          <a:xfrm>
            <a:off x="143933" y="-118533"/>
            <a:ext cx="2540000" cy="12530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Phase d’identification </a:t>
            </a:r>
          </a:p>
        </p:txBody>
      </p:sp>
      <p:sp>
        <p:nvSpPr>
          <p:cNvPr id="7" name="Ellipse 6"/>
          <p:cNvSpPr/>
          <p:nvPr/>
        </p:nvSpPr>
        <p:spPr>
          <a:xfrm>
            <a:off x="7137398" y="-295278"/>
            <a:ext cx="2413002" cy="10572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Phase d’interprétation</a:t>
            </a:r>
          </a:p>
        </p:txBody>
      </p:sp>
      <p:sp>
        <p:nvSpPr>
          <p:cNvPr id="8" name="Ellipse 7"/>
          <p:cNvSpPr/>
          <p:nvPr/>
        </p:nvSpPr>
        <p:spPr>
          <a:xfrm>
            <a:off x="3526364" y="1707090"/>
            <a:ext cx="2853268" cy="16679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Phase d’action</a:t>
            </a:r>
          </a:p>
        </p:txBody>
      </p:sp>
      <p:cxnSp>
        <p:nvCxnSpPr>
          <p:cNvPr id="10" name="Connecteur droit avec flèche 9"/>
          <p:cNvCxnSpPr/>
          <p:nvPr/>
        </p:nvCxnSpPr>
        <p:spPr>
          <a:xfrm flipH="1">
            <a:off x="2514600" y="-931333"/>
            <a:ext cx="1193798" cy="84772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flipV="1">
            <a:off x="2853267" y="761999"/>
            <a:ext cx="4284131"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flipH="1">
            <a:off x="6337298" y="801425"/>
            <a:ext cx="1341969" cy="11133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063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72278" y="-3332047"/>
            <a:ext cx="12192000" cy="9568392"/>
          </a:xfrm>
        </p:spPr>
        <p:txBody>
          <a:bodyPr/>
          <a:lstStyle/>
          <a:p>
            <a:endParaRPr lang="fr-FR" sz="1600" dirty="0">
              <a:latin typeface="Arial" panose="020B0604020202020204" pitchFamily="34" charset="0"/>
              <a:cs typeface="Arial" panose="020B0604020202020204" pitchFamily="34" charset="0"/>
            </a:endParaRPr>
          </a:p>
        </p:txBody>
      </p:sp>
      <p:pic>
        <p:nvPicPr>
          <p:cNvPr id="5" name="Espace réservé du contenu 5">
            <a:extLst>
              <a:ext uri="{FF2B5EF4-FFF2-40B4-BE49-F238E27FC236}">
                <a16:creationId xmlns:a16="http://schemas.microsoft.com/office/drawing/2014/main" id="{E3C50ABA-80F6-4AAA-9B4B-57B9C5931119}"/>
              </a:ext>
            </a:extLst>
          </p:cNvPr>
          <p:cNvPicPr>
            <a:picLocks noChangeAspect="1"/>
          </p:cNvPicPr>
          <p:nvPr/>
        </p:nvPicPr>
        <p:blipFill>
          <a:blip r:embed="rId2"/>
          <a:stretch>
            <a:fillRect/>
          </a:stretch>
        </p:blipFill>
        <p:spPr>
          <a:xfrm>
            <a:off x="718639" y="0"/>
            <a:ext cx="6861604" cy="6913983"/>
          </a:xfrm>
          <a:prstGeom prst="rect">
            <a:avLst/>
          </a:prstGeom>
          <a:gradFill>
            <a:gsLst>
              <a:gs pos="0">
                <a:schemeClr val="bg2">
                  <a:tint val="93000"/>
                  <a:satMod val="150000"/>
                  <a:shade val="98000"/>
                  <a:lumMod val="102000"/>
                </a:schemeClr>
              </a:gs>
              <a:gs pos="1000">
                <a:schemeClr val="accent3">
                  <a:lumMod val="40000"/>
                  <a:lumOff val="60000"/>
                </a:schemeClr>
              </a:gs>
              <a:gs pos="100000">
                <a:schemeClr val="bg2">
                  <a:shade val="63000"/>
                  <a:satMod val="120000"/>
                </a:schemeClr>
              </a:gs>
            </a:gsLst>
            <a:lin ang="5400000" scaled="0"/>
          </a:gradFill>
        </p:spPr>
      </p:pic>
      <p:pic>
        <p:nvPicPr>
          <p:cNvPr id="6" name="Image 5">
            <a:extLst>
              <a:ext uri="{FF2B5EF4-FFF2-40B4-BE49-F238E27FC236}">
                <a16:creationId xmlns:a16="http://schemas.microsoft.com/office/drawing/2014/main" id="{B12A83F3-ECAC-4099-91FB-E0EA38AB0E96}"/>
              </a:ext>
            </a:extLst>
          </p:cNvPr>
          <p:cNvPicPr>
            <a:picLocks noChangeAspect="1"/>
          </p:cNvPicPr>
          <p:nvPr/>
        </p:nvPicPr>
        <p:blipFill>
          <a:blip r:embed="rId3"/>
          <a:stretch>
            <a:fillRect/>
          </a:stretch>
        </p:blipFill>
        <p:spPr>
          <a:xfrm>
            <a:off x="943926" y="-2105743"/>
            <a:ext cx="8584189" cy="1793230"/>
          </a:xfrm>
          <a:prstGeom prst="rect">
            <a:avLst/>
          </a:prstGeom>
        </p:spPr>
      </p:pic>
    </p:spTree>
    <p:extLst>
      <p:ext uri="{BB962C8B-B14F-4D97-AF65-F5344CB8AC3E}">
        <p14:creationId xmlns:p14="http://schemas.microsoft.com/office/powerpoint/2010/main" val="3671823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51E250-EF5B-4580-8FA3-CBA73AD37758}"/>
              </a:ext>
            </a:extLst>
          </p:cNvPr>
          <p:cNvSpPr>
            <a:spLocks noGrp="1"/>
          </p:cNvSpPr>
          <p:nvPr>
            <p:ph type="title"/>
          </p:nvPr>
        </p:nvSpPr>
        <p:spPr/>
        <p:txBody>
          <a:bodyPr/>
          <a:lstStyle/>
          <a:p>
            <a:endParaRPr lang="fr-FR" dirty="0"/>
          </a:p>
        </p:txBody>
      </p:sp>
      <p:pic>
        <p:nvPicPr>
          <p:cNvPr id="4" name="Espace réservé du contenu 3" descr="Définition du stress">
            <a:extLst>
              <a:ext uri="{FF2B5EF4-FFF2-40B4-BE49-F238E27FC236}">
                <a16:creationId xmlns:a16="http://schemas.microsoft.com/office/drawing/2014/main" id="{66EC9625-2A9C-47D3-BCDF-C8510E233C4E}"/>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0"/>
            <a:ext cx="10744200" cy="6665843"/>
          </a:xfrm>
          <a:prstGeom prst="rect">
            <a:avLst/>
          </a:prstGeom>
          <a:noFill/>
          <a:ln>
            <a:noFill/>
          </a:ln>
        </p:spPr>
      </p:pic>
    </p:spTree>
    <p:extLst>
      <p:ext uri="{BB962C8B-B14F-4D97-AF65-F5344CB8AC3E}">
        <p14:creationId xmlns:p14="http://schemas.microsoft.com/office/powerpoint/2010/main" val="2954855236"/>
      </p:ext>
    </p:extLst>
  </p:cSld>
  <p:clrMapOvr>
    <a:masterClrMapping/>
  </p:clrMapOvr>
</p:sld>
</file>

<file path=ppt/theme/theme1.xml><?xml version="1.0" encoding="utf-8"?>
<a:theme xmlns:a="http://schemas.openxmlformats.org/drawingml/2006/main" name="Thème Office">
  <a:themeElements>
    <a:clrScheme name="Ble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TotalTime>
  <Words>2370</Words>
  <Application>Microsoft Office PowerPoint</Application>
  <PresentationFormat>Grand écran</PresentationFormat>
  <Paragraphs>137</Paragraphs>
  <Slides>14</Slides>
  <Notes>0</Notes>
  <HiddenSlides>0</HiddenSlides>
  <MMClips>0</MMClips>
  <ScaleCrop>false</ScaleCrop>
  <HeadingPairs>
    <vt:vector size="6" baseType="variant">
      <vt:variant>
        <vt:lpstr>Polices utilisées</vt:lpstr>
      </vt:variant>
      <vt:variant>
        <vt:i4>1</vt:i4>
      </vt:variant>
      <vt:variant>
        <vt:lpstr>Thème</vt:lpstr>
      </vt:variant>
      <vt:variant>
        <vt:i4>1</vt:i4>
      </vt:variant>
      <vt:variant>
        <vt:lpstr>Titres des diapositives</vt:lpstr>
      </vt:variant>
      <vt:variant>
        <vt:i4>14</vt:i4>
      </vt:variant>
    </vt:vector>
  </HeadingPairs>
  <TitlesOfParts>
    <vt:vector size="16" baseType="lpstr">
      <vt:lpstr>Arial</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Daniel Cordier</dc:creator>
  <cp:lastModifiedBy>francoise Le Bras</cp:lastModifiedBy>
  <cp:revision>87</cp:revision>
  <dcterms:created xsi:type="dcterms:W3CDTF">2021-03-03T15:03:34Z</dcterms:created>
  <dcterms:modified xsi:type="dcterms:W3CDTF">2021-03-14T21:18:27Z</dcterms:modified>
</cp:coreProperties>
</file>