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4" r:id="rId3"/>
    <p:sldId id="291" r:id="rId4"/>
    <p:sldId id="259" r:id="rId5"/>
    <p:sldId id="260" r:id="rId6"/>
    <p:sldId id="261" r:id="rId7"/>
    <p:sldId id="262" r:id="rId8"/>
    <p:sldId id="294" r:id="rId9"/>
    <p:sldId id="295" r:id="rId10"/>
    <p:sldId id="292" r:id="rId11"/>
    <p:sldId id="283" r:id="rId12"/>
    <p:sldId id="290" r:id="rId13"/>
    <p:sldId id="285" r:id="rId14"/>
    <p:sldId id="287" r:id="rId15"/>
    <p:sldId id="288" r:id="rId16"/>
    <p:sldId id="289" r:id="rId17"/>
    <p:sldId id="280" r:id="rId18"/>
    <p:sldId id="277" r:id="rId19"/>
    <p:sldId id="278" r:id="rId20"/>
    <p:sldId id="279" r:id="rId21"/>
    <p:sldId id="293" r:id="rId22"/>
    <p:sldId id="263" r:id="rId2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94" d="100"/>
          <a:sy n="94" d="100"/>
        </p:scale>
        <p:origin x="84" y="18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C2D7B1-6D1F-4934-A9E2-5A290C63A765}"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231EDB3D-A085-448E-A05B-1E623E29A428}">
      <dgm:prSet/>
      <dgm:spPr/>
      <dgm:t>
        <a:bodyPr/>
        <a:lstStyle/>
        <a:p>
          <a:r>
            <a:rPr lang="fr-FR" b="1"/>
            <a:t>SOMMAIRE</a:t>
          </a:r>
          <a:endParaRPr lang="en-US"/>
        </a:p>
      </dgm:t>
    </dgm:pt>
    <dgm:pt modelId="{7E446088-E5AC-4E72-A4EC-14C090ABF80E}" type="parTrans" cxnId="{6519C9C3-87F6-4226-80EA-FAE0AA971496}">
      <dgm:prSet/>
      <dgm:spPr/>
      <dgm:t>
        <a:bodyPr/>
        <a:lstStyle/>
        <a:p>
          <a:endParaRPr lang="en-US"/>
        </a:p>
      </dgm:t>
    </dgm:pt>
    <dgm:pt modelId="{BDDDD9C9-4CB9-4779-ADD8-616C666A3EF4}" type="sibTrans" cxnId="{6519C9C3-87F6-4226-80EA-FAE0AA971496}">
      <dgm:prSet/>
      <dgm:spPr/>
      <dgm:t>
        <a:bodyPr/>
        <a:lstStyle/>
        <a:p>
          <a:endParaRPr lang="en-US"/>
        </a:p>
      </dgm:t>
    </dgm:pt>
    <dgm:pt modelId="{93D66600-4184-4C03-B81B-E9B8E2AFCE11}">
      <dgm:prSet/>
      <dgm:spPr/>
      <dgm:t>
        <a:bodyPr/>
        <a:lstStyle/>
        <a:p>
          <a:r>
            <a:rPr lang="fr-FR" b="1"/>
            <a:t>La carte marine</a:t>
          </a:r>
          <a:endParaRPr lang="en-US"/>
        </a:p>
      </dgm:t>
    </dgm:pt>
    <dgm:pt modelId="{05DBF0CB-2022-414D-8B1D-3EA991BC05DA}" type="parTrans" cxnId="{FB191BD5-63CB-4F25-B6B8-47C9D330676E}">
      <dgm:prSet/>
      <dgm:spPr/>
      <dgm:t>
        <a:bodyPr/>
        <a:lstStyle/>
        <a:p>
          <a:endParaRPr lang="en-US"/>
        </a:p>
      </dgm:t>
    </dgm:pt>
    <dgm:pt modelId="{26D6E85C-4C6A-4F35-BD1E-26DE937C9C17}" type="sibTrans" cxnId="{FB191BD5-63CB-4F25-B6B8-47C9D330676E}">
      <dgm:prSet/>
      <dgm:spPr/>
      <dgm:t>
        <a:bodyPr/>
        <a:lstStyle/>
        <a:p>
          <a:endParaRPr lang="en-US"/>
        </a:p>
      </dgm:t>
    </dgm:pt>
    <dgm:pt modelId="{2D0842F1-C387-410A-BE29-E2BC52FBF362}">
      <dgm:prSet/>
      <dgm:spPr/>
      <dgm:t>
        <a:bodyPr/>
        <a:lstStyle/>
        <a:p>
          <a:r>
            <a:rPr lang="fr-FR"/>
            <a:t>Méridien et parallèle</a:t>
          </a:r>
          <a:endParaRPr lang="en-US"/>
        </a:p>
      </dgm:t>
    </dgm:pt>
    <dgm:pt modelId="{42ECC809-77F3-416F-9D32-AD5724E431BC}" type="parTrans" cxnId="{5AB1EDFF-B2BC-4387-950B-E998F035069F}">
      <dgm:prSet/>
      <dgm:spPr/>
      <dgm:t>
        <a:bodyPr/>
        <a:lstStyle/>
        <a:p>
          <a:endParaRPr lang="en-US"/>
        </a:p>
      </dgm:t>
    </dgm:pt>
    <dgm:pt modelId="{794491F1-1B5A-4BFA-8B1F-9D968E574798}" type="sibTrans" cxnId="{5AB1EDFF-B2BC-4387-950B-E998F035069F}">
      <dgm:prSet/>
      <dgm:spPr/>
      <dgm:t>
        <a:bodyPr/>
        <a:lstStyle/>
        <a:p>
          <a:endParaRPr lang="en-US"/>
        </a:p>
      </dgm:t>
    </dgm:pt>
    <dgm:pt modelId="{002C1735-50EA-420A-AAB9-B6227B724BC3}">
      <dgm:prSet/>
      <dgm:spPr/>
      <dgm:t>
        <a:bodyPr/>
        <a:lstStyle/>
        <a:p>
          <a:r>
            <a:rPr lang="fr-FR"/>
            <a:t>Latitude et longitude</a:t>
          </a:r>
          <a:endParaRPr lang="en-US"/>
        </a:p>
      </dgm:t>
    </dgm:pt>
    <dgm:pt modelId="{A92453E6-97EC-49D0-A2DA-025C74C3BA6D}" type="parTrans" cxnId="{0CE12F81-7AD9-4C1C-A711-552ED9D6FD01}">
      <dgm:prSet/>
      <dgm:spPr/>
      <dgm:t>
        <a:bodyPr/>
        <a:lstStyle/>
        <a:p>
          <a:endParaRPr lang="en-US"/>
        </a:p>
      </dgm:t>
    </dgm:pt>
    <dgm:pt modelId="{445F3DCE-E50D-4302-A009-E71E555FC3B5}" type="sibTrans" cxnId="{0CE12F81-7AD9-4C1C-A711-552ED9D6FD01}">
      <dgm:prSet/>
      <dgm:spPr/>
      <dgm:t>
        <a:bodyPr/>
        <a:lstStyle/>
        <a:p>
          <a:endParaRPr lang="en-US"/>
        </a:p>
      </dgm:t>
    </dgm:pt>
    <dgm:pt modelId="{1FF10EC6-91AF-4A5B-B8E5-A5A5DB9CF612}">
      <dgm:prSet/>
      <dgm:spPr/>
      <dgm:t>
        <a:bodyPr/>
        <a:lstStyle/>
        <a:p>
          <a:r>
            <a:rPr lang="fr-FR"/>
            <a:t>Echelle des latitudes et longitudes </a:t>
          </a:r>
          <a:endParaRPr lang="en-US"/>
        </a:p>
      </dgm:t>
    </dgm:pt>
    <dgm:pt modelId="{6B83A8B8-0770-4C1D-A1BA-684F460BFF9C}" type="parTrans" cxnId="{B2FBFF4F-1E85-4327-8150-E0106F267830}">
      <dgm:prSet/>
      <dgm:spPr/>
      <dgm:t>
        <a:bodyPr/>
        <a:lstStyle/>
        <a:p>
          <a:endParaRPr lang="en-US"/>
        </a:p>
      </dgm:t>
    </dgm:pt>
    <dgm:pt modelId="{AAEB571B-B96D-4AF6-9027-397299B4CD0F}" type="sibTrans" cxnId="{B2FBFF4F-1E85-4327-8150-E0106F267830}">
      <dgm:prSet/>
      <dgm:spPr/>
      <dgm:t>
        <a:bodyPr/>
        <a:lstStyle/>
        <a:p>
          <a:endParaRPr lang="en-US"/>
        </a:p>
      </dgm:t>
    </dgm:pt>
    <dgm:pt modelId="{69B08966-44E4-4AD0-BD02-CF15DE7B2CBC}">
      <dgm:prSet/>
      <dgm:spPr/>
      <dgm:t>
        <a:bodyPr/>
        <a:lstStyle/>
        <a:p>
          <a:r>
            <a:rPr lang="fr-FR"/>
            <a:t>Les caractéristiques d’une carte marine</a:t>
          </a:r>
          <a:endParaRPr lang="en-US"/>
        </a:p>
      </dgm:t>
    </dgm:pt>
    <dgm:pt modelId="{1C6FFCEF-7680-4324-A4C6-247B2FF7C6C2}" type="parTrans" cxnId="{80A04A02-53F8-4289-9641-6C76AE078B4D}">
      <dgm:prSet/>
      <dgm:spPr/>
      <dgm:t>
        <a:bodyPr/>
        <a:lstStyle/>
        <a:p>
          <a:endParaRPr lang="en-US"/>
        </a:p>
      </dgm:t>
    </dgm:pt>
    <dgm:pt modelId="{B3374D3F-19E1-4619-9C67-99CAEFD8EA14}" type="sibTrans" cxnId="{80A04A02-53F8-4289-9641-6C76AE078B4D}">
      <dgm:prSet/>
      <dgm:spPr/>
      <dgm:t>
        <a:bodyPr/>
        <a:lstStyle/>
        <a:p>
          <a:endParaRPr lang="en-US"/>
        </a:p>
      </dgm:t>
    </dgm:pt>
    <dgm:pt modelId="{826702F8-E46E-45E7-89BC-0530406ADFAE}">
      <dgm:prSet/>
      <dgm:spPr/>
      <dgm:t>
        <a:bodyPr/>
        <a:lstStyle/>
        <a:p>
          <a:r>
            <a:rPr lang="fr-FR"/>
            <a:t>Le balisage </a:t>
          </a:r>
          <a:endParaRPr lang="en-US"/>
        </a:p>
      </dgm:t>
    </dgm:pt>
    <dgm:pt modelId="{EC6AED93-F3C5-4E48-8387-DC4C9E897DEF}" type="parTrans" cxnId="{50DD8540-4AA8-45EA-92C5-D13D32A689D3}">
      <dgm:prSet/>
      <dgm:spPr/>
      <dgm:t>
        <a:bodyPr/>
        <a:lstStyle/>
        <a:p>
          <a:endParaRPr lang="en-US"/>
        </a:p>
      </dgm:t>
    </dgm:pt>
    <dgm:pt modelId="{8C823A5B-59FC-4662-9404-10B19FB3AD42}" type="sibTrans" cxnId="{50DD8540-4AA8-45EA-92C5-D13D32A689D3}">
      <dgm:prSet/>
      <dgm:spPr/>
      <dgm:t>
        <a:bodyPr/>
        <a:lstStyle/>
        <a:p>
          <a:endParaRPr lang="en-US"/>
        </a:p>
      </dgm:t>
    </dgm:pt>
    <dgm:pt modelId="{282D5E39-022D-4B97-95C7-B1F23F2329C4}">
      <dgm:prSet/>
      <dgm:spPr/>
      <dgm:t>
        <a:bodyPr/>
        <a:lstStyle/>
        <a:p>
          <a:r>
            <a:rPr lang="fr-FR" b="1"/>
            <a:t>Calcul de hauteur d’eau</a:t>
          </a:r>
          <a:endParaRPr lang="en-US"/>
        </a:p>
      </dgm:t>
    </dgm:pt>
    <dgm:pt modelId="{E8C1A486-22B6-49E4-85F0-D2E124FB720A}" type="parTrans" cxnId="{16BE8580-A3A1-491F-9AB6-F5DB4F8203F0}">
      <dgm:prSet/>
      <dgm:spPr/>
      <dgm:t>
        <a:bodyPr/>
        <a:lstStyle/>
        <a:p>
          <a:endParaRPr lang="en-US"/>
        </a:p>
      </dgm:t>
    </dgm:pt>
    <dgm:pt modelId="{24A6A55D-D1D4-4C7A-A6E8-5007615A1E1D}" type="sibTrans" cxnId="{16BE8580-A3A1-491F-9AB6-F5DB4F8203F0}">
      <dgm:prSet/>
      <dgm:spPr/>
      <dgm:t>
        <a:bodyPr/>
        <a:lstStyle/>
        <a:p>
          <a:endParaRPr lang="en-US"/>
        </a:p>
      </dgm:t>
    </dgm:pt>
    <dgm:pt modelId="{56C11C92-EFD4-4F8F-A61C-CC27FCA99739}" type="pres">
      <dgm:prSet presAssocID="{0EC2D7B1-6D1F-4934-A9E2-5A290C63A765}" presName="linear" presStyleCnt="0">
        <dgm:presLayoutVars>
          <dgm:animLvl val="lvl"/>
          <dgm:resizeHandles val="exact"/>
        </dgm:presLayoutVars>
      </dgm:prSet>
      <dgm:spPr/>
    </dgm:pt>
    <dgm:pt modelId="{A4AB97D5-F64F-42D5-9C99-2DF212B911C7}" type="pres">
      <dgm:prSet presAssocID="{231EDB3D-A085-448E-A05B-1E623E29A428}" presName="parentText" presStyleLbl="node1" presStyleIdx="0" presStyleCnt="3">
        <dgm:presLayoutVars>
          <dgm:chMax val="0"/>
          <dgm:bulletEnabled val="1"/>
        </dgm:presLayoutVars>
      </dgm:prSet>
      <dgm:spPr/>
    </dgm:pt>
    <dgm:pt modelId="{CBE63139-006D-45D6-825E-8FF4F6BB970C}" type="pres">
      <dgm:prSet presAssocID="{BDDDD9C9-4CB9-4779-ADD8-616C666A3EF4}" presName="spacer" presStyleCnt="0"/>
      <dgm:spPr/>
    </dgm:pt>
    <dgm:pt modelId="{913DE799-DFA9-4A39-BEE8-A8B6D68E159C}" type="pres">
      <dgm:prSet presAssocID="{93D66600-4184-4C03-B81B-E9B8E2AFCE11}" presName="parentText" presStyleLbl="node1" presStyleIdx="1" presStyleCnt="3">
        <dgm:presLayoutVars>
          <dgm:chMax val="0"/>
          <dgm:bulletEnabled val="1"/>
        </dgm:presLayoutVars>
      </dgm:prSet>
      <dgm:spPr/>
    </dgm:pt>
    <dgm:pt modelId="{8B4147FC-DB5E-46D9-BBA1-2DBC1FB47534}" type="pres">
      <dgm:prSet presAssocID="{93D66600-4184-4C03-B81B-E9B8E2AFCE11}" presName="childText" presStyleLbl="revTx" presStyleIdx="0" presStyleCnt="1">
        <dgm:presLayoutVars>
          <dgm:bulletEnabled val="1"/>
        </dgm:presLayoutVars>
      </dgm:prSet>
      <dgm:spPr/>
    </dgm:pt>
    <dgm:pt modelId="{31B6031E-687C-4CD3-BF05-8A095100C048}" type="pres">
      <dgm:prSet presAssocID="{282D5E39-022D-4B97-95C7-B1F23F2329C4}" presName="parentText" presStyleLbl="node1" presStyleIdx="2" presStyleCnt="3">
        <dgm:presLayoutVars>
          <dgm:chMax val="0"/>
          <dgm:bulletEnabled val="1"/>
        </dgm:presLayoutVars>
      </dgm:prSet>
      <dgm:spPr/>
    </dgm:pt>
  </dgm:ptLst>
  <dgm:cxnLst>
    <dgm:cxn modelId="{80A04A02-53F8-4289-9641-6C76AE078B4D}" srcId="{93D66600-4184-4C03-B81B-E9B8E2AFCE11}" destId="{69B08966-44E4-4AD0-BD02-CF15DE7B2CBC}" srcOrd="3" destOrd="0" parTransId="{1C6FFCEF-7680-4324-A4C6-247B2FF7C6C2}" sibTransId="{B3374D3F-19E1-4619-9C67-99CAEFD8EA14}"/>
    <dgm:cxn modelId="{E64E7406-1D00-46DC-896E-8275E4D71C9A}" type="presOf" srcId="{1FF10EC6-91AF-4A5B-B8E5-A5A5DB9CF612}" destId="{8B4147FC-DB5E-46D9-BBA1-2DBC1FB47534}" srcOrd="0" destOrd="2" presId="urn:microsoft.com/office/officeart/2005/8/layout/vList2"/>
    <dgm:cxn modelId="{BB92FC23-4217-4959-93F7-876C1B05C8BD}" type="presOf" srcId="{002C1735-50EA-420A-AAB9-B6227B724BC3}" destId="{8B4147FC-DB5E-46D9-BBA1-2DBC1FB47534}" srcOrd="0" destOrd="1" presId="urn:microsoft.com/office/officeart/2005/8/layout/vList2"/>
    <dgm:cxn modelId="{1DB31D29-0ECB-4461-8F0C-6F24F0AF96F1}" type="presOf" srcId="{93D66600-4184-4C03-B81B-E9B8E2AFCE11}" destId="{913DE799-DFA9-4A39-BEE8-A8B6D68E159C}" srcOrd="0" destOrd="0" presId="urn:microsoft.com/office/officeart/2005/8/layout/vList2"/>
    <dgm:cxn modelId="{331FCD38-FD14-40C8-B7E9-E8823AC49850}" type="presOf" srcId="{826702F8-E46E-45E7-89BC-0530406ADFAE}" destId="{8B4147FC-DB5E-46D9-BBA1-2DBC1FB47534}" srcOrd="0" destOrd="4" presId="urn:microsoft.com/office/officeart/2005/8/layout/vList2"/>
    <dgm:cxn modelId="{50DD8540-4AA8-45EA-92C5-D13D32A689D3}" srcId="{93D66600-4184-4C03-B81B-E9B8E2AFCE11}" destId="{826702F8-E46E-45E7-89BC-0530406ADFAE}" srcOrd="4" destOrd="0" parTransId="{EC6AED93-F3C5-4E48-8387-DC4C9E897DEF}" sibTransId="{8C823A5B-59FC-4662-9404-10B19FB3AD42}"/>
    <dgm:cxn modelId="{B2FBFF4F-1E85-4327-8150-E0106F267830}" srcId="{93D66600-4184-4C03-B81B-E9B8E2AFCE11}" destId="{1FF10EC6-91AF-4A5B-B8E5-A5A5DB9CF612}" srcOrd="2" destOrd="0" parTransId="{6B83A8B8-0770-4C1D-A1BA-684F460BFF9C}" sibTransId="{AAEB571B-B96D-4AF6-9027-397299B4CD0F}"/>
    <dgm:cxn modelId="{20068975-1BC4-4AE3-ACE3-1326E6B46B68}" type="presOf" srcId="{2D0842F1-C387-410A-BE29-E2BC52FBF362}" destId="{8B4147FC-DB5E-46D9-BBA1-2DBC1FB47534}" srcOrd="0" destOrd="0" presId="urn:microsoft.com/office/officeart/2005/8/layout/vList2"/>
    <dgm:cxn modelId="{58D9837B-B975-4EA7-8851-F31CC48B0C40}" type="presOf" srcId="{231EDB3D-A085-448E-A05B-1E623E29A428}" destId="{A4AB97D5-F64F-42D5-9C99-2DF212B911C7}" srcOrd="0" destOrd="0" presId="urn:microsoft.com/office/officeart/2005/8/layout/vList2"/>
    <dgm:cxn modelId="{2341ED7D-D772-4206-99E4-4F980FC07AAE}" type="presOf" srcId="{282D5E39-022D-4B97-95C7-B1F23F2329C4}" destId="{31B6031E-687C-4CD3-BF05-8A095100C048}" srcOrd="0" destOrd="0" presId="urn:microsoft.com/office/officeart/2005/8/layout/vList2"/>
    <dgm:cxn modelId="{16BE8580-A3A1-491F-9AB6-F5DB4F8203F0}" srcId="{0EC2D7B1-6D1F-4934-A9E2-5A290C63A765}" destId="{282D5E39-022D-4B97-95C7-B1F23F2329C4}" srcOrd="2" destOrd="0" parTransId="{E8C1A486-22B6-49E4-85F0-D2E124FB720A}" sibTransId="{24A6A55D-D1D4-4C7A-A6E8-5007615A1E1D}"/>
    <dgm:cxn modelId="{0CE12F81-7AD9-4C1C-A711-552ED9D6FD01}" srcId="{93D66600-4184-4C03-B81B-E9B8E2AFCE11}" destId="{002C1735-50EA-420A-AAB9-B6227B724BC3}" srcOrd="1" destOrd="0" parTransId="{A92453E6-97EC-49D0-A2DA-025C74C3BA6D}" sibTransId="{445F3DCE-E50D-4302-A009-E71E555FC3B5}"/>
    <dgm:cxn modelId="{BF23A885-C03F-473C-A174-FCFE8E00F020}" type="presOf" srcId="{0EC2D7B1-6D1F-4934-A9E2-5A290C63A765}" destId="{56C11C92-EFD4-4F8F-A61C-CC27FCA99739}" srcOrd="0" destOrd="0" presId="urn:microsoft.com/office/officeart/2005/8/layout/vList2"/>
    <dgm:cxn modelId="{6519C9C3-87F6-4226-80EA-FAE0AA971496}" srcId="{0EC2D7B1-6D1F-4934-A9E2-5A290C63A765}" destId="{231EDB3D-A085-448E-A05B-1E623E29A428}" srcOrd="0" destOrd="0" parTransId="{7E446088-E5AC-4E72-A4EC-14C090ABF80E}" sibTransId="{BDDDD9C9-4CB9-4779-ADD8-616C666A3EF4}"/>
    <dgm:cxn modelId="{212E3FC9-F088-44F1-9521-2023F62BD920}" type="presOf" srcId="{69B08966-44E4-4AD0-BD02-CF15DE7B2CBC}" destId="{8B4147FC-DB5E-46D9-BBA1-2DBC1FB47534}" srcOrd="0" destOrd="3" presId="urn:microsoft.com/office/officeart/2005/8/layout/vList2"/>
    <dgm:cxn modelId="{FB191BD5-63CB-4F25-B6B8-47C9D330676E}" srcId="{0EC2D7B1-6D1F-4934-A9E2-5A290C63A765}" destId="{93D66600-4184-4C03-B81B-E9B8E2AFCE11}" srcOrd="1" destOrd="0" parTransId="{05DBF0CB-2022-414D-8B1D-3EA991BC05DA}" sibTransId="{26D6E85C-4C6A-4F35-BD1E-26DE937C9C17}"/>
    <dgm:cxn modelId="{5AB1EDFF-B2BC-4387-950B-E998F035069F}" srcId="{93D66600-4184-4C03-B81B-E9B8E2AFCE11}" destId="{2D0842F1-C387-410A-BE29-E2BC52FBF362}" srcOrd="0" destOrd="0" parTransId="{42ECC809-77F3-416F-9D32-AD5724E431BC}" sibTransId="{794491F1-1B5A-4BFA-8B1F-9D968E574798}"/>
    <dgm:cxn modelId="{2F122D47-CE02-41F7-BFCE-29B102F7367A}" type="presParOf" srcId="{56C11C92-EFD4-4F8F-A61C-CC27FCA99739}" destId="{A4AB97D5-F64F-42D5-9C99-2DF212B911C7}" srcOrd="0" destOrd="0" presId="urn:microsoft.com/office/officeart/2005/8/layout/vList2"/>
    <dgm:cxn modelId="{EDA499C9-38D2-4329-9D5A-6C209633876F}" type="presParOf" srcId="{56C11C92-EFD4-4F8F-A61C-CC27FCA99739}" destId="{CBE63139-006D-45D6-825E-8FF4F6BB970C}" srcOrd="1" destOrd="0" presId="urn:microsoft.com/office/officeart/2005/8/layout/vList2"/>
    <dgm:cxn modelId="{98E028F8-99BF-4197-9D6F-EC4E553B5FD0}" type="presParOf" srcId="{56C11C92-EFD4-4F8F-A61C-CC27FCA99739}" destId="{913DE799-DFA9-4A39-BEE8-A8B6D68E159C}" srcOrd="2" destOrd="0" presId="urn:microsoft.com/office/officeart/2005/8/layout/vList2"/>
    <dgm:cxn modelId="{50EDC1B4-646F-4762-973D-2FDF3FD0DCEF}" type="presParOf" srcId="{56C11C92-EFD4-4F8F-A61C-CC27FCA99739}" destId="{8B4147FC-DB5E-46D9-BBA1-2DBC1FB47534}" srcOrd="3" destOrd="0" presId="urn:microsoft.com/office/officeart/2005/8/layout/vList2"/>
    <dgm:cxn modelId="{852D5C34-3858-442B-B08B-71B60BB910D0}" type="presParOf" srcId="{56C11C92-EFD4-4F8F-A61C-CC27FCA99739}" destId="{31B6031E-687C-4CD3-BF05-8A095100C048}"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AB97D5-F64F-42D5-9C99-2DF212B911C7}">
      <dsp:nvSpPr>
        <dsp:cNvPr id="0" name=""/>
        <dsp:cNvSpPr/>
      </dsp:nvSpPr>
      <dsp:spPr>
        <a:xfrm>
          <a:off x="0" y="5184"/>
          <a:ext cx="6190459" cy="743535"/>
        </a:xfrm>
        <a:prstGeom prst="round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fr-FR" sz="3100" b="1" kern="1200"/>
            <a:t>SOMMAIRE</a:t>
          </a:r>
          <a:endParaRPr lang="en-US" sz="3100" kern="1200"/>
        </a:p>
      </dsp:txBody>
      <dsp:txXfrm>
        <a:off x="36296" y="41480"/>
        <a:ext cx="6117867" cy="670943"/>
      </dsp:txXfrm>
    </dsp:sp>
    <dsp:sp modelId="{913DE799-DFA9-4A39-BEE8-A8B6D68E159C}">
      <dsp:nvSpPr>
        <dsp:cNvPr id="0" name=""/>
        <dsp:cNvSpPr/>
      </dsp:nvSpPr>
      <dsp:spPr>
        <a:xfrm>
          <a:off x="0" y="837999"/>
          <a:ext cx="6190459" cy="743535"/>
        </a:xfrm>
        <a:prstGeom prst="roundRect">
          <a:avLst/>
        </a:prstGeom>
        <a:solidFill>
          <a:schemeClr val="accent2">
            <a:hueOff val="-4377215"/>
            <a:satOff val="-3950"/>
            <a:lumOff val="-881"/>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fr-FR" sz="3100" b="1" kern="1200"/>
            <a:t>La carte marine</a:t>
          </a:r>
          <a:endParaRPr lang="en-US" sz="3100" kern="1200"/>
        </a:p>
      </dsp:txBody>
      <dsp:txXfrm>
        <a:off x="36296" y="874295"/>
        <a:ext cx="6117867" cy="670943"/>
      </dsp:txXfrm>
    </dsp:sp>
    <dsp:sp modelId="{8B4147FC-DB5E-46D9-BBA1-2DBC1FB47534}">
      <dsp:nvSpPr>
        <dsp:cNvPr id="0" name=""/>
        <dsp:cNvSpPr/>
      </dsp:nvSpPr>
      <dsp:spPr>
        <a:xfrm>
          <a:off x="0" y="1581534"/>
          <a:ext cx="6190459" cy="2438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6547"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fr-FR" sz="2400" kern="1200"/>
            <a:t>Méridien et parallèle</a:t>
          </a:r>
          <a:endParaRPr lang="en-US" sz="2400" kern="1200"/>
        </a:p>
        <a:p>
          <a:pPr marL="228600" lvl="1" indent="-228600" algn="l" defTabSz="1066800">
            <a:lnSpc>
              <a:spcPct val="90000"/>
            </a:lnSpc>
            <a:spcBef>
              <a:spcPct val="0"/>
            </a:spcBef>
            <a:spcAft>
              <a:spcPct val="20000"/>
            </a:spcAft>
            <a:buChar char="•"/>
          </a:pPr>
          <a:r>
            <a:rPr lang="fr-FR" sz="2400" kern="1200"/>
            <a:t>Latitude et longitude</a:t>
          </a:r>
          <a:endParaRPr lang="en-US" sz="2400" kern="1200"/>
        </a:p>
        <a:p>
          <a:pPr marL="228600" lvl="1" indent="-228600" algn="l" defTabSz="1066800">
            <a:lnSpc>
              <a:spcPct val="90000"/>
            </a:lnSpc>
            <a:spcBef>
              <a:spcPct val="0"/>
            </a:spcBef>
            <a:spcAft>
              <a:spcPct val="20000"/>
            </a:spcAft>
            <a:buChar char="•"/>
          </a:pPr>
          <a:r>
            <a:rPr lang="fr-FR" sz="2400" kern="1200"/>
            <a:t>Echelle des latitudes et longitudes </a:t>
          </a:r>
          <a:endParaRPr lang="en-US" sz="2400" kern="1200"/>
        </a:p>
        <a:p>
          <a:pPr marL="228600" lvl="1" indent="-228600" algn="l" defTabSz="1066800">
            <a:lnSpc>
              <a:spcPct val="90000"/>
            </a:lnSpc>
            <a:spcBef>
              <a:spcPct val="0"/>
            </a:spcBef>
            <a:spcAft>
              <a:spcPct val="20000"/>
            </a:spcAft>
            <a:buChar char="•"/>
          </a:pPr>
          <a:r>
            <a:rPr lang="fr-FR" sz="2400" kern="1200"/>
            <a:t>Les caractéristiques d’une carte marine</a:t>
          </a:r>
          <a:endParaRPr lang="en-US" sz="2400" kern="1200"/>
        </a:p>
        <a:p>
          <a:pPr marL="228600" lvl="1" indent="-228600" algn="l" defTabSz="1066800">
            <a:lnSpc>
              <a:spcPct val="90000"/>
            </a:lnSpc>
            <a:spcBef>
              <a:spcPct val="0"/>
            </a:spcBef>
            <a:spcAft>
              <a:spcPct val="20000"/>
            </a:spcAft>
            <a:buChar char="•"/>
          </a:pPr>
          <a:r>
            <a:rPr lang="fr-FR" sz="2400" kern="1200"/>
            <a:t>Le balisage </a:t>
          </a:r>
          <a:endParaRPr lang="en-US" sz="2400" kern="1200"/>
        </a:p>
      </dsp:txBody>
      <dsp:txXfrm>
        <a:off x="0" y="1581534"/>
        <a:ext cx="6190459" cy="2438460"/>
      </dsp:txXfrm>
    </dsp:sp>
    <dsp:sp modelId="{31B6031E-687C-4CD3-BF05-8A095100C048}">
      <dsp:nvSpPr>
        <dsp:cNvPr id="0" name=""/>
        <dsp:cNvSpPr/>
      </dsp:nvSpPr>
      <dsp:spPr>
        <a:xfrm>
          <a:off x="0" y="4019994"/>
          <a:ext cx="6190459" cy="743535"/>
        </a:xfrm>
        <a:prstGeom prst="roundRect">
          <a:avLst/>
        </a:prstGeom>
        <a:solidFill>
          <a:schemeClr val="accent2">
            <a:hueOff val="-8754431"/>
            <a:satOff val="-7900"/>
            <a:lumOff val="-1762"/>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fr-FR" sz="3100" b="1" kern="1200"/>
            <a:t>Calcul de hauteur d’eau</a:t>
          </a:r>
          <a:endParaRPr lang="en-US" sz="3100" kern="1200"/>
        </a:p>
      </dsp:txBody>
      <dsp:txXfrm>
        <a:off x="36296" y="4056290"/>
        <a:ext cx="6117867" cy="67094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fr-FR"/>
              <a:t>Modifiez le style du titre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2077C815-584B-41F8-85B8-B2C9DB280BC2}" type="datetimeFigureOut">
              <a:rPr lang="fr-FR" smtClean="0"/>
              <a:pPr/>
              <a:t>13/03/2022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DD53FDF-0C86-4263-B438-0455F24EA82C}" type="slidenum">
              <a:rPr lang="fr-FR" smtClean="0"/>
              <a:pPr/>
              <a:t>‹N°›</a:t>
            </a:fld>
            <a:endParaRPr lang="fr-FR"/>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23858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Modifiez les styles du texte du masque</a:t>
            </a:r>
          </a:p>
        </p:txBody>
      </p:sp>
      <p:sp>
        <p:nvSpPr>
          <p:cNvPr id="3" name="Date Placeholder 2"/>
          <p:cNvSpPr>
            <a:spLocks noGrp="1"/>
          </p:cNvSpPr>
          <p:nvPr>
            <p:ph type="dt" sz="half" idx="10"/>
          </p:nvPr>
        </p:nvSpPr>
        <p:spPr/>
        <p:txBody>
          <a:bodyPr/>
          <a:lstStyle/>
          <a:p>
            <a:fld id="{2077C815-584B-41F8-85B8-B2C9DB280BC2}" type="datetimeFigureOut">
              <a:rPr lang="fr-FR" smtClean="0"/>
              <a:pPr/>
              <a:t>13/03/2022</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9DD53FDF-0C86-4263-B438-0455F24EA82C}" type="slidenum">
              <a:rPr lang="fr-FR" smtClean="0"/>
              <a:pPr/>
              <a:t>‹N°›</a:t>
            </a:fld>
            <a:endParaRPr lang="fr-FR"/>
          </a:p>
        </p:txBody>
      </p:sp>
    </p:spTree>
    <p:extLst>
      <p:ext uri="{BB962C8B-B14F-4D97-AF65-F5344CB8AC3E}">
        <p14:creationId xmlns:p14="http://schemas.microsoft.com/office/powerpoint/2010/main" val="587865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fr-FR"/>
              <a:t>Modifiez le style du titre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2077C815-584B-41F8-85B8-B2C9DB280BC2}" type="datetimeFigureOut">
              <a:rPr lang="fr-FR" smtClean="0"/>
              <a:pPr/>
              <a:t>13/03/2022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DD53FDF-0C86-4263-B438-0455F24EA82C}" type="slidenum">
              <a:rPr lang="fr-FR" smtClean="0"/>
              <a:pPr/>
              <a:t>‹N°›</a:t>
            </a:fld>
            <a:endParaRPr lang="fr-FR"/>
          </a:p>
        </p:txBody>
      </p:sp>
    </p:spTree>
    <p:extLst>
      <p:ext uri="{BB962C8B-B14F-4D97-AF65-F5344CB8AC3E}">
        <p14:creationId xmlns:p14="http://schemas.microsoft.com/office/powerpoint/2010/main" val="17126921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Modifiez les styles du texte du masque</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2077C815-584B-41F8-85B8-B2C9DB280BC2}" type="datetimeFigureOut">
              <a:rPr lang="fr-FR" smtClean="0"/>
              <a:pPr/>
              <a:t>13/03/2022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DD53FDF-0C86-4263-B438-0455F24EA82C}" type="slidenum">
              <a:rPr lang="fr-FR" smtClean="0"/>
              <a:pPr/>
              <a:t>‹N°›</a:t>
            </a:fld>
            <a:endParaRPr lang="fr-FR"/>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6798849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fr-FR"/>
              <a:t>Modifiez le style du titre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2077C815-584B-41F8-85B8-B2C9DB280BC2}" type="datetimeFigureOut">
              <a:rPr lang="fr-FR" smtClean="0"/>
              <a:pPr/>
              <a:t>13/03/2022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DD53FDF-0C86-4263-B438-0455F24EA82C}" type="slidenum">
              <a:rPr lang="fr-FR" smtClean="0"/>
              <a:pPr/>
              <a:t>‹N°›</a:t>
            </a:fld>
            <a:endParaRPr lang="fr-FR"/>
          </a:p>
        </p:txBody>
      </p:sp>
    </p:spTree>
    <p:extLst>
      <p:ext uri="{BB962C8B-B14F-4D97-AF65-F5344CB8AC3E}">
        <p14:creationId xmlns:p14="http://schemas.microsoft.com/office/powerpoint/2010/main" val="23238222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fr-FR"/>
              <a:t>Modifiez les styles du texte du masque</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2077C815-584B-41F8-85B8-B2C9DB280BC2}" type="datetimeFigureOut">
              <a:rPr lang="fr-FR" smtClean="0"/>
              <a:pPr/>
              <a:t>13/03/2022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DD53FDF-0C86-4263-B438-0455F24EA82C}" type="slidenum">
              <a:rPr lang="fr-FR" smtClean="0"/>
              <a:pPr/>
              <a:t>‹N°›</a:t>
            </a:fld>
            <a:endParaRPr lang="fr-FR"/>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1780707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fr-FR"/>
              <a:t>Modifiez le style du titre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fr-FR"/>
              <a:t>Modifiez les styles du texte du masque</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2077C815-584B-41F8-85B8-B2C9DB280BC2}" type="datetimeFigureOut">
              <a:rPr lang="fr-FR" smtClean="0"/>
              <a:pPr/>
              <a:t>13/03/2022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DD53FDF-0C86-4263-B438-0455F24EA82C}" type="slidenum">
              <a:rPr lang="fr-FR" smtClean="0"/>
              <a:pPr/>
              <a:t>‹N°›</a:t>
            </a:fld>
            <a:endParaRPr lang="fr-FR"/>
          </a:p>
        </p:txBody>
      </p:sp>
    </p:spTree>
    <p:extLst>
      <p:ext uri="{BB962C8B-B14F-4D97-AF65-F5344CB8AC3E}">
        <p14:creationId xmlns:p14="http://schemas.microsoft.com/office/powerpoint/2010/main" val="30011023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2077C815-584B-41F8-85B8-B2C9DB280BC2}" type="datetimeFigureOut">
              <a:rPr lang="fr-FR" smtClean="0"/>
              <a:pPr/>
              <a:t>13/03/2022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DD53FDF-0C86-4263-B438-0455F24EA82C}" type="slidenum">
              <a:rPr lang="fr-FR" smtClean="0"/>
              <a:pPr/>
              <a:t>‹N°›</a:t>
            </a:fld>
            <a:endParaRPr lang="fr-FR"/>
          </a:p>
        </p:txBody>
      </p:sp>
    </p:spTree>
    <p:extLst>
      <p:ext uri="{BB962C8B-B14F-4D97-AF65-F5344CB8AC3E}">
        <p14:creationId xmlns:p14="http://schemas.microsoft.com/office/powerpoint/2010/main" val="37234629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2077C815-584B-41F8-85B8-B2C9DB280BC2}" type="datetimeFigureOut">
              <a:rPr lang="fr-FR" smtClean="0"/>
              <a:pPr/>
              <a:t>13/03/2022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DD53FDF-0C86-4263-B438-0455F24EA82C}" type="slidenum">
              <a:rPr lang="fr-FR" smtClean="0"/>
              <a:pPr/>
              <a:t>‹N°›</a:t>
            </a:fld>
            <a:endParaRPr lang="fr-FR"/>
          </a:p>
        </p:txBody>
      </p:sp>
    </p:spTree>
    <p:extLst>
      <p:ext uri="{BB962C8B-B14F-4D97-AF65-F5344CB8AC3E}">
        <p14:creationId xmlns:p14="http://schemas.microsoft.com/office/powerpoint/2010/main" val="1211480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nchor="ct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2077C815-584B-41F8-85B8-B2C9DB280BC2}" type="datetimeFigureOut">
              <a:rPr lang="fr-FR" smtClean="0"/>
              <a:pPr/>
              <a:t>13/03/2022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DD53FDF-0C86-4263-B438-0455F24EA82C}" type="slidenum">
              <a:rPr lang="fr-FR" smtClean="0"/>
              <a:pPr/>
              <a:t>‹N°›</a:t>
            </a:fld>
            <a:endParaRPr lang="fr-FR"/>
          </a:p>
        </p:txBody>
      </p:sp>
    </p:spTree>
    <p:extLst>
      <p:ext uri="{BB962C8B-B14F-4D97-AF65-F5344CB8AC3E}">
        <p14:creationId xmlns:p14="http://schemas.microsoft.com/office/powerpoint/2010/main" val="358883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fr-FR"/>
              <a:t>Modifiez le style du titre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2077C815-584B-41F8-85B8-B2C9DB280BC2}" type="datetimeFigureOut">
              <a:rPr lang="fr-FR" smtClean="0"/>
              <a:pPr/>
              <a:t>13/03/2022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DD53FDF-0C86-4263-B438-0455F24EA82C}" type="slidenum">
              <a:rPr lang="fr-FR" smtClean="0"/>
              <a:pPr/>
              <a:t>‹N°›</a:t>
            </a:fld>
            <a:endParaRPr lang="fr-FR"/>
          </a:p>
        </p:txBody>
      </p:sp>
    </p:spTree>
    <p:extLst>
      <p:ext uri="{BB962C8B-B14F-4D97-AF65-F5344CB8AC3E}">
        <p14:creationId xmlns:p14="http://schemas.microsoft.com/office/powerpoint/2010/main" val="3133552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2077C815-584B-41F8-85B8-B2C9DB280BC2}" type="datetimeFigureOut">
              <a:rPr lang="fr-FR" smtClean="0"/>
              <a:pPr/>
              <a:t>13/03/2022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9DD53FDF-0C86-4263-B438-0455F24EA82C}" type="slidenum">
              <a:rPr lang="fr-FR" smtClean="0"/>
              <a:pPr/>
              <a:t>‹N°›</a:t>
            </a:fld>
            <a:endParaRPr lang="fr-FR"/>
          </a:p>
        </p:txBody>
      </p:sp>
    </p:spTree>
    <p:extLst>
      <p:ext uri="{BB962C8B-B14F-4D97-AF65-F5344CB8AC3E}">
        <p14:creationId xmlns:p14="http://schemas.microsoft.com/office/powerpoint/2010/main" val="6737745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2077C815-584B-41F8-85B8-B2C9DB280BC2}" type="datetimeFigureOut">
              <a:rPr lang="fr-FR" smtClean="0"/>
              <a:pPr/>
              <a:t>13/03/2022</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9DD53FDF-0C86-4263-B438-0455F24EA82C}" type="slidenum">
              <a:rPr lang="fr-FR" smtClean="0"/>
              <a:pPr/>
              <a:t>‹N°›</a:t>
            </a:fld>
            <a:endParaRPr lang="fr-FR"/>
          </a:p>
        </p:txBody>
      </p:sp>
    </p:spTree>
    <p:extLst>
      <p:ext uri="{BB962C8B-B14F-4D97-AF65-F5344CB8AC3E}">
        <p14:creationId xmlns:p14="http://schemas.microsoft.com/office/powerpoint/2010/main" val="3451530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2077C815-584B-41F8-85B8-B2C9DB280BC2}" type="datetimeFigureOut">
              <a:rPr lang="fr-FR" smtClean="0"/>
              <a:pPr/>
              <a:t>13/03/2022</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9DD53FDF-0C86-4263-B438-0455F24EA82C}" type="slidenum">
              <a:rPr lang="fr-FR" smtClean="0"/>
              <a:pPr/>
              <a:t>‹N°›</a:t>
            </a:fld>
            <a:endParaRPr lang="fr-FR"/>
          </a:p>
        </p:txBody>
      </p:sp>
    </p:spTree>
    <p:extLst>
      <p:ext uri="{BB962C8B-B14F-4D97-AF65-F5344CB8AC3E}">
        <p14:creationId xmlns:p14="http://schemas.microsoft.com/office/powerpoint/2010/main" val="191813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77C815-584B-41F8-85B8-B2C9DB280BC2}" type="datetimeFigureOut">
              <a:rPr lang="fr-FR" smtClean="0"/>
              <a:pPr/>
              <a:t>13/03/2022</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9DD53FDF-0C86-4263-B438-0455F24EA82C}" type="slidenum">
              <a:rPr lang="fr-FR" smtClean="0"/>
              <a:pPr/>
              <a:t>‹N°›</a:t>
            </a:fld>
            <a:endParaRPr lang="fr-FR"/>
          </a:p>
        </p:txBody>
      </p:sp>
    </p:spTree>
    <p:extLst>
      <p:ext uri="{BB962C8B-B14F-4D97-AF65-F5344CB8AC3E}">
        <p14:creationId xmlns:p14="http://schemas.microsoft.com/office/powerpoint/2010/main" val="12681411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fr-FR"/>
              <a:t>Modifiez le style du titre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2077C815-584B-41F8-85B8-B2C9DB280BC2}" type="datetimeFigureOut">
              <a:rPr lang="fr-FR" smtClean="0"/>
              <a:pPr/>
              <a:t>13/03/2022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9DD53FDF-0C86-4263-B438-0455F24EA82C}" type="slidenum">
              <a:rPr lang="fr-FR" smtClean="0"/>
              <a:pPr/>
              <a:t>‹N°›</a:t>
            </a:fld>
            <a:endParaRPr lang="fr-FR"/>
          </a:p>
        </p:txBody>
      </p:sp>
    </p:spTree>
    <p:extLst>
      <p:ext uri="{BB962C8B-B14F-4D97-AF65-F5344CB8AC3E}">
        <p14:creationId xmlns:p14="http://schemas.microsoft.com/office/powerpoint/2010/main" val="231302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fr-FR"/>
              <a:t>Modifiez le style du titre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2077C815-584B-41F8-85B8-B2C9DB280BC2}" type="datetimeFigureOut">
              <a:rPr lang="fr-FR" smtClean="0"/>
              <a:pPr/>
              <a:t>13/03/2022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9DD53FDF-0C86-4263-B438-0455F24EA82C}" type="slidenum">
              <a:rPr lang="fr-FR" smtClean="0"/>
              <a:pPr/>
              <a:t>‹N°›</a:t>
            </a:fld>
            <a:endParaRPr lang="fr-FR"/>
          </a:p>
        </p:txBody>
      </p:sp>
    </p:spTree>
    <p:extLst>
      <p:ext uri="{BB962C8B-B14F-4D97-AF65-F5344CB8AC3E}">
        <p14:creationId xmlns:p14="http://schemas.microsoft.com/office/powerpoint/2010/main" val="10282533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2077C815-584B-41F8-85B8-B2C9DB280BC2}" type="datetimeFigureOut">
              <a:rPr lang="fr-FR" smtClean="0"/>
              <a:pPr/>
              <a:t>13/03/2022</a:t>
            </a:fld>
            <a:endParaRPr lang="fr-FR"/>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fr-FR"/>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9DD53FDF-0C86-4263-B438-0455F24EA82C}" type="slidenum">
              <a:rPr lang="fr-FR" smtClean="0"/>
              <a:pPr/>
              <a:t>‹N°›</a:t>
            </a:fld>
            <a:endParaRPr lang="fr-FR"/>
          </a:p>
        </p:txBody>
      </p:sp>
    </p:spTree>
    <p:extLst>
      <p:ext uri="{BB962C8B-B14F-4D97-AF65-F5344CB8AC3E}">
        <p14:creationId xmlns:p14="http://schemas.microsoft.com/office/powerpoint/2010/main" val="398878443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hyperlink" Target="https://webapp.navionics.com/" TargetMode="External"/><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hyperlink" Target="https://data.shom.fr/" TargetMode="External"/><Relationship Id="rId1" Type="http://schemas.openxmlformats.org/officeDocument/2006/relationships/slideLayout" Target="../slideLayouts/slideLayout2.xml"/><Relationship Id="rId6" Type="http://schemas.openxmlformats.org/officeDocument/2006/relationships/hyperlink" Target="https://marine.meteoconsult.fr/" TargetMode="External"/><Relationship Id="rId11" Type="http://schemas.openxmlformats.org/officeDocument/2006/relationships/image" Target="../media/image20.png"/><Relationship Id="rId5" Type="http://schemas.openxmlformats.org/officeDocument/2006/relationships/hyperlink" Target="http://www.windy.com/" TargetMode="External"/><Relationship Id="rId10" Type="http://schemas.openxmlformats.org/officeDocument/2006/relationships/image" Target="../media/image19.png"/><Relationship Id="rId4" Type="http://schemas.openxmlformats.org/officeDocument/2006/relationships/hyperlink" Target="http://maree.info/" TargetMode="External"/><Relationship Id="rId9" Type="http://schemas.openxmlformats.org/officeDocument/2006/relationships/image" Target="../media/image18.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data.shom.fr/"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286854B-B21B-48EE-829A-428BD17B8D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ctrTitle"/>
          </p:nvPr>
        </p:nvSpPr>
        <p:spPr>
          <a:xfrm>
            <a:off x="7532710" y="628617"/>
            <a:ext cx="3971902" cy="3028983"/>
          </a:xfrm>
        </p:spPr>
        <p:txBody>
          <a:bodyPr vert="horz" lIns="91440" tIns="45720" rIns="91440" bIns="45720" rtlCol="0" anchor="b">
            <a:normAutofit/>
          </a:bodyPr>
          <a:lstStyle/>
          <a:p>
            <a:r>
              <a:rPr lang="en-US" sz="4400"/>
              <a:t>Cours de navigation</a:t>
            </a:r>
            <a:br>
              <a:rPr lang="en-US" sz="4400"/>
            </a:br>
            <a:r>
              <a:rPr lang="en-US" sz="4400"/>
              <a:t>Niveau 1</a:t>
            </a:r>
          </a:p>
        </p:txBody>
      </p:sp>
      <p:sp>
        <p:nvSpPr>
          <p:cNvPr id="3" name="Sous-titre 2"/>
          <p:cNvSpPr>
            <a:spLocks noGrp="1"/>
          </p:cNvSpPr>
          <p:nvPr>
            <p:ph type="subTitle" idx="1"/>
          </p:nvPr>
        </p:nvSpPr>
        <p:spPr>
          <a:xfrm>
            <a:off x="7532709" y="3843868"/>
            <a:ext cx="3040464" cy="1564744"/>
          </a:xfrm>
        </p:spPr>
        <p:txBody>
          <a:bodyPr vert="horz" lIns="91440" tIns="45720" rIns="91440" bIns="45720" rtlCol="0" anchor="t">
            <a:normAutofit/>
          </a:bodyPr>
          <a:lstStyle/>
          <a:p>
            <a:r>
              <a:rPr lang="en-US" dirty="0" err="1"/>
              <a:t>Cesson</a:t>
            </a:r>
            <a:r>
              <a:rPr lang="en-US" dirty="0"/>
              <a:t> Grand Large le 14 mars 2022</a:t>
            </a:r>
          </a:p>
          <a:p>
            <a:r>
              <a:rPr lang="en-US" dirty="0"/>
              <a:t>Jean-Michel Picot </a:t>
            </a:r>
          </a:p>
        </p:txBody>
      </p:sp>
      <p:sp>
        <p:nvSpPr>
          <p:cNvPr id="13" name="Snip Diagonal Corner Rectangle 6">
            <a:extLst>
              <a:ext uri="{FF2B5EF4-FFF2-40B4-BE49-F238E27FC236}">
                <a16:creationId xmlns:a16="http://schemas.microsoft.com/office/drawing/2014/main" id="{62D24C17-45DC-4B8B-B48E-F2A226EED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000" y="620722"/>
            <a:ext cx="6575496" cy="5286838"/>
          </a:xfrm>
          <a:prstGeom prst="snip2DiagRect">
            <a:avLst>
              <a:gd name="adj1" fmla="val 10787"/>
              <a:gd name="adj2" fmla="val 0"/>
            </a:avLst>
          </a:prstGeom>
          <a:solidFill>
            <a:schemeClr val="tx1"/>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Freeform 25">
            <a:extLst>
              <a:ext uri="{FF2B5EF4-FFF2-40B4-BE49-F238E27FC236}">
                <a16:creationId xmlns:a16="http://schemas.microsoft.com/office/drawing/2014/main" id="{C0B35EEF-F0B5-457B-BE6F-B61267EBBE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9073" y="794540"/>
            <a:ext cx="3311118" cy="1693722"/>
          </a:xfrm>
          <a:custGeom>
            <a:avLst/>
            <a:gdLst>
              <a:gd name="connsiteX0" fmla="*/ 534609 w 3311118"/>
              <a:gd name="connsiteY0" fmla="*/ 0 h 1693722"/>
              <a:gd name="connsiteX1" fmla="*/ 3311118 w 3311118"/>
              <a:gd name="connsiteY1" fmla="*/ 0 h 1693722"/>
              <a:gd name="connsiteX2" fmla="*/ 3311118 w 3311118"/>
              <a:gd name="connsiteY2" fmla="*/ 1693722 h 1693722"/>
              <a:gd name="connsiteX3" fmla="*/ 0 w 3311118"/>
              <a:gd name="connsiteY3" fmla="*/ 1693722 h 1693722"/>
              <a:gd name="connsiteX4" fmla="*/ 0 w 3311118"/>
              <a:gd name="connsiteY4" fmla="*/ 534609 h 16937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1118" h="1693722">
                <a:moveTo>
                  <a:pt x="534609" y="0"/>
                </a:moveTo>
                <a:lnTo>
                  <a:pt x="3311118" y="0"/>
                </a:lnTo>
                <a:lnTo>
                  <a:pt x="3311118" y="1693722"/>
                </a:lnTo>
                <a:lnTo>
                  <a:pt x="0" y="1693722"/>
                </a:lnTo>
                <a:lnTo>
                  <a:pt x="0" y="534609"/>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Image 3"/>
          <p:cNvPicPr>
            <a:picLocks noChangeAspect="1"/>
          </p:cNvPicPr>
          <p:nvPr/>
        </p:nvPicPr>
        <p:blipFill>
          <a:blip r:embed="rId2"/>
          <a:stretch>
            <a:fillRect/>
          </a:stretch>
        </p:blipFill>
        <p:spPr>
          <a:xfrm>
            <a:off x="799073" y="3135938"/>
            <a:ext cx="3314980" cy="2088437"/>
          </a:xfrm>
          <a:prstGeom prst="rect">
            <a:avLst/>
          </a:prstGeom>
        </p:spPr>
      </p:pic>
      <p:pic>
        <p:nvPicPr>
          <p:cNvPr id="6" name="Image 5">
            <a:extLst>
              <a:ext uri="{FF2B5EF4-FFF2-40B4-BE49-F238E27FC236}">
                <a16:creationId xmlns:a16="http://schemas.microsoft.com/office/drawing/2014/main" id="{A5A02243-3D67-4A96-95F1-C9AAE88BEDD1}"/>
              </a:ext>
            </a:extLst>
          </p:cNvPr>
          <p:cNvPicPr>
            <a:picLocks noChangeAspect="1"/>
          </p:cNvPicPr>
          <p:nvPr/>
        </p:nvPicPr>
        <p:blipFill>
          <a:blip r:embed="rId3"/>
          <a:stretch>
            <a:fillRect/>
          </a:stretch>
        </p:blipFill>
        <p:spPr>
          <a:xfrm>
            <a:off x="4253579" y="1027887"/>
            <a:ext cx="2790846" cy="2770671"/>
          </a:xfrm>
          <a:prstGeom prst="rect">
            <a:avLst/>
          </a:prstGeom>
        </p:spPr>
      </p:pic>
      <p:sp useBgFill="1">
        <p:nvSpPr>
          <p:cNvPr id="17" name="Freeform 28">
            <a:extLst>
              <a:ext uri="{FF2B5EF4-FFF2-40B4-BE49-F238E27FC236}">
                <a16:creationId xmlns:a16="http://schemas.microsoft.com/office/drawing/2014/main" id="{8D6C28F2-A53D-4790-950F-13F5F6D28A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53579" y="4164226"/>
            <a:ext cx="2790845" cy="1577939"/>
          </a:xfrm>
          <a:custGeom>
            <a:avLst/>
            <a:gdLst>
              <a:gd name="connsiteX0" fmla="*/ 0 w 2790845"/>
              <a:gd name="connsiteY0" fmla="*/ 0 h 1577939"/>
              <a:gd name="connsiteX1" fmla="*/ 2790845 w 2790845"/>
              <a:gd name="connsiteY1" fmla="*/ 0 h 1577939"/>
              <a:gd name="connsiteX2" fmla="*/ 2790845 w 2790845"/>
              <a:gd name="connsiteY2" fmla="*/ 1043331 h 1577939"/>
              <a:gd name="connsiteX3" fmla="*/ 2256237 w 2790845"/>
              <a:gd name="connsiteY3" fmla="*/ 1577939 h 1577939"/>
              <a:gd name="connsiteX4" fmla="*/ 0 w 2790845"/>
              <a:gd name="connsiteY4" fmla="*/ 1577939 h 1577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0845" h="1577939">
                <a:moveTo>
                  <a:pt x="0" y="0"/>
                </a:moveTo>
                <a:lnTo>
                  <a:pt x="2790845" y="0"/>
                </a:lnTo>
                <a:lnTo>
                  <a:pt x="2790845" y="1043331"/>
                </a:lnTo>
                <a:lnTo>
                  <a:pt x="2256237" y="1577939"/>
                </a:lnTo>
                <a:lnTo>
                  <a:pt x="0" y="1577939"/>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9" name="Group 18">
            <a:extLst>
              <a:ext uri="{FF2B5EF4-FFF2-40B4-BE49-F238E27FC236}">
                <a16:creationId xmlns:a16="http://schemas.microsoft.com/office/drawing/2014/main" id="{BD715EE1-7593-40E5-8F38-30FF7B5E5F2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20" name="Straight Connector 19">
              <a:extLst>
                <a:ext uri="{FF2B5EF4-FFF2-40B4-BE49-F238E27FC236}">
                  <a16:creationId xmlns:a16="http://schemas.microsoft.com/office/drawing/2014/main" id="{361944BC-FE08-4F38-ACF6-08AE0D921CC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22E8037F-AA3D-481E-A606-FE219569EB7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8079CA50-3DA4-4E34-9257-305BAE34793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79938B86-920F-440F-97A2-4C082D99A50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33B1810B-9E42-4AEC-92EC-378964CC774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5" name="ZoneTexte 4"/>
          <p:cNvSpPr txBox="1"/>
          <p:nvPr/>
        </p:nvSpPr>
        <p:spPr>
          <a:xfrm>
            <a:off x="1624686" y="6051549"/>
            <a:ext cx="4971010" cy="461665"/>
          </a:xfrm>
          <a:prstGeom prst="rect">
            <a:avLst/>
          </a:prstGeom>
          <a:noFill/>
        </p:spPr>
        <p:txBody>
          <a:bodyPr wrap="square" rtlCol="0">
            <a:spAutoFit/>
          </a:bodyPr>
          <a:lstStyle/>
          <a:p>
            <a:pPr>
              <a:spcAft>
                <a:spcPts val="600"/>
              </a:spcAft>
            </a:pPr>
            <a:r>
              <a:rPr lang="fr-FR" sz="2400" dirty="0"/>
              <a:t>Comprendre la carte marine </a:t>
            </a:r>
          </a:p>
        </p:txBody>
      </p:sp>
    </p:spTree>
    <p:extLst>
      <p:ext uri="{BB962C8B-B14F-4D97-AF65-F5344CB8AC3E}">
        <p14:creationId xmlns:p14="http://schemas.microsoft.com/office/powerpoint/2010/main" val="19013971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0512F9CB-A1A0-4043-A103-F6A4B94B695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ADBE6588-EE16-4389-857C-86A156D49E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17FD48D2-B0A7-413D-B947-AA55AC1296D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2BE668D0-D906-4EEE-B32F-8C028624B8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D1DE67A3-B8F6-4CFD-A8E0-D15200F231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p:nvSpPr>
          <p:cNvPr id="22" name="Rectangle 21">
            <a:extLst>
              <a:ext uri="{FF2B5EF4-FFF2-40B4-BE49-F238E27FC236}">
                <a16:creationId xmlns:a16="http://schemas.microsoft.com/office/drawing/2014/main" id="{991E317B-75E3-4171-A07A-B263C1D6DC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title"/>
          </p:nvPr>
        </p:nvSpPr>
        <p:spPr>
          <a:xfrm>
            <a:off x="7532710" y="628617"/>
            <a:ext cx="3971902" cy="3028983"/>
          </a:xfrm>
        </p:spPr>
        <p:txBody>
          <a:bodyPr vert="horz" lIns="91440" tIns="45720" rIns="91440" bIns="45720" rtlCol="0" anchor="b">
            <a:normAutofit/>
          </a:bodyPr>
          <a:lstStyle/>
          <a:p>
            <a:r>
              <a:rPr lang="en-US" sz="4800" b="1" i="1">
                <a:solidFill>
                  <a:srgbClr val="FFFFFF"/>
                </a:solidFill>
              </a:rPr>
              <a:t>LE BALISAGE </a:t>
            </a:r>
          </a:p>
        </p:txBody>
      </p:sp>
      <p:sp useBgFill="1">
        <p:nvSpPr>
          <p:cNvPr id="24" name="Snip Diagonal Corner Rectangle 6">
            <a:extLst>
              <a:ext uri="{FF2B5EF4-FFF2-40B4-BE49-F238E27FC236}">
                <a16:creationId xmlns:a16="http://schemas.microsoft.com/office/drawing/2014/main" id="{4A9B19C2-B29A-4924-9E7E-6FBF17F585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000" y="620722"/>
            <a:ext cx="6418778" cy="5286838"/>
          </a:xfrm>
          <a:prstGeom prst="snip2DiagRect">
            <a:avLst>
              <a:gd name="adj1" fmla="val 10973"/>
              <a:gd name="adj2" fmla="val 0"/>
            </a:avLst>
          </a:prstGeom>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 6"/>
          <p:cNvPicPr>
            <a:picLocks noChangeAspect="1"/>
          </p:cNvPicPr>
          <p:nvPr/>
        </p:nvPicPr>
        <p:blipFill>
          <a:blip r:embed="rId2"/>
          <a:stretch>
            <a:fillRect/>
          </a:stretch>
        </p:blipFill>
        <p:spPr>
          <a:xfrm>
            <a:off x="1101217" y="1267918"/>
            <a:ext cx="5450437" cy="3992445"/>
          </a:xfrm>
          <a:prstGeom prst="rect">
            <a:avLst/>
          </a:prstGeom>
        </p:spPr>
      </p:pic>
      <p:grpSp>
        <p:nvGrpSpPr>
          <p:cNvPr id="26" name="Group 25">
            <a:extLst>
              <a:ext uri="{FF2B5EF4-FFF2-40B4-BE49-F238E27FC236}">
                <a16:creationId xmlns:a16="http://schemas.microsoft.com/office/drawing/2014/main" id="{34C85634-D5F5-4047-8F35-F4B1F50AB1A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27" name="Straight Connector 26">
              <a:extLst>
                <a:ext uri="{FF2B5EF4-FFF2-40B4-BE49-F238E27FC236}">
                  <a16:creationId xmlns:a16="http://schemas.microsoft.com/office/drawing/2014/main" id="{1224BF71-948F-411D-AA79-8B231571519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434B4526-E715-4199-A597-CD757CB4A02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35E295A6-48D5-4F9E-A32C-5D87EAA5E7E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E10BF5B3-9260-4D36-BB24-07BC414B9D4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AAE0C886-FA2E-4E7C-BC00-8397AAEC865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508716350"/>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91000">
              <a:schemeClr val="tx2">
                <a:lumMod val="20000"/>
                <a:lumOff val="80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79906" y="6168044"/>
            <a:ext cx="8534400" cy="591126"/>
          </a:xfrm>
        </p:spPr>
        <p:txBody>
          <a:bodyPr>
            <a:normAutofit/>
          </a:bodyPr>
          <a:lstStyle/>
          <a:p>
            <a:r>
              <a:rPr lang="fr-FR" sz="2800" b="1" i="1" dirty="0">
                <a:solidFill>
                  <a:srgbClr val="0070C0"/>
                </a:solidFill>
              </a:rPr>
              <a:t>La carte marine </a:t>
            </a:r>
          </a:p>
        </p:txBody>
      </p:sp>
      <p:sp>
        <p:nvSpPr>
          <p:cNvPr id="6" name="ZoneTexte 5"/>
          <p:cNvSpPr txBox="1"/>
          <p:nvPr/>
        </p:nvSpPr>
        <p:spPr>
          <a:xfrm>
            <a:off x="296820" y="614393"/>
            <a:ext cx="3876622" cy="4832092"/>
          </a:xfrm>
          <a:prstGeom prst="rect">
            <a:avLst/>
          </a:prstGeom>
          <a:noFill/>
        </p:spPr>
        <p:txBody>
          <a:bodyPr wrap="square" rtlCol="0">
            <a:spAutoFit/>
          </a:bodyPr>
          <a:lstStyle/>
          <a:p>
            <a:r>
              <a:rPr lang="fr-FR" sz="2000" b="1" dirty="0">
                <a:solidFill>
                  <a:schemeClr val="accent1">
                    <a:lumMod val="75000"/>
                  </a:schemeClr>
                </a:solidFill>
              </a:rPr>
              <a:t>Les différents types de balises</a:t>
            </a:r>
          </a:p>
          <a:p>
            <a:endParaRPr lang="fr-FR" sz="1600" dirty="0">
              <a:solidFill>
                <a:schemeClr val="accent1">
                  <a:lumMod val="75000"/>
                </a:schemeClr>
              </a:solidFill>
            </a:endParaRPr>
          </a:p>
          <a:p>
            <a:r>
              <a:rPr lang="fr-FR" sz="1600" dirty="0">
                <a:solidFill>
                  <a:schemeClr val="accent1">
                    <a:lumMod val="75000"/>
                  </a:schemeClr>
                </a:solidFill>
              </a:rPr>
              <a:t>Elles sont soit </a:t>
            </a:r>
            <a:r>
              <a:rPr lang="fr-FR" sz="1600" b="1" dirty="0">
                <a:solidFill>
                  <a:schemeClr val="accent1">
                    <a:lumMod val="75000"/>
                  </a:schemeClr>
                </a:solidFill>
              </a:rPr>
              <a:t>fixes</a:t>
            </a:r>
            <a:r>
              <a:rPr lang="fr-FR" sz="1600" dirty="0">
                <a:solidFill>
                  <a:schemeClr val="accent1">
                    <a:lumMod val="75000"/>
                  </a:schemeClr>
                </a:solidFill>
              </a:rPr>
              <a:t> lorsqu'un support permet de les fixer directement sur un rocher ou un haut fond:</a:t>
            </a:r>
          </a:p>
          <a:p>
            <a:r>
              <a:rPr lang="fr-FR" sz="1600" dirty="0">
                <a:solidFill>
                  <a:schemeClr val="accent1">
                    <a:lumMod val="75000"/>
                  </a:schemeClr>
                </a:solidFill>
              </a:rPr>
              <a:t>- tourelle maçonnée </a:t>
            </a:r>
          </a:p>
          <a:p>
            <a:pPr marL="285750" indent="-285750">
              <a:buFontTx/>
              <a:buChar char="-"/>
            </a:pPr>
            <a:r>
              <a:rPr lang="fr-FR" sz="1600" dirty="0">
                <a:solidFill>
                  <a:schemeClr val="accent1">
                    <a:lumMod val="75000"/>
                  </a:schemeClr>
                </a:solidFill>
              </a:rPr>
              <a:t>espar </a:t>
            </a:r>
          </a:p>
          <a:p>
            <a:pPr marL="285750" indent="-285750">
              <a:buFontTx/>
              <a:buChar char="-"/>
            </a:pPr>
            <a:endParaRPr lang="fr-FR" sz="1600" dirty="0">
              <a:solidFill>
                <a:schemeClr val="accent1">
                  <a:lumMod val="75000"/>
                </a:schemeClr>
              </a:solidFill>
            </a:endParaRPr>
          </a:p>
          <a:p>
            <a:endParaRPr lang="fr-FR" sz="1600" dirty="0">
              <a:solidFill>
                <a:schemeClr val="accent1">
                  <a:lumMod val="75000"/>
                </a:schemeClr>
              </a:solidFill>
            </a:endParaRPr>
          </a:p>
          <a:p>
            <a:endParaRPr lang="fr-FR" sz="1600" dirty="0">
              <a:solidFill>
                <a:schemeClr val="accent1">
                  <a:lumMod val="75000"/>
                </a:schemeClr>
              </a:solidFill>
            </a:endParaRPr>
          </a:p>
          <a:p>
            <a:pPr marL="285750" indent="-285750">
              <a:buFontTx/>
              <a:buChar char="-"/>
            </a:pPr>
            <a:endParaRPr lang="fr-FR" sz="1600" dirty="0">
              <a:solidFill>
                <a:schemeClr val="accent1">
                  <a:lumMod val="75000"/>
                </a:schemeClr>
              </a:solidFill>
            </a:endParaRPr>
          </a:p>
          <a:p>
            <a:r>
              <a:rPr lang="fr-FR" sz="1600" dirty="0">
                <a:solidFill>
                  <a:schemeClr val="accent1">
                    <a:lumMod val="75000"/>
                  </a:schemeClr>
                </a:solidFill>
              </a:rPr>
              <a:t>Elles sont soit </a:t>
            </a:r>
            <a:r>
              <a:rPr lang="fr-FR" sz="1600" b="1" dirty="0">
                <a:solidFill>
                  <a:schemeClr val="accent1">
                    <a:lumMod val="75000"/>
                  </a:schemeClr>
                </a:solidFill>
              </a:rPr>
              <a:t>flottantes</a:t>
            </a:r>
            <a:r>
              <a:rPr lang="fr-FR" sz="1600" dirty="0">
                <a:solidFill>
                  <a:schemeClr val="accent1">
                    <a:lumMod val="75000"/>
                  </a:schemeClr>
                </a:solidFill>
              </a:rPr>
              <a:t> lorsque la profondeur est importante. Elles sont alors reliées au fond par une chaîne qui les maintient en place :</a:t>
            </a:r>
          </a:p>
          <a:p>
            <a:r>
              <a:rPr lang="fr-FR" sz="1600" dirty="0">
                <a:solidFill>
                  <a:schemeClr val="accent1">
                    <a:lumMod val="75000"/>
                  </a:schemeClr>
                </a:solidFill>
              </a:rPr>
              <a:t>bouée fuseau </a:t>
            </a:r>
          </a:p>
          <a:p>
            <a:r>
              <a:rPr lang="fr-FR" sz="1600" dirty="0">
                <a:solidFill>
                  <a:schemeClr val="accent1">
                    <a:lumMod val="75000"/>
                  </a:schemeClr>
                </a:solidFill>
              </a:rPr>
              <a:t>bouée charpentée </a:t>
            </a:r>
          </a:p>
          <a:p>
            <a:r>
              <a:rPr lang="fr-FR" sz="1600" dirty="0">
                <a:solidFill>
                  <a:schemeClr val="accent1">
                    <a:lumMod val="75000"/>
                  </a:schemeClr>
                </a:solidFill>
              </a:rPr>
              <a:t>bouée de canal </a:t>
            </a:r>
          </a:p>
          <a:p>
            <a:endParaRPr lang="fr-FR" sz="1600" dirty="0">
              <a:solidFill>
                <a:schemeClr val="accent1">
                  <a:lumMod val="60000"/>
                  <a:lumOff val="40000"/>
                </a:schemeClr>
              </a:solidFill>
            </a:endParaRPr>
          </a:p>
        </p:txBody>
      </p:sp>
      <p:pic>
        <p:nvPicPr>
          <p:cNvPr id="3" name="Image 2"/>
          <p:cNvPicPr>
            <a:picLocks noChangeAspect="1"/>
          </p:cNvPicPr>
          <p:nvPr/>
        </p:nvPicPr>
        <p:blipFill>
          <a:blip r:embed="rId2"/>
          <a:stretch>
            <a:fillRect/>
          </a:stretch>
        </p:blipFill>
        <p:spPr>
          <a:xfrm>
            <a:off x="4766929" y="614393"/>
            <a:ext cx="5934075" cy="2238375"/>
          </a:xfrm>
          <a:prstGeom prst="rect">
            <a:avLst/>
          </a:prstGeom>
        </p:spPr>
      </p:pic>
      <p:pic>
        <p:nvPicPr>
          <p:cNvPr id="5" name="Image 4"/>
          <p:cNvPicPr>
            <a:picLocks noChangeAspect="1"/>
          </p:cNvPicPr>
          <p:nvPr/>
        </p:nvPicPr>
        <p:blipFill>
          <a:blip r:embed="rId3"/>
          <a:stretch>
            <a:fillRect/>
          </a:stretch>
        </p:blipFill>
        <p:spPr>
          <a:xfrm>
            <a:off x="4766929" y="3157346"/>
            <a:ext cx="5934075" cy="2724150"/>
          </a:xfrm>
          <a:prstGeom prst="rect">
            <a:avLst/>
          </a:prstGeom>
        </p:spPr>
      </p:pic>
      <p:sp>
        <p:nvSpPr>
          <p:cNvPr id="4" name="ZoneTexte 3"/>
          <p:cNvSpPr txBox="1"/>
          <p:nvPr/>
        </p:nvSpPr>
        <p:spPr>
          <a:xfrm>
            <a:off x="3675131" y="6278941"/>
            <a:ext cx="3612240" cy="369332"/>
          </a:xfrm>
          <a:prstGeom prst="rect">
            <a:avLst/>
          </a:prstGeom>
          <a:noFill/>
        </p:spPr>
        <p:txBody>
          <a:bodyPr wrap="square" rtlCol="0">
            <a:spAutoFit/>
          </a:bodyPr>
          <a:lstStyle/>
          <a:p>
            <a:r>
              <a:rPr lang="fr-FR" b="1" u="sng" dirty="0">
                <a:solidFill>
                  <a:srgbClr val="0070C0"/>
                </a:solidFill>
              </a:rPr>
              <a:t>Identifier les balises en mer</a:t>
            </a:r>
          </a:p>
        </p:txBody>
      </p:sp>
    </p:spTree>
    <p:extLst>
      <p:ext uri="{BB962C8B-B14F-4D97-AF65-F5344CB8AC3E}">
        <p14:creationId xmlns:p14="http://schemas.microsoft.com/office/powerpoint/2010/main" val="1623562417"/>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91000">
              <a:schemeClr val="tx2">
                <a:lumMod val="20000"/>
                <a:lumOff val="80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79906" y="6168044"/>
            <a:ext cx="8534400" cy="591126"/>
          </a:xfrm>
        </p:spPr>
        <p:txBody>
          <a:bodyPr>
            <a:normAutofit/>
          </a:bodyPr>
          <a:lstStyle/>
          <a:p>
            <a:r>
              <a:rPr lang="fr-FR" sz="2800" b="1" i="1" dirty="0">
                <a:solidFill>
                  <a:srgbClr val="0070C0"/>
                </a:solidFill>
              </a:rPr>
              <a:t>La carte marine</a:t>
            </a:r>
          </a:p>
        </p:txBody>
      </p:sp>
      <p:pic>
        <p:nvPicPr>
          <p:cNvPr id="4" name="Image 3"/>
          <p:cNvPicPr>
            <a:picLocks noChangeAspect="1"/>
          </p:cNvPicPr>
          <p:nvPr/>
        </p:nvPicPr>
        <p:blipFill>
          <a:blip r:embed="rId2"/>
          <a:stretch>
            <a:fillRect/>
          </a:stretch>
        </p:blipFill>
        <p:spPr>
          <a:xfrm>
            <a:off x="632092" y="742950"/>
            <a:ext cx="10918876" cy="5109210"/>
          </a:xfrm>
          <a:prstGeom prst="rect">
            <a:avLst/>
          </a:prstGeom>
        </p:spPr>
      </p:pic>
      <p:sp>
        <p:nvSpPr>
          <p:cNvPr id="8" name="ZoneTexte 7"/>
          <p:cNvSpPr txBox="1"/>
          <p:nvPr/>
        </p:nvSpPr>
        <p:spPr>
          <a:xfrm>
            <a:off x="3675131" y="6278941"/>
            <a:ext cx="3612240" cy="369332"/>
          </a:xfrm>
          <a:prstGeom prst="rect">
            <a:avLst/>
          </a:prstGeom>
          <a:noFill/>
        </p:spPr>
        <p:txBody>
          <a:bodyPr wrap="square" rtlCol="0">
            <a:spAutoFit/>
          </a:bodyPr>
          <a:lstStyle/>
          <a:p>
            <a:r>
              <a:rPr lang="fr-FR" b="1" u="sng" dirty="0">
                <a:solidFill>
                  <a:srgbClr val="0070C0"/>
                </a:solidFill>
              </a:rPr>
              <a:t>Identifier les balises en mer</a:t>
            </a:r>
          </a:p>
        </p:txBody>
      </p:sp>
    </p:spTree>
    <p:extLst>
      <p:ext uri="{BB962C8B-B14F-4D97-AF65-F5344CB8AC3E}">
        <p14:creationId xmlns:p14="http://schemas.microsoft.com/office/powerpoint/2010/main" val="3455877313"/>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91000">
              <a:schemeClr val="tx2">
                <a:lumMod val="20000"/>
                <a:lumOff val="80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79906" y="6168044"/>
            <a:ext cx="8534400" cy="591126"/>
          </a:xfrm>
        </p:spPr>
        <p:txBody>
          <a:bodyPr>
            <a:normAutofit/>
          </a:bodyPr>
          <a:lstStyle/>
          <a:p>
            <a:r>
              <a:rPr lang="fr-FR" sz="2800" b="1" i="1" dirty="0">
                <a:solidFill>
                  <a:srgbClr val="0070C0"/>
                </a:solidFill>
              </a:rPr>
              <a:t>La carte marine</a:t>
            </a:r>
          </a:p>
        </p:txBody>
      </p:sp>
      <p:pic>
        <p:nvPicPr>
          <p:cNvPr id="11" name="Image 10"/>
          <p:cNvPicPr>
            <a:picLocks noChangeAspect="1"/>
          </p:cNvPicPr>
          <p:nvPr/>
        </p:nvPicPr>
        <p:blipFill>
          <a:blip r:embed="rId2"/>
          <a:stretch>
            <a:fillRect/>
          </a:stretch>
        </p:blipFill>
        <p:spPr>
          <a:xfrm>
            <a:off x="555008" y="548640"/>
            <a:ext cx="10895168" cy="5337809"/>
          </a:xfrm>
          <a:prstGeom prst="rect">
            <a:avLst/>
          </a:prstGeom>
        </p:spPr>
      </p:pic>
      <p:sp>
        <p:nvSpPr>
          <p:cNvPr id="32" name="ZoneTexte 31"/>
          <p:cNvSpPr txBox="1"/>
          <p:nvPr/>
        </p:nvSpPr>
        <p:spPr>
          <a:xfrm>
            <a:off x="3526808" y="6278941"/>
            <a:ext cx="4383019" cy="369332"/>
          </a:xfrm>
          <a:prstGeom prst="rect">
            <a:avLst/>
          </a:prstGeom>
          <a:noFill/>
        </p:spPr>
        <p:txBody>
          <a:bodyPr wrap="square" rtlCol="0">
            <a:spAutoFit/>
          </a:bodyPr>
          <a:lstStyle/>
          <a:p>
            <a:r>
              <a:rPr lang="fr-FR" b="1" u="sng" dirty="0">
                <a:solidFill>
                  <a:srgbClr val="0070C0"/>
                </a:solidFill>
              </a:rPr>
              <a:t>Identifier les balises sur la carte</a:t>
            </a:r>
          </a:p>
        </p:txBody>
      </p:sp>
    </p:spTree>
    <p:extLst>
      <p:ext uri="{BB962C8B-B14F-4D97-AF65-F5344CB8AC3E}">
        <p14:creationId xmlns:p14="http://schemas.microsoft.com/office/powerpoint/2010/main" val="1288331880"/>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91000">
              <a:schemeClr val="tx2">
                <a:lumMod val="20000"/>
                <a:lumOff val="80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79906" y="6168044"/>
            <a:ext cx="8534400" cy="591126"/>
          </a:xfrm>
        </p:spPr>
        <p:txBody>
          <a:bodyPr>
            <a:normAutofit/>
          </a:bodyPr>
          <a:lstStyle/>
          <a:p>
            <a:r>
              <a:rPr lang="fr-FR" sz="2800" b="1" i="1" dirty="0">
                <a:solidFill>
                  <a:srgbClr val="0070C0"/>
                </a:solidFill>
              </a:rPr>
              <a:t>La carte marine</a:t>
            </a:r>
          </a:p>
        </p:txBody>
      </p:sp>
      <p:pic>
        <p:nvPicPr>
          <p:cNvPr id="7" name="Image 6"/>
          <p:cNvPicPr>
            <a:picLocks noChangeAspect="1"/>
          </p:cNvPicPr>
          <p:nvPr/>
        </p:nvPicPr>
        <p:blipFill>
          <a:blip r:embed="rId2"/>
          <a:stretch>
            <a:fillRect/>
          </a:stretch>
        </p:blipFill>
        <p:spPr>
          <a:xfrm>
            <a:off x="822960" y="405965"/>
            <a:ext cx="10572749" cy="5386369"/>
          </a:xfrm>
          <a:prstGeom prst="rect">
            <a:avLst/>
          </a:prstGeom>
        </p:spPr>
      </p:pic>
      <p:sp>
        <p:nvSpPr>
          <p:cNvPr id="8" name="ZoneTexte 7"/>
          <p:cNvSpPr txBox="1"/>
          <p:nvPr/>
        </p:nvSpPr>
        <p:spPr>
          <a:xfrm>
            <a:off x="3675131" y="6278941"/>
            <a:ext cx="3612240" cy="369332"/>
          </a:xfrm>
          <a:prstGeom prst="rect">
            <a:avLst/>
          </a:prstGeom>
          <a:noFill/>
        </p:spPr>
        <p:txBody>
          <a:bodyPr wrap="square" rtlCol="0">
            <a:spAutoFit/>
          </a:bodyPr>
          <a:lstStyle/>
          <a:p>
            <a:r>
              <a:rPr lang="fr-FR" b="1" u="sng" dirty="0">
                <a:solidFill>
                  <a:srgbClr val="0070C0"/>
                </a:solidFill>
              </a:rPr>
              <a:t>Identifier les balises en mer</a:t>
            </a:r>
          </a:p>
        </p:txBody>
      </p:sp>
    </p:spTree>
    <p:extLst>
      <p:ext uri="{BB962C8B-B14F-4D97-AF65-F5344CB8AC3E}">
        <p14:creationId xmlns:p14="http://schemas.microsoft.com/office/powerpoint/2010/main" val="217128607"/>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91000">
              <a:schemeClr val="tx2">
                <a:lumMod val="20000"/>
                <a:lumOff val="80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79906" y="6168044"/>
            <a:ext cx="8534400" cy="591126"/>
          </a:xfrm>
        </p:spPr>
        <p:txBody>
          <a:bodyPr>
            <a:normAutofit/>
          </a:bodyPr>
          <a:lstStyle/>
          <a:p>
            <a:r>
              <a:rPr lang="fr-FR" sz="2800" b="1" i="1" dirty="0">
                <a:solidFill>
                  <a:srgbClr val="0070C0"/>
                </a:solidFill>
              </a:rPr>
              <a:t>La carte marine</a:t>
            </a:r>
          </a:p>
        </p:txBody>
      </p:sp>
      <p:pic>
        <p:nvPicPr>
          <p:cNvPr id="3" name="Image 2"/>
          <p:cNvPicPr>
            <a:picLocks noChangeAspect="1"/>
          </p:cNvPicPr>
          <p:nvPr/>
        </p:nvPicPr>
        <p:blipFill>
          <a:blip r:embed="rId2"/>
          <a:stretch>
            <a:fillRect/>
          </a:stretch>
        </p:blipFill>
        <p:spPr>
          <a:xfrm>
            <a:off x="1368882" y="148590"/>
            <a:ext cx="9156516" cy="6019454"/>
          </a:xfrm>
          <a:prstGeom prst="rect">
            <a:avLst/>
          </a:prstGeom>
        </p:spPr>
      </p:pic>
      <p:sp>
        <p:nvSpPr>
          <p:cNvPr id="4" name="ZoneTexte 3"/>
          <p:cNvSpPr txBox="1"/>
          <p:nvPr/>
        </p:nvSpPr>
        <p:spPr>
          <a:xfrm>
            <a:off x="3675131" y="6278941"/>
            <a:ext cx="3612240" cy="369332"/>
          </a:xfrm>
          <a:prstGeom prst="rect">
            <a:avLst/>
          </a:prstGeom>
          <a:noFill/>
        </p:spPr>
        <p:txBody>
          <a:bodyPr wrap="square" rtlCol="0">
            <a:spAutoFit/>
          </a:bodyPr>
          <a:lstStyle/>
          <a:p>
            <a:r>
              <a:rPr lang="fr-FR" b="1" u="sng" dirty="0">
                <a:solidFill>
                  <a:srgbClr val="0070C0"/>
                </a:solidFill>
              </a:rPr>
              <a:t>Identifier les balises en mer</a:t>
            </a:r>
          </a:p>
        </p:txBody>
      </p:sp>
    </p:spTree>
    <p:extLst>
      <p:ext uri="{BB962C8B-B14F-4D97-AF65-F5344CB8AC3E}">
        <p14:creationId xmlns:p14="http://schemas.microsoft.com/office/powerpoint/2010/main" val="1611486216"/>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91000">
              <a:schemeClr val="tx2">
                <a:lumMod val="20000"/>
                <a:lumOff val="80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79906" y="6168044"/>
            <a:ext cx="8534400" cy="591126"/>
          </a:xfrm>
        </p:spPr>
        <p:txBody>
          <a:bodyPr>
            <a:normAutofit/>
          </a:bodyPr>
          <a:lstStyle/>
          <a:p>
            <a:r>
              <a:rPr lang="fr-FR" sz="2800" b="1" i="1" dirty="0">
                <a:solidFill>
                  <a:srgbClr val="0070C0"/>
                </a:solidFill>
              </a:rPr>
              <a:t>La carte marine</a:t>
            </a:r>
          </a:p>
        </p:txBody>
      </p:sp>
      <p:pic>
        <p:nvPicPr>
          <p:cNvPr id="4" name="Image 3"/>
          <p:cNvPicPr>
            <a:picLocks noChangeAspect="1"/>
          </p:cNvPicPr>
          <p:nvPr/>
        </p:nvPicPr>
        <p:blipFill>
          <a:blip r:embed="rId2"/>
          <a:stretch>
            <a:fillRect/>
          </a:stretch>
        </p:blipFill>
        <p:spPr>
          <a:xfrm>
            <a:off x="179906" y="228601"/>
            <a:ext cx="9217817" cy="5737859"/>
          </a:xfrm>
          <a:prstGeom prst="rect">
            <a:avLst/>
          </a:prstGeom>
        </p:spPr>
      </p:pic>
      <p:sp>
        <p:nvSpPr>
          <p:cNvPr id="5" name="ZoneTexte 4"/>
          <p:cNvSpPr txBox="1"/>
          <p:nvPr/>
        </p:nvSpPr>
        <p:spPr>
          <a:xfrm>
            <a:off x="9397723" y="1851660"/>
            <a:ext cx="2615207" cy="1661993"/>
          </a:xfrm>
          <a:prstGeom prst="rect">
            <a:avLst/>
          </a:prstGeom>
          <a:noFill/>
        </p:spPr>
        <p:txBody>
          <a:bodyPr wrap="square" rtlCol="0">
            <a:spAutoFit/>
          </a:bodyPr>
          <a:lstStyle/>
          <a:p>
            <a:r>
              <a:rPr lang="fr-FR" b="1" dirty="0">
                <a:solidFill>
                  <a:srgbClr val="0070C0"/>
                </a:solidFill>
              </a:rPr>
              <a:t>Isobathe</a:t>
            </a:r>
            <a:r>
              <a:rPr lang="fr-FR" dirty="0">
                <a:solidFill>
                  <a:srgbClr val="0070C0"/>
                </a:solidFill>
              </a:rPr>
              <a:t> : </a:t>
            </a:r>
            <a:r>
              <a:rPr lang="fr-FR" sz="1400" dirty="0">
                <a:solidFill>
                  <a:srgbClr val="0070C0"/>
                </a:solidFill>
              </a:rPr>
              <a:t>Courbe de profondeur est une ligne joignant des points d’égale profondeur. </a:t>
            </a:r>
          </a:p>
          <a:p>
            <a:endParaRPr lang="fr-FR" sz="1400" dirty="0">
              <a:solidFill>
                <a:srgbClr val="0070C0"/>
              </a:solidFill>
            </a:endParaRPr>
          </a:p>
          <a:p>
            <a:r>
              <a:rPr lang="fr-FR" sz="1400" b="1" dirty="0">
                <a:solidFill>
                  <a:srgbClr val="0070C0"/>
                </a:solidFill>
              </a:rPr>
              <a:t>La sonde </a:t>
            </a:r>
            <a:r>
              <a:rPr lang="fr-FR" sz="1400" dirty="0">
                <a:solidFill>
                  <a:srgbClr val="0070C0"/>
                </a:solidFill>
              </a:rPr>
              <a:t>: Chiffre indiquant   la profondeur </a:t>
            </a:r>
          </a:p>
        </p:txBody>
      </p:sp>
    </p:spTree>
    <p:extLst>
      <p:ext uri="{BB962C8B-B14F-4D97-AF65-F5344CB8AC3E}">
        <p14:creationId xmlns:p14="http://schemas.microsoft.com/office/powerpoint/2010/main" val="3368947594"/>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6F819BF-BEC4-454B-82CF-C7F1926407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useBgFill="1">
        <p:nvSpPr>
          <p:cNvPr id="10" name="Snip Diagonal Corner Rectangle 21">
            <a:extLst>
              <a:ext uri="{FF2B5EF4-FFF2-40B4-BE49-F238E27FC236}">
                <a16:creationId xmlns:a16="http://schemas.microsoft.com/office/drawing/2014/main" id="{79D5C3D0-88DD-405B-A549-4B5C3712E1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212" y="641648"/>
            <a:ext cx="6575496" cy="5286838"/>
          </a:xfrm>
          <a:prstGeom prst="snip2DiagRect">
            <a:avLst>
              <a:gd name="adj1" fmla="val 8741"/>
              <a:gd name="adj2" fmla="val 0"/>
            </a:avLst>
          </a:prstGeom>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age 1"/>
          <p:cNvPicPr>
            <a:picLocks noChangeAspect="1"/>
          </p:cNvPicPr>
          <p:nvPr/>
        </p:nvPicPr>
        <p:blipFill>
          <a:blip r:embed="rId2"/>
          <a:stretch>
            <a:fillRect/>
          </a:stretch>
        </p:blipFill>
        <p:spPr>
          <a:xfrm>
            <a:off x="1101217" y="1444898"/>
            <a:ext cx="5641063" cy="3638485"/>
          </a:xfrm>
          <a:prstGeom prst="rect">
            <a:avLst/>
          </a:prstGeom>
        </p:spPr>
      </p:pic>
      <p:sp>
        <p:nvSpPr>
          <p:cNvPr id="3" name="Espace réservé du contenu 2"/>
          <p:cNvSpPr>
            <a:spLocks noGrp="1"/>
          </p:cNvSpPr>
          <p:nvPr>
            <p:ph idx="1"/>
          </p:nvPr>
        </p:nvSpPr>
        <p:spPr>
          <a:xfrm>
            <a:off x="7532710" y="1823771"/>
            <a:ext cx="3479419" cy="2922591"/>
          </a:xfrm>
        </p:spPr>
        <p:txBody>
          <a:bodyPr anchor="t">
            <a:noAutofit/>
          </a:bodyPr>
          <a:lstStyle/>
          <a:p>
            <a:pPr marL="0" indent="0">
              <a:buClr>
                <a:schemeClr val="accent2"/>
              </a:buClr>
              <a:buNone/>
            </a:pPr>
            <a:endParaRPr lang="fr-FR" dirty="0">
              <a:solidFill>
                <a:srgbClr val="0F496F"/>
              </a:solidFill>
            </a:endParaRPr>
          </a:p>
          <a:p>
            <a:pPr marL="0" indent="0">
              <a:buClr>
                <a:schemeClr val="accent2"/>
              </a:buClr>
              <a:buNone/>
            </a:pPr>
            <a:endParaRPr lang="fr-FR" dirty="0">
              <a:solidFill>
                <a:srgbClr val="0F496F"/>
              </a:solidFill>
            </a:endParaRPr>
          </a:p>
          <a:p>
            <a:pPr marL="0" indent="0">
              <a:buClr>
                <a:schemeClr val="accent2"/>
              </a:buClr>
              <a:buNone/>
            </a:pPr>
            <a:endParaRPr lang="fr-FR" dirty="0">
              <a:solidFill>
                <a:srgbClr val="0F496F"/>
              </a:solidFill>
            </a:endParaRPr>
          </a:p>
          <a:p>
            <a:pPr>
              <a:buClr>
                <a:schemeClr val="accent2"/>
              </a:buClr>
            </a:pPr>
            <a:r>
              <a:rPr lang="fr-FR" b="1" dirty="0">
                <a:solidFill>
                  <a:srgbClr val="0F496F"/>
                </a:solidFill>
              </a:rPr>
              <a:t>REGLE DES DOUZIENES</a:t>
            </a:r>
          </a:p>
          <a:p>
            <a:pPr lvl="1">
              <a:buClr>
                <a:schemeClr val="accent2"/>
              </a:buClr>
            </a:pPr>
            <a:r>
              <a:rPr lang="fr-FR" sz="2000" b="1" dirty="0">
                <a:solidFill>
                  <a:srgbClr val="0F496F"/>
                </a:solidFill>
              </a:rPr>
              <a:t>Calcul de l’heure marée</a:t>
            </a:r>
          </a:p>
          <a:p>
            <a:pPr lvl="1">
              <a:buClr>
                <a:schemeClr val="accent2"/>
              </a:buClr>
            </a:pPr>
            <a:r>
              <a:rPr lang="fr-FR" sz="2000" b="1" dirty="0">
                <a:solidFill>
                  <a:srgbClr val="0F496F"/>
                </a:solidFill>
              </a:rPr>
              <a:t>Calcul du douzième de marnage </a:t>
            </a:r>
          </a:p>
          <a:p>
            <a:pPr>
              <a:buClr>
                <a:schemeClr val="accent2"/>
              </a:buClr>
            </a:pPr>
            <a:endParaRPr lang="fr-FR" b="1" dirty="0">
              <a:solidFill>
                <a:srgbClr val="0F496F"/>
              </a:solidFill>
            </a:endParaRPr>
          </a:p>
          <a:p>
            <a:pPr lvl="1">
              <a:buClr>
                <a:schemeClr val="accent2"/>
              </a:buClr>
            </a:pPr>
            <a:endParaRPr lang="fr-FR" sz="2000" dirty="0">
              <a:solidFill>
                <a:srgbClr val="0F496F"/>
              </a:solidFill>
            </a:endParaRPr>
          </a:p>
          <a:p>
            <a:pPr lvl="1">
              <a:buClr>
                <a:schemeClr val="accent2"/>
              </a:buClr>
            </a:pPr>
            <a:endParaRPr lang="fr-FR" sz="2000" dirty="0">
              <a:solidFill>
                <a:srgbClr val="0F496F"/>
              </a:solidFill>
            </a:endParaRPr>
          </a:p>
        </p:txBody>
      </p:sp>
      <p:grpSp>
        <p:nvGrpSpPr>
          <p:cNvPr id="12" name="Group 11">
            <a:extLst>
              <a:ext uri="{FF2B5EF4-FFF2-40B4-BE49-F238E27FC236}">
                <a16:creationId xmlns:a16="http://schemas.microsoft.com/office/drawing/2014/main" id="{B29E1950-A366-48B7-8DAB-726C0DE5807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3" name="Straight Connector 12">
              <a:extLst>
                <a:ext uri="{FF2B5EF4-FFF2-40B4-BE49-F238E27FC236}">
                  <a16:creationId xmlns:a16="http://schemas.microsoft.com/office/drawing/2014/main" id="{624123CD-2156-4134-A3FB-C82036B5FAE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282DAEA8-4DC7-4972-8972-06976C61D51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C33B16A3-1C35-4E6B-88DA-2A2550F9414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106381D1-240B-4A28-88D3-6ACC575DCF1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7C8CFC7B-B818-47F0-AE87-6B34B07D14D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853573201"/>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91000">
              <a:schemeClr val="tx2">
                <a:lumMod val="20000"/>
                <a:lumOff val="80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79906" y="6168044"/>
            <a:ext cx="8534400" cy="591126"/>
          </a:xfrm>
        </p:spPr>
        <p:txBody>
          <a:bodyPr>
            <a:normAutofit/>
          </a:bodyPr>
          <a:lstStyle/>
          <a:p>
            <a:r>
              <a:rPr lang="fr-FR" sz="2800" b="1" i="1" dirty="0">
                <a:solidFill>
                  <a:srgbClr val="0070C0"/>
                </a:solidFill>
              </a:rPr>
              <a:t>Règle des douzième</a:t>
            </a:r>
          </a:p>
        </p:txBody>
      </p:sp>
      <p:sp>
        <p:nvSpPr>
          <p:cNvPr id="3" name="Espace réservé du contenu 2"/>
          <p:cNvSpPr>
            <a:spLocks noGrp="1"/>
          </p:cNvSpPr>
          <p:nvPr>
            <p:ph idx="1"/>
          </p:nvPr>
        </p:nvSpPr>
        <p:spPr>
          <a:xfrm>
            <a:off x="551899" y="568495"/>
            <a:ext cx="10005265" cy="5895112"/>
          </a:xfrm>
        </p:spPr>
        <p:txBody>
          <a:bodyPr>
            <a:normAutofit/>
          </a:bodyPr>
          <a:lstStyle/>
          <a:p>
            <a:pPr marL="0" indent="0">
              <a:buClr>
                <a:schemeClr val="accent2"/>
              </a:buClr>
              <a:buNone/>
            </a:pPr>
            <a:r>
              <a:rPr lang="fr-FR" b="1" dirty="0"/>
              <a:t>Marées, calculez les hauteurs d’eau et règle des douzièmes en 6 étapes </a:t>
            </a:r>
          </a:p>
          <a:p>
            <a:pPr marL="0" indent="0">
              <a:buClr>
                <a:schemeClr val="accent2"/>
              </a:buClr>
              <a:buNone/>
            </a:pPr>
            <a:endParaRPr lang="fr-FR" b="1" dirty="0"/>
          </a:p>
          <a:p>
            <a:pPr marL="0" lvl="1" defTabSz="914400">
              <a:lnSpc>
                <a:spcPct val="80000"/>
              </a:lnSpc>
              <a:buClr>
                <a:schemeClr val="accent2"/>
              </a:buClr>
            </a:pPr>
            <a:r>
              <a:rPr lang="fr-FR" sz="1600" b="1" dirty="0"/>
              <a:t>Etape 1: Le coefficient de marée</a:t>
            </a:r>
          </a:p>
          <a:p>
            <a:pPr marL="0" lvl="1" indent="0" defTabSz="914400">
              <a:lnSpc>
                <a:spcPct val="80000"/>
              </a:lnSpc>
              <a:buClr>
                <a:schemeClr val="accent2"/>
              </a:buClr>
              <a:buNone/>
            </a:pPr>
            <a:r>
              <a:rPr lang="fr-FR" sz="1600" dirty="0"/>
              <a:t>Le coefficient de marée indique l'amplitude de la marrée. C'est une indication chiffrée calculée qui oscille de 20 pour les plus faibles coefficients à 120. On dit que l'on est en Mortes eaux (ME) quand le coefficient est en-dessous de 70 et en Vives eaux (VE) quand il est au-dessus de 70.</a:t>
            </a:r>
          </a:p>
          <a:p>
            <a:pPr marL="0" lvl="1" defTabSz="914400">
              <a:lnSpc>
                <a:spcPct val="80000"/>
              </a:lnSpc>
              <a:buClr>
                <a:schemeClr val="accent2"/>
              </a:buClr>
            </a:pPr>
            <a:r>
              <a:rPr lang="fr-FR" sz="1600" b="1" dirty="0"/>
              <a:t>Etape 2 : l’annuaire des marées</a:t>
            </a:r>
          </a:p>
          <a:p>
            <a:pPr marL="0" lvl="1" indent="0" defTabSz="914400">
              <a:lnSpc>
                <a:spcPct val="80000"/>
              </a:lnSpc>
              <a:buClr>
                <a:schemeClr val="accent2"/>
              </a:buClr>
              <a:buNone/>
            </a:pPr>
            <a:r>
              <a:rPr lang="fr-FR" sz="1600" dirty="0"/>
              <a:t>Trouvez le port de référence auquel est rattachée votre zone de navigation.</a:t>
            </a:r>
          </a:p>
          <a:p>
            <a:pPr marL="0" lvl="1" indent="0" defTabSz="914400">
              <a:lnSpc>
                <a:spcPct val="80000"/>
              </a:lnSpc>
              <a:buClr>
                <a:schemeClr val="accent2"/>
              </a:buClr>
              <a:buNone/>
            </a:pPr>
            <a:r>
              <a:rPr lang="fr-FR" sz="1600" dirty="0"/>
              <a:t>Il y'a les ports de référence et les ports rattachés. Il peut y avoir un petit décalage de temps et de hauteur d'eau entre les deux. Ce décalage varie suivant que l'on se trouve en vives ou en mortes eaux.</a:t>
            </a:r>
          </a:p>
          <a:p>
            <a:pPr marL="0" lvl="1" defTabSz="914400">
              <a:lnSpc>
                <a:spcPct val="80000"/>
              </a:lnSpc>
              <a:buClr>
                <a:schemeClr val="accent2"/>
              </a:buClr>
            </a:pPr>
            <a:r>
              <a:rPr lang="fr-FR" sz="1600" b="1" dirty="0"/>
              <a:t>Etapes 3 : Le marnage</a:t>
            </a:r>
          </a:p>
          <a:p>
            <a:pPr marL="0" indent="0">
              <a:buNone/>
            </a:pPr>
            <a:r>
              <a:rPr lang="fr-FR" sz="1600" dirty="0"/>
              <a:t>Dans l'annuaire des marées, on repère son jour de navigation. Sont indiquées les heures de marées, mais surtout les hauteurs d'eau.</a:t>
            </a:r>
          </a:p>
          <a:p>
            <a:pPr marL="0" indent="0">
              <a:buNone/>
            </a:pPr>
            <a:r>
              <a:rPr lang="fr-FR" sz="1600" dirty="0"/>
              <a:t>Le marnage est la différence entre la hauteur d'eau de la pleine mer et celle de la basse mer.</a:t>
            </a:r>
          </a:p>
          <a:p>
            <a:pPr marL="0" lvl="1" defTabSz="914400">
              <a:lnSpc>
                <a:spcPct val="80000"/>
              </a:lnSpc>
              <a:buClr>
                <a:schemeClr val="accent2"/>
              </a:buClr>
            </a:pPr>
            <a:r>
              <a:rPr lang="fr-FR" sz="1600" b="1" dirty="0"/>
              <a:t>Etape 4 : L’heure de marée</a:t>
            </a:r>
          </a:p>
          <a:p>
            <a:pPr marL="0" indent="0">
              <a:buClr>
                <a:schemeClr val="accent2"/>
              </a:buClr>
              <a:buNone/>
            </a:pPr>
            <a:r>
              <a:rPr lang="fr-FR" sz="1600" dirty="0"/>
              <a:t>L'heure de marée est voisine de l'heure du temps. Mais on précise le calcul en prenant l'heure de la basse mer – heure de la pleine mer que l'on divise par 6.</a:t>
            </a:r>
            <a:endParaRPr lang="fr-FR" sz="1600" b="1" dirty="0"/>
          </a:p>
          <a:p>
            <a:pPr>
              <a:buClr>
                <a:schemeClr val="accent2"/>
              </a:buClr>
            </a:pPr>
            <a:endParaRPr lang="fr-FR" sz="1600" b="1" dirty="0"/>
          </a:p>
          <a:p>
            <a:pPr>
              <a:buClr>
                <a:schemeClr val="accent2"/>
              </a:buClr>
            </a:pPr>
            <a:endParaRPr lang="fr-FR" sz="1600" dirty="0"/>
          </a:p>
        </p:txBody>
      </p:sp>
    </p:spTree>
    <p:extLst>
      <p:ext uri="{BB962C8B-B14F-4D97-AF65-F5344CB8AC3E}">
        <p14:creationId xmlns:p14="http://schemas.microsoft.com/office/powerpoint/2010/main" val="68666629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91000">
              <a:schemeClr val="tx2">
                <a:lumMod val="20000"/>
                <a:lumOff val="80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79906" y="6168044"/>
            <a:ext cx="8534400" cy="591126"/>
          </a:xfrm>
        </p:spPr>
        <p:txBody>
          <a:bodyPr>
            <a:normAutofit/>
          </a:bodyPr>
          <a:lstStyle/>
          <a:p>
            <a:r>
              <a:rPr lang="fr-FR" sz="2800" b="1" i="1" dirty="0">
                <a:solidFill>
                  <a:srgbClr val="0070C0"/>
                </a:solidFill>
              </a:rPr>
              <a:t>Règle des douzièmes</a:t>
            </a:r>
          </a:p>
        </p:txBody>
      </p:sp>
      <p:sp>
        <p:nvSpPr>
          <p:cNvPr id="3" name="Espace réservé du contenu 2"/>
          <p:cNvSpPr>
            <a:spLocks noGrp="1"/>
          </p:cNvSpPr>
          <p:nvPr>
            <p:ph idx="1"/>
          </p:nvPr>
        </p:nvSpPr>
        <p:spPr>
          <a:xfrm>
            <a:off x="474313" y="478443"/>
            <a:ext cx="10005265" cy="6280727"/>
          </a:xfrm>
        </p:spPr>
        <p:txBody>
          <a:bodyPr>
            <a:normAutofit lnSpcReduction="10000"/>
          </a:bodyPr>
          <a:lstStyle/>
          <a:p>
            <a:pPr marL="0" indent="0">
              <a:buClr>
                <a:schemeClr val="accent2"/>
              </a:buClr>
              <a:buNone/>
            </a:pPr>
            <a:r>
              <a:rPr lang="fr-FR" b="1" dirty="0"/>
              <a:t>Marées, calculez les hauteurs d’eau et règle des douzièmes en 6 étapes</a:t>
            </a:r>
          </a:p>
          <a:p>
            <a:pPr marL="0" indent="0">
              <a:buClr>
                <a:schemeClr val="accent2"/>
              </a:buClr>
              <a:buNone/>
            </a:pPr>
            <a:endParaRPr lang="fr-FR" sz="1600" dirty="0"/>
          </a:p>
          <a:p>
            <a:pPr marL="0" lvl="1" defTabSz="914400">
              <a:lnSpc>
                <a:spcPct val="90000"/>
              </a:lnSpc>
              <a:buClr>
                <a:schemeClr val="accent2"/>
              </a:buClr>
            </a:pPr>
            <a:r>
              <a:rPr lang="fr-FR" sz="1600" b="1" dirty="0"/>
              <a:t>Etape 5 : La règle des douzièmes</a:t>
            </a:r>
          </a:p>
          <a:p>
            <a:pPr marL="0" indent="0">
              <a:buNone/>
            </a:pPr>
            <a:r>
              <a:rPr lang="fr-FR" sz="1600" dirty="0"/>
              <a:t>Sur la période de la marée (environ 6 heures) le flot et le jusant ne courent pas de façon linéaire. En début de marée, il monte (ou descend) doucement. Au cœur de la marée, il est le plus fort. Et en fin de marée, il se radoucit.</a:t>
            </a:r>
          </a:p>
          <a:p>
            <a:pPr>
              <a:buClr>
                <a:srgbClr val="002060"/>
              </a:buClr>
              <a:buFont typeface="Wingdings" panose="05000000000000000000" pitchFamily="2" charset="2"/>
              <a:buChar char="q"/>
            </a:pPr>
            <a:r>
              <a:rPr lang="fr-FR" sz="1600" dirty="0"/>
              <a:t>Il est courant de dire que la hauteur d'eau évolue suivant la règle des douzièmes.</a:t>
            </a:r>
          </a:p>
          <a:p>
            <a:pPr>
              <a:buClr>
                <a:srgbClr val="002060"/>
              </a:buClr>
              <a:buFont typeface="Wingdings" panose="05000000000000000000" pitchFamily="2" charset="2"/>
              <a:buChar char="q"/>
            </a:pPr>
            <a:r>
              <a:rPr lang="fr-FR" sz="1600" dirty="0"/>
              <a:t>Heure 1         1/12e</a:t>
            </a:r>
          </a:p>
          <a:p>
            <a:pPr>
              <a:buClr>
                <a:srgbClr val="002060"/>
              </a:buClr>
              <a:buFont typeface="Wingdings" panose="05000000000000000000" pitchFamily="2" charset="2"/>
              <a:buChar char="q"/>
            </a:pPr>
            <a:r>
              <a:rPr lang="fr-FR" sz="1600" dirty="0"/>
              <a:t>Heure 2         2/12e</a:t>
            </a:r>
          </a:p>
          <a:p>
            <a:pPr>
              <a:buClr>
                <a:srgbClr val="002060"/>
              </a:buClr>
              <a:buFont typeface="Wingdings" panose="05000000000000000000" pitchFamily="2" charset="2"/>
              <a:buChar char="q"/>
            </a:pPr>
            <a:r>
              <a:rPr lang="fr-FR" sz="1600" dirty="0"/>
              <a:t>Heure 3         3/12e</a:t>
            </a:r>
          </a:p>
          <a:p>
            <a:pPr>
              <a:buClr>
                <a:srgbClr val="002060"/>
              </a:buClr>
              <a:buFont typeface="Wingdings" panose="05000000000000000000" pitchFamily="2" charset="2"/>
              <a:buChar char="q"/>
            </a:pPr>
            <a:r>
              <a:rPr lang="fr-FR" sz="1600" dirty="0"/>
              <a:t>Heure 4         3/12e</a:t>
            </a:r>
          </a:p>
          <a:p>
            <a:pPr>
              <a:buClr>
                <a:srgbClr val="002060"/>
              </a:buClr>
              <a:buFont typeface="Wingdings" panose="05000000000000000000" pitchFamily="2" charset="2"/>
              <a:buChar char="q"/>
            </a:pPr>
            <a:r>
              <a:rPr lang="fr-FR" sz="1600" dirty="0"/>
              <a:t>Heure 5         2/12e</a:t>
            </a:r>
          </a:p>
          <a:p>
            <a:pPr>
              <a:buClr>
                <a:srgbClr val="002060"/>
              </a:buClr>
              <a:buFont typeface="Wingdings" panose="05000000000000000000" pitchFamily="2" charset="2"/>
              <a:buChar char="q"/>
            </a:pPr>
            <a:r>
              <a:rPr lang="fr-FR" sz="1600" dirty="0"/>
              <a:t>Heure 6         1/12e</a:t>
            </a:r>
          </a:p>
          <a:p>
            <a:pPr>
              <a:buClr>
                <a:srgbClr val="002060"/>
              </a:buClr>
              <a:buFont typeface="Wingdings" panose="05000000000000000000" pitchFamily="2" charset="2"/>
              <a:buChar char="q"/>
            </a:pPr>
            <a:r>
              <a:rPr lang="fr-FR" sz="1600" dirty="0"/>
              <a:t>Pour connaître le "douzième" de sa marée, on prend le marnage et on le divise par 12.</a:t>
            </a:r>
          </a:p>
          <a:p>
            <a:endParaRPr lang="fr-FR" sz="1600" dirty="0"/>
          </a:p>
          <a:p>
            <a:pPr marL="0" lvl="1" defTabSz="914400">
              <a:buClr>
                <a:schemeClr val="accent2"/>
              </a:buClr>
            </a:pPr>
            <a:r>
              <a:rPr lang="fr-FR" sz="1600" b="1" dirty="0"/>
              <a:t>Etape 6 : Connaître la hauteur d'eau à un endroit de la carte</a:t>
            </a:r>
          </a:p>
          <a:p>
            <a:pPr marL="0" indent="0">
              <a:buNone/>
            </a:pPr>
            <a:r>
              <a:rPr lang="fr-FR" sz="1600" dirty="0"/>
              <a:t>Sur les cartes, le zéro est donné pour un coefficient de 120 (le plus grand coefficient qui n'est jamais atteint dans la réalité). Il s'agit donc du plus bas des plus basses mers. Suivant la lecture d'une sonde.</a:t>
            </a:r>
          </a:p>
          <a:p>
            <a:endParaRPr lang="fr-FR" sz="1600" b="1" dirty="0"/>
          </a:p>
          <a:p>
            <a:pPr>
              <a:buClr>
                <a:schemeClr val="accent2"/>
              </a:buClr>
            </a:pPr>
            <a:endParaRPr lang="fr-FR" sz="1600" b="1" dirty="0"/>
          </a:p>
          <a:p>
            <a:pPr>
              <a:buClr>
                <a:schemeClr val="accent2"/>
              </a:buClr>
            </a:pPr>
            <a:endParaRPr lang="fr-FR" sz="1600" dirty="0"/>
          </a:p>
        </p:txBody>
      </p:sp>
    </p:spTree>
    <p:extLst>
      <p:ext uri="{BB962C8B-B14F-4D97-AF65-F5344CB8AC3E}">
        <p14:creationId xmlns:p14="http://schemas.microsoft.com/office/powerpoint/2010/main" val="124069477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3" end="13"/>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92000"/>
                <a:satMod val="169000"/>
                <a:lumMod val="164000"/>
              </a:schemeClr>
            </a:gs>
            <a:gs pos="100000">
              <a:schemeClr val="bg2">
                <a:shade val="96000"/>
                <a:satMod val="120000"/>
                <a:lumMod val="90000"/>
              </a:schemeClr>
            </a:gs>
          </a:gsLst>
          <a:path path="circle">
            <a:fillToRect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C33F367-76E5-4D2A-96B1-4FD443CDD1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dk2">
                  <a:tint val="97000"/>
                  <a:hueMod val="92000"/>
                  <a:satMod val="169000"/>
                  <a:lumMod val="164000"/>
                </a:schemeClr>
              </a:gs>
              <a:gs pos="100000">
                <a:schemeClr val="dk2">
                  <a:shade val="96000"/>
                  <a:satMod val="120000"/>
                  <a:lumMod val="90000"/>
                </a:schemeClr>
              </a:gs>
            </a:gsLst>
            <a:lin ang="6120000" scaled="1"/>
          </a:gradFill>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p:nvSpPr>
          <p:cNvPr id="11" name="Snip Diagonal Corner Rectangle 21">
            <a:extLst>
              <a:ext uri="{FF2B5EF4-FFF2-40B4-BE49-F238E27FC236}">
                <a16:creationId xmlns:a16="http://schemas.microsoft.com/office/drawing/2014/main" id="{6F769419-3E73-449D-B62A-0CDEC946A6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8129873" cy="6858002"/>
          </a:xfrm>
          <a:prstGeom prst="snip2DiagRect">
            <a:avLst>
              <a:gd name="adj1" fmla="val 0"/>
              <a:gd name="adj2" fmla="val 0"/>
            </a:avLst>
          </a:prstGeom>
          <a:solidFill>
            <a:schemeClr val="bg1">
              <a:alpha val="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A6515200-42F9-488F-9895-6CDBCD1E87C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4" name="Straight Connector 13">
              <a:extLst>
                <a:ext uri="{FF2B5EF4-FFF2-40B4-BE49-F238E27FC236}">
                  <a16:creationId xmlns:a16="http://schemas.microsoft.com/office/drawing/2014/main" id="{43185F0E-78D5-4C2D-9239-D3515B44883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D5BD9142-FF9C-4EED-A027-18D095481BB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42F547D3-9752-4481-B3A8-50E08610B8E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F1999C2F-3D0D-4813-9696-83630A6FEAB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EC737390-C9CA-456B-9F40-D7A76EA242E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graphicFrame>
        <p:nvGraphicFramePr>
          <p:cNvPr id="5" name="Espace réservé du contenu 2">
            <a:extLst>
              <a:ext uri="{FF2B5EF4-FFF2-40B4-BE49-F238E27FC236}">
                <a16:creationId xmlns:a16="http://schemas.microsoft.com/office/drawing/2014/main" id="{DC261684-5AEA-4553-B6DC-09635679986F}"/>
              </a:ext>
            </a:extLst>
          </p:cNvPr>
          <p:cNvGraphicFramePr>
            <a:graphicFrameLocks noGrp="1"/>
          </p:cNvGraphicFramePr>
          <p:nvPr>
            <p:ph idx="1"/>
            <p:extLst>
              <p:ext uri="{D42A27DB-BD31-4B8C-83A1-F6EECF244321}">
                <p14:modId xmlns:p14="http://schemas.microsoft.com/office/powerpoint/2010/main" val="2661100316"/>
              </p:ext>
            </p:extLst>
          </p:nvPr>
        </p:nvGraphicFramePr>
        <p:xfrm>
          <a:off x="940645" y="941424"/>
          <a:ext cx="6190459" cy="47687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307015"/>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91000">
              <a:schemeClr val="tx2">
                <a:lumMod val="20000"/>
                <a:lumOff val="80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79906" y="6168044"/>
            <a:ext cx="8534400" cy="591126"/>
          </a:xfrm>
        </p:spPr>
        <p:txBody>
          <a:bodyPr>
            <a:normAutofit/>
          </a:bodyPr>
          <a:lstStyle/>
          <a:p>
            <a:r>
              <a:rPr lang="fr-FR" sz="2800" b="1" i="1" dirty="0">
                <a:solidFill>
                  <a:srgbClr val="0070C0"/>
                </a:solidFill>
              </a:rPr>
              <a:t>Règle des douzièmes</a:t>
            </a:r>
          </a:p>
        </p:txBody>
      </p:sp>
      <p:sp>
        <p:nvSpPr>
          <p:cNvPr id="3" name="Espace réservé du contenu 2"/>
          <p:cNvSpPr>
            <a:spLocks noGrp="1"/>
          </p:cNvSpPr>
          <p:nvPr>
            <p:ph idx="1"/>
          </p:nvPr>
        </p:nvSpPr>
        <p:spPr>
          <a:xfrm>
            <a:off x="474313" y="478443"/>
            <a:ext cx="10005265" cy="6280727"/>
          </a:xfrm>
        </p:spPr>
        <p:txBody>
          <a:bodyPr>
            <a:normAutofit/>
          </a:bodyPr>
          <a:lstStyle/>
          <a:p>
            <a:pPr marL="0" indent="0">
              <a:buClr>
                <a:schemeClr val="accent2"/>
              </a:buClr>
              <a:buNone/>
            </a:pPr>
            <a:r>
              <a:rPr lang="fr-FR" b="1" dirty="0"/>
              <a:t>Marées, calculez les hauteurs d’eau et règle des douzièmes en 6 étapes</a:t>
            </a:r>
          </a:p>
          <a:p>
            <a:pPr marL="0" indent="0">
              <a:buClr>
                <a:schemeClr val="accent2"/>
              </a:buClr>
              <a:buNone/>
            </a:pPr>
            <a:endParaRPr lang="fr-FR" sz="1600" dirty="0"/>
          </a:p>
          <a:p>
            <a:pPr marL="0" lvl="1" defTabSz="914400">
              <a:lnSpc>
                <a:spcPct val="90000"/>
              </a:lnSpc>
              <a:buClr>
                <a:schemeClr val="accent2"/>
              </a:buClr>
            </a:pPr>
            <a:r>
              <a:rPr lang="fr-FR" sz="1600" b="1" dirty="0"/>
              <a:t>Exemple : Le 14 mars 2022 à </a:t>
            </a:r>
            <a:r>
              <a:rPr lang="fr-FR" sz="1600" b="1" u="sng" dirty="0"/>
              <a:t>St Malo</a:t>
            </a:r>
          </a:p>
          <a:p>
            <a:pPr marL="285750" lvl="1" defTabSz="914400">
              <a:lnSpc>
                <a:spcPct val="90000"/>
              </a:lnSpc>
              <a:buClr>
                <a:schemeClr val="accent2"/>
              </a:buClr>
              <a:buFont typeface="Wingdings" panose="05000000000000000000" pitchFamily="2" charset="2"/>
              <a:buChar char="q"/>
            </a:pPr>
            <a:r>
              <a:rPr lang="fr-FR" sz="1600" b="1" dirty="0" err="1"/>
              <a:t>Coéf</a:t>
            </a:r>
            <a:r>
              <a:rPr lang="fr-FR" sz="1600" b="1" dirty="0"/>
              <a:t>. 47</a:t>
            </a:r>
            <a:r>
              <a:rPr lang="fr-FR" sz="1600" dirty="0"/>
              <a:t> (VE)</a:t>
            </a:r>
          </a:p>
          <a:p>
            <a:pPr>
              <a:buClr>
                <a:srgbClr val="002060"/>
              </a:buClr>
              <a:buFont typeface="Wingdings" panose="05000000000000000000" pitchFamily="2" charset="2"/>
              <a:buChar char="q"/>
            </a:pPr>
            <a:r>
              <a:rPr lang="fr-FR" sz="1600" b="1" dirty="0"/>
              <a:t>PM</a:t>
            </a:r>
            <a:r>
              <a:rPr lang="fr-FR" sz="1600" dirty="0"/>
              <a:t> 17h12 – 9,27m 	</a:t>
            </a:r>
            <a:r>
              <a:rPr lang="fr-FR" sz="1600" b="1" dirty="0"/>
              <a:t>BM</a:t>
            </a:r>
            <a:r>
              <a:rPr lang="fr-FR" sz="1600" dirty="0"/>
              <a:t> 23h46 – 4,11m</a:t>
            </a:r>
          </a:p>
          <a:p>
            <a:pPr>
              <a:buClr>
                <a:srgbClr val="002060"/>
              </a:buClr>
              <a:buFont typeface="Wingdings" panose="05000000000000000000" pitchFamily="2" charset="2"/>
              <a:buChar char="q"/>
            </a:pPr>
            <a:r>
              <a:rPr lang="fr-FR" sz="1600" b="1" dirty="0"/>
              <a:t>Calcul de l’heure marée  </a:t>
            </a:r>
            <a:r>
              <a:rPr lang="fr-FR" sz="1600" dirty="0"/>
              <a:t>&gt; (17h12 – 23h48) / 6 = </a:t>
            </a:r>
            <a:r>
              <a:rPr lang="fr-FR" sz="1600" b="1" dirty="0"/>
              <a:t>1h06 mn</a:t>
            </a:r>
          </a:p>
          <a:p>
            <a:pPr>
              <a:buClr>
                <a:srgbClr val="002060"/>
              </a:buClr>
              <a:buFont typeface="Wingdings" panose="05000000000000000000" pitchFamily="2" charset="2"/>
              <a:buChar char="q"/>
            </a:pPr>
            <a:r>
              <a:rPr lang="fr-FR" sz="1600" b="1" dirty="0"/>
              <a:t>Calcul du douzième de marnage </a:t>
            </a:r>
            <a:r>
              <a:rPr lang="fr-FR" sz="1600" dirty="0"/>
              <a:t>&gt; (9,27 – 4,11) / 12 = </a:t>
            </a:r>
            <a:r>
              <a:rPr lang="fr-FR" sz="1600" b="1" dirty="0"/>
              <a:t>0,43 m</a:t>
            </a:r>
          </a:p>
          <a:p>
            <a:endParaRPr lang="fr-FR" sz="1600" b="1" dirty="0"/>
          </a:p>
          <a:p>
            <a:endParaRPr lang="fr-FR" sz="1600" b="1" dirty="0"/>
          </a:p>
          <a:p>
            <a:endParaRPr lang="fr-FR" sz="1600" b="1" dirty="0"/>
          </a:p>
          <a:p>
            <a:endParaRPr lang="fr-FR" sz="1600" b="1" dirty="0"/>
          </a:p>
          <a:p>
            <a:endParaRPr lang="fr-FR" sz="1600" b="1" dirty="0"/>
          </a:p>
          <a:p>
            <a:endParaRPr lang="fr-FR" sz="1600" b="1" dirty="0"/>
          </a:p>
          <a:p>
            <a:endParaRPr lang="fr-FR" sz="1600" b="1" dirty="0"/>
          </a:p>
          <a:p>
            <a:endParaRPr lang="fr-FR" sz="1600" b="1" dirty="0"/>
          </a:p>
          <a:p>
            <a:pPr>
              <a:buClr>
                <a:schemeClr val="accent2"/>
              </a:buClr>
            </a:pPr>
            <a:endParaRPr lang="fr-FR" sz="1600" b="1" dirty="0"/>
          </a:p>
          <a:p>
            <a:pPr>
              <a:buClr>
                <a:schemeClr val="accent2"/>
              </a:buClr>
            </a:pPr>
            <a:endParaRPr lang="fr-FR" sz="1600" dirty="0"/>
          </a:p>
        </p:txBody>
      </p:sp>
      <p:sp>
        <p:nvSpPr>
          <p:cNvPr id="9" name="Pensées 8"/>
          <p:cNvSpPr/>
          <p:nvPr/>
        </p:nvSpPr>
        <p:spPr>
          <a:xfrm>
            <a:off x="6179213" y="3026520"/>
            <a:ext cx="4684542" cy="3144129"/>
          </a:xfrm>
          <a:prstGeom prst="cloudCallout">
            <a:avLst>
              <a:gd name="adj1" fmla="val -68431"/>
              <a:gd name="adj2" fmla="val 1798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p:cNvSpPr txBox="1"/>
          <p:nvPr/>
        </p:nvSpPr>
        <p:spPr>
          <a:xfrm>
            <a:off x="6829787" y="3858618"/>
            <a:ext cx="4245036" cy="1477328"/>
          </a:xfrm>
          <a:prstGeom prst="rect">
            <a:avLst/>
          </a:prstGeom>
          <a:noFill/>
        </p:spPr>
        <p:txBody>
          <a:bodyPr wrap="square" rtlCol="0">
            <a:spAutoFit/>
          </a:bodyPr>
          <a:lstStyle/>
          <a:p>
            <a:r>
              <a:rPr lang="fr-FR" sz="2400" b="1" dirty="0"/>
              <a:t>Sortir des Bas Sablons, </a:t>
            </a:r>
          </a:p>
          <a:p>
            <a:r>
              <a:rPr lang="fr-FR" sz="2400" b="1" dirty="0"/>
              <a:t>OK, mais avant quelle heure ???</a:t>
            </a:r>
          </a:p>
          <a:p>
            <a:endParaRPr lang="fr-FR" dirty="0"/>
          </a:p>
        </p:txBody>
      </p:sp>
      <p:sp>
        <p:nvSpPr>
          <p:cNvPr id="4" name="Ellipse 3"/>
          <p:cNvSpPr/>
          <p:nvPr/>
        </p:nvSpPr>
        <p:spPr>
          <a:xfrm>
            <a:off x="2313450" y="1609898"/>
            <a:ext cx="337799" cy="3214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1</a:t>
            </a:r>
          </a:p>
        </p:txBody>
      </p:sp>
      <p:sp>
        <p:nvSpPr>
          <p:cNvPr id="10" name="Ellipse 9"/>
          <p:cNvSpPr/>
          <p:nvPr/>
        </p:nvSpPr>
        <p:spPr>
          <a:xfrm>
            <a:off x="4863649" y="1276146"/>
            <a:ext cx="337799" cy="3214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2</a:t>
            </a:r>
          </a:p>
        </p:txBody>
      </p:sp>
      <p:sp>
        <p:nvSpPr>
          <p:cNvPr id="11" name="Ellipse 10"/>
          <p:cNvSpPr/>
          <p:nvPr/>
        </p:nvSpPr>
        <p:spPr>
          <a:xfrm>
            <a:off x="2628827" y="3458092"/>
            <a:ext cx="345382" cy="3433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5</a:t>
            </a:r>
          </a:p>
        </p:txBody>
      </p:sp>
      <p:sp>
        <p:nvSpPr>
          <p:cNvPr id="12" name="Ellipse 11"/>
          <p:cNvSpPr/>
          <p:nvPr/>
        </p:nvSpPr>
        <p:spPr>
          <a:xfrm>
            <a:off x="4979575" y="1954179"/>
            <a:ext cx="337799" cy="3214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3</a:t>
            </a:r>
          </a:p>
        </p:txBody>
      </p:sp>
      <p:sp>
        <p:nvSpPr>
          <p:cNvPr id="13" name="Ellipse 12"/>
          <p:cNvSpPr/>
          <p:nvPr/>
        </p:nvSpPr>
        <p:spPr>
          <a:xfrm>
            <a:off x="5442881" y="1954179"/>
            <a:ext cx="337799" cy="3214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4</a:t>
            </a:r>
          </a:p>
        </p:txBody>
      </p:sp>
      <p:pic>
        <p:nvPicPr>
          <p:cNvPr id="15" name="Image 14"/>
          <p:cNvPicPr>
            <a:picLocks noChangeAspect="1"/>
          </p:cNvPicPr>
          <p:nvPr/>
        </p:nvPicPr>
        <p:blipFill>
          <a:blip r:embed="rId2"/>
          <a:stretch>
            <a:fillRect/>
          </a:stretch>
        </p:blipFill>
        <p:spPr>
          <a:xfrm>
            <a:off x="2558143" y="4363358"/>
            <a:ext cx="487097" cy="1578428"/>
          </a:xfrm>
          <a:prstGeom prst="rect">
            <a:avLst/>
          </a:prstGeom>
        </p:spPr>
      </p:pic>
      <p:graphicFrame>
        <p:nvGraphicFramePr>
          <p:cNvPr id="16" name="Tableau 15"/>
          <p:cNvGraphicFramePr>
            <a:graphicFrameLocks noGrp="1"/>
          </p:cNvGraphicFramePr>
          <p:nvPr>
            <p:extLst>
              <p:ext uri="{D42A27DB-BD31-4B8C-83A1-F6EECF244321}">
                <p14:modId xmlns:p14="http://schemas.microsoft.com/office/powerpoint/2010/main" val="2312656060"/>
              </p:ext>
            </p:extLst>
          </p:nvPr>
        </p:nvGraphicFramePr>
        <p:xfrm>
          <a:off x="1025245" y="3858618"/>
          <a:ext cx="3551466" cy="2237382"/>
        </p:xfrm>
        <a:graphic>
          <a:graphicData uri="http://schemas.openxmlformats.org/drawingml/2006/table">
            <a:tbl>
              <a:tblPr/>
              <a:tblGrid>
                <a:gridCol w="1812472">
                  <a:extLst>
                    <a:ext uri="{9D8B030D-6E8A-4147-A177-3AD203B41FA5}">
                      <a16:colId xmlns:a16="http://schemas.microsoft.com/office/drawing/2014/main" val="20000"/>
                    </a:ext>
                  </a:extLst>
                </a:gridCol>
                <a:gridCol w="1738994">
                  <a:extLst>
                    <a:ext uri="{9D8B030D-6E8A-4147-A177-3AD203B41FA5}">
                      <a16:colId xmlns:a16="http://schemas.microsoft.com/office/drawing/2014/main" val="20001"/>
                    </a:ext>
                  </a:extLst>
                </a:gridCol>
              </a:tblGrid>
              <a:tr h="290053">
                <a:tc>
                  <a:txBody>
                    <a:bodyPr/>
                    <a:lstStyle/>
                    <a:p>
                      <a:pPr algn="ctr" fontAlgn="b"/>
                      <a:r>
                        <a:rPr lang="fr-FR" sz="1100" b="1" i="0" u="none" strike="noStrike" dirty="0">
                          <a:solidFill>
                            <a:srgbClr val="000000"/>
                          </a:solidFill>
                          <a:latin typeface="Calibri"/>
                        </a:rPr>
                        <a:t>Horaire</a:t>
                      </a:r>
                    </a:p>
                  </a:txBody>
                  <a:tcPr marL="12700" marR="12700" marT="12700" marB="0" anchor="b">
                    <a:lnL w="6350" cap="flat" cmpd="sng" algn="ctr">
                      <a:solidFill>
                        <a:srgbClr val="003366"/>
                      </a:solidFill>
                      <a:prstDash val="dot"/>
                      <a:round/>
                      <a:headEnd type="none" w="med" len="med"/>
                      <a:tailEnd type="none" w="med" len="med"/>
                    </a:lnL>
                    <a:lnR w="6350" cap="flat" cmpd="sng" algn="ctr">
                      <a:solidFill>
                        <a:srgbClr val="003366"/>
                      </a:solidFill>
                      <a:prstDash val="dot"/>
                      <a:round/>
                      <a:headEnd type="none" w="med" len="med"/>
                      <a:tailEnd type="none" w="med" len="med"/>
                    </a:lnR>
                    <a:lnT w="6350" cap="flat" cmpd="sng" algn="ctr">
                      <a:solidFill>
                        <a:srgbClr val="003366"/>
                      </a:solidFill>
                      <a:prstDash val="dot"/>
                      <a:round/>
                      <a:headEnd type="none" w="med" len="med"/>
                      <a:tailEnd type="none" w="med" len="med"/>
                    </a:lnT>
                    <a:lnB w="6350" cap="flat" cmpd="sng" algn="ctr">
                      <a:solidFill>
                        <a:srgbClr val="003366"/>
                      </a:solidFill>
                      <a:prstDash val="dot"/>
                      <a:round/>
                      <a:headEnd type="none" w="med" len="med"/>
                      <a:tailEnd type="none" w="med" len="med"/>
                    </a:lnB>
                  </a:tcPr>
                </a:tc>
                <a:tc>
                  <a:txBody>
                    <a:bodyPr/>
                    <a:lstStyle/>
                    <a:p>
                      <a:pPr algn="ctr" fontAlgn="b"/>
                      <a:r>
                        <a:rPr lang="fr-FR" sz="1100" b="1" i="0" u="none" strike="noStrike">
                          <a:solidFill>
                            <a:srgbClr val="000000"/>
                          </a:solidFill>
                          <a:latin typeface="Calibri"/>
                        </a:rPr>
                        <a:t>Hauteur d'eau</a:t>
                      </a:r>
                    </a:p>
                  </a:txBody>
                  <a:tcPr marL="12700" marR="12700" marT="12700" marB="0" anchor="b">
                    <a:lnL w="6350" cap="flat" cmpd="sng" algn="ctr">
                      <a:solidFill>
                        <a:srgbClr val="003366"/>
                      </a:solidFill>
                      <a:prstDash val="dot"/>
                      <a:round/>
                      <a:headEnd type="none" w="med" len="med"/>
                      <a:tailEnd type="none" w="med" len="med"/>
                    </a:lnL>
                    <a:lnR w="6350" cap="flat" cmpd="sng" algn="ctr">
                      <a:solidFill>
                        <a:srgbClr val="003366"/>
                      </a:solidFill>
                      <a:prstDash val="dot"/>
                      <a:round/>
                      <a:headEnd type="none" w="med" len="med"/>
                      <a:tailEnd type="none" w="med" len="med"/>
                    </a:lnR>
                    <a:lnT w="6350" cap="flat" cmpd="sng" algn="ctr">
                      <a:solidFill>
                        <a:srgbClr val="003366"/>
                      </a:solidFill>
                      <a:prstDash val="dot"/>
                      <a:round/>
                      <a:headEnd type="none" w="med" len="med"/>
                      <a:tailEnd type="none" w="med" len="med"/>
                    </a:lnT>
                    <a:lnB w="6350" cap="flat" cmpd="sng" algn="ctr">
                      <a:solidFill>
                        <a:srgbClr val="003366"/>
                      </a:solidFill>
                      <a:prstDash val="dot"/>
                      <a:round/>
                      <a:headEnd type="none" w="med" len="med"/>
                      <a:tailEnd type="none" w="med" len="med"/>
                    </a:lnB>
                  </a:tcPr>
                </a:tc>
                <a:extLst>
                  <a:ext uri="{0D108BD9-81ED-4DB2-BD59-A6C34878D82A}">
                    <a16:rowId xmlns:a16="http://schemas.microsoft.com/office/drawing/2014/main" val="10000"/>
                  </a:ext>
                </a:extLst>
              </a:tr>
              <a:tr h="290053">
                <a:tc>
                  <a:txBody>
                    <a:bodyPr/>
                    <a:lstStyle/>
                    <a:p>
                      <a:pPr algn="ctr" fontAlgn="b"/>
                      <a:r>
                        <a:rPr lang="fr-FR" sz="1100" b="1" i="0" u="none" strike="noStrike" dirty="0">
                          <a:solidFill>
                            <a:srgbClr val="FFFFFF"/>
                          </a:solidFill>
                          <a:latin typeface="Calibri"/>
                        </a:rPr>
                        <a:t>17h12</a:t>
                      </a:r>
                    </a:p>
                  </a:txBody>
                  <a:tcPr marL="12700" marR="12700" marT="12700" marB="0" anchor="b">
                    <a:lnL w="6350" cap="flat" cmpd="sng" algn="ctr">
                      <a:solidFill>
                        <a:srgbClr val="003366"/>
                      </a:solidFill>
                      <a:prstDash val="dot"/>
                      <a:round/>
                      <a:headEnd type="none" w="med" len="med"/>
                      <a:tailEnd type="none" w="med" len="med"/>
                    </a:lnL>
                    <a:lnR w="6350" cap="flat" cmpd="sng" algn="ctr">
                      <a:solidFill>
                        <a:srgbClr val="003366"/>
                      </a:solidFill>
                      <a:prstDash val="dot"/>
                      <a:round/>
                      <a:headEnd type="none" w="med" len="med"/>
                      <a:tailEnd type="none" w="med" len="med"/>
                    </a:lnR>
                    <a:lnT w="6350" cap="flat" cmpd="sng" algn="ctr">
                      <a:solidFill>
                        <a:srgbClr val="003366"/>
                      </a:solidFill>
                      <a:prstDash val="dot"/>
                      <a:round/>
                      <a:headEnd type="none" w="med" len="med"/>
                      <a:tailEnd type="none" w="med" len="med"/>
                    </a:lnT>
                    <a:lnB w="6350" cap="flat" cmpd="sng" algn="ctr">
                      <a:solidFill>
                        <a:srgbClr val="003366"/>
                      </a:solidFill>
                      <a:prstDash val="dot"/>
                      <a:round/>
                      <a:headEnd type="none" w="med" len="med"/>
                      <a:tailEnd type="none" w="med" len="med"/>
                    </a:lnB>
                    <a:solidFill>
                      <a:srgbClr val="865357"/>
                    </a:solidFill>
                  </a:tcPr>
                </a:tc>
                <a:tc>
                  <a:txBody>
                    <a:bodyPr/>
                    <a:lstStyle/>
                    <a:p>
                      <a:pPr algn="ctr" fontAlgn="b"/>
                      <a:r>
                        <a:rPr lang="fr-FR" sz="1100" b="1" i="0" u="none" strike="noStrike" dirty="0">
                          <a:solidFill>
                            <a:srgbClr val="FFFFFF"/>
                          </a:solidFill>
                          <a:latin typeface="Calibri"/>
                        </a:rPr>
                        <a:t>9,27</a:t>
                      </a:r>
                    </a:p>
                  </a:txBody>
                  <a:tcPr marL="12700" marR="12700" marT="12700" marB="0" anchor="b">
                    <a:lnL w="6350" cap="flat" cmpd="sng" algn="ctr">
                      <a:solidFill>
                        <a:srgbClr val="003366"/>
                      </a:solidFill>
                      <a:prstDash val="dot"/>
                      <a:round/>
                      <a:headEnd type="none" w="med" len="med"/>
                      <a:tailEnd type="none" w="med" len="med"/>
                    </a:lnL>
                    <a:lnR w="6350" cap="flat" cmpd="sng" algn="ctr">
                      <a:solidFill>
                        <a:srgbClr val="003366"/>
                      </a:solidFill>
                      <a:prstDash val="dot"/>
                      <a:round/>
                      <a:headEnd type="none" w="med" len="med"/>
                      <a:tailEnd type="none" w="med" len="med"/>
                    </a:lnR>
                    <a:lnT w="6350" cap="flat" cmpd="sng" algn="ctr">
                      <a:solidFill>
                        <a:srgbClr val="003366"/>
                      </a:solidFill>
                      <a:prstDash val="dot"/>
                      <a:round/>
                      <a:headEnd type="none" w="med" len="med"/>
                      <a:tailEnd type="none" w="med" len="med"/>
                    </a:lnT>
                    <a:lnB w="6350" cap="flat" cmpd="sng" algn="ctr">
                      <a:solidFill>
                        <a:srgbClr val="003366"/>
                      </a:solidFill>
                      <a:prstDash val="dot"/>
                      <a:round/>
                      <a:headEnd type="none" w="med" len="med"/>
                      <a:tailEnd type="none" w="med" len="med"/>
                    </a:lnB>
                    <a:solidFill>
                      <a:srgbClr val="865357"/>
                    </a:solidFill>
                  </a:tcPr>
                </a:tc>
                <a:extLst>
                  <a:ext uri="{0D108BD9-81ED-4DB2-BD59-A6C34878D82A}">
                    <a16:rowId xmlns:a16="http://schemas.microsoft.com/office/drawing/2014/main" val="10001"/>
                  </a:ext>
                </a:extLst>
              </a:tr>
              <a:tr h="290053">
                <a:tc>
                  <a:txBody>
                    <a:bodyPr/>
                    <a:lstStyle/>
                    <a:p>
                      <a:pPr algn="ctr" fontAlgn="b"/>
                      <a:r>
                        <a:rPr lang="fr-FR" sz="1100" b="0" i="0" u="none" strike="noStrike" dirty="0">
                          <a:solidFill>
                            <a:srgbClr val="000000"/>
                          </a:solidFill>
                          <a:latin typeface="Calibri"/>
                        </a:rPr>
                        <a:t>18h18</a:t>
                      </a:r>
                    </a:p>
                  </a:txBody>
                  <a:tcPr marL="12700" marR="12700" marT="12700" marB="0" anchor="b">
                    <a:lnL w="6350" cap="flat" cmpd="sng" algn="ctr">
                      <a:solidFill>
                        <a:srgbClr val="003366"/>
                      </a:solidFill>
                      <a:prstDash val="dot"/>
                      <a:round/>
                      <a:headEnd type="none" w="med" len="med"/>
                      <a:tailEnd type="none" w="med" len="med"/>
                    </a:lnL>
                    <a:lnR w="6350" cap="flat" cmpd="sng" algn="ctr">
                      <a:solidFill>
                        <a:srgbClr val="003366"/>
                      </a:solidFill>
                      <a:prstDash val="dot"/>
                      <a:round/>
                      <a:headEnd type="none" w="med" len="med"/>
                      <a:tailEnd type="none" w="med" len="med"/>
                    </a:lnR>
                    <a:lnT w="6350" cap="flat" cmpd="sng" algn="ctr">
                      <a:solidFill>
                        <a:srgbClr val="003366"/>
                      </a:solidFill>
                      <a:prstDash val="dot"/>
                      <a:round/>
                      <a:headEnd type="none" w="med" len="med"/>
                      <a:tailEnd type="none" w="med" len="med"/>
                    </a:lnT>
                    <a:lnB w="6350" cap="flat" cmpd="sng" algn="ctr">
                      <a:solidFill>
                        <a:srgbClr val="003366"/>
                      </a:solidFill>
                      <a:prstDash val="dot"/>
                      <a:round/>
                      <a:headEnd type="none" w="med" len="med"/>
                      <a:tailEnd type="none" w="med" len="med"/>
                    </a:lnB>
                  </a:tcPr>
                </a:tc>
                <a:tc>
                  <a:txBody>
                    <a:bodyPr/>
                    <a:lstStyle/>
                    <a:p>
                      <a:pPr algn="ctr" fontAlgn="b"/>
                      <a:r>
                        <a:rPr lang="fr-FR" sz="1100" b="0" i="0" u="none" strike="noStrike" dirty="0">
                          <a:solidFill>
                            <a:srgbClr val="000000"/>
                          </a:solidFill>
                          <a:latin typeface="Calibri"/>
                        </a:rPr>
                        <a:t>8,84</a:t>
                      </a:r>
                    </a:p>
                  </a:txBody>
                  <a:tcPr marL="12700" marR="12700" marT="12700" marB="0" anchor="b">
                    <a:lnL w="6350" cap="flat" cmpd="sng" algn="ctr">
                      <a:solidFill>
                        <a:srgbClr val="003366"/>
                      </a:solidFill>
                      <a:prstDash val="dot"/>
                      <a:round/>
                      <a:headEnd type="none" w="med" len="med"/>
                      <a:tailEnd type="none" w="med" len="med"/>
                    </a:lnL>
                    <a:lnR w="6350" cap="flat" cmpd="sng" algn="ctr">
                      <a:solidFill>
                        <a:srgbClr val="003366"/>
                      </a:solidFill>
                      <a:prstDash val="dot"/>
                      <a:round/>
                      <a:headEnd type="none" w="med" len="med"/>
                      <a:tailEnd type="none" w="med" len="med"/>
                    </a:lnR>
                    <a:lnT w="6350" cap="flat" cmpd="sng" algn="ctr">
                      <a:solidFill>
                        <a:srgbClr val="003366"/>
                      </a:solidFill>
                      <a:prstDash val="dot"/>
                      <a:round/>
                      <a:headEnd type="none" w="med" len="med"/>
                      <a:tailEnd type="none" w="med" len="med"/>
                    </a:lnT>
                    <a:lnB w="6350" cap="flat" cmpd="sng" algn="ctr">
                      <a:solidFill>
                        <a:srgbClr val="003366"/>
                      </a:solidFill>
                      <a:prstDash val="dot"/>
                      <a:round/>
                      <a:headEnd type="none" w="med" len="med"/>
                      <a:tailEnd type="none" w="med" len="med"/>
                    </a:lnB>
                  </a:tcPr>
                </a:tc>
                <a:extLst>
                  <a:ext uri="{0D108BD9-81ED-4DB2-BD59-A6C34878D82A}">
                    <a16:rowId xmlns:a16="http://schemas.microsoft.com/office/drawing/2014/main" val="10002"/>
                  </a:ext>
                </a:extLst>
              </a:tr>
              <a:tr h="290053">
                <a:tc>
                  <a:txBody>
                    <a:bodyPr/>
                    <a:lstStyle/>
                    <a:p>
                      <a:pPr algn="ctr" fontAlgn="b"/>
                      <a:r>
                        <a:rPr lang="fr-FR" sz="1100" b="0" i="0" u="none" strike="noStrike" dirty="0">
                          <a:solidFill>
                            <a:srgbClr val="000000"/>
                          </a:solidFill>
                          <a:latin typeface="Calibri"/>
                        </a:rPr>
                        <a:t>19h24</a:t>
                      </a:r>
                    </a:p>
                  </a:txBody>
                  <a:tcPr marL="12700" marR="12700" marT="12700" marB="0" anchor="b">
                    <a:lnL w="6350" cap="flat" cmpd="sng" algn="ctr">
                      <a:solidFill>
                        <a:srgbClr val="003366"/>
                      </a:solidFill>
                      <a:prstDash val="dot"/>
                      <a:round/>
                      <a:headEnd type="none" w="med" len="med"/>
                      <a:tailEnd type="none" w="med" len="med"/>
                    </a:lnL>
                    <a:lnR w="6350" cap="flat" cmpd="sng" algn="ctr">
                      <a:solidFill>
                        <a:srgbClr val="003366"/>
                      </a:solidFill>
                      <a:prstDash val="dot"/>
                      <a:round/>
                      <a:headEnd type="none" w="med" len="med"/>
                      <a:tailEnd type="none" w="med" len="med"/>
                    </a:lnR>
                    <a:lnT w="6350" cap="flat" cmpd="sng" algn="ctr">
                      <a:solidFill>
                        <a:srgbClr val="003366"/>
                      </a:solidFill>
                      <a:prstDash val="dot"/>
                      <a:round/>
                      <a:headEnd type="none" w="med" len="med"/>
                      <a:tailEnd type="none" w="med" len="med"/>
                    </a:lnT>
                    <a:lnB w="6350" cap="flat" cmpd="sng" algn="ctr">
                      <a:solidFill>
                        <a:srgbClr val="003366"/>
                      </a:solidFill>
                      <a:prstDash val="dot"/>
                      <a:round/>
                      <a:headEnd type="none" w="med" len="med"/>
                      <a:tailEnd type="none" w="med" len="med"/>
                    </a:lnB>
                  </a:tcPr>
                </a:tc>
                <a:tc>
                  <a:txBody>
                    <a:bodyPr/>
                    <a:lstStyle/>
                    <a:p>
                      <a:pPr algn="ctr" fontAlgn="b"/>
                      <a:r>
                        <a:rPr lang="fr-FR" sz="1100" b="0" i="0" u="none" strike="noStrike" dirty="0">
                          <a:solidFill>
                            <a:srgbClr val="000000"/>
                          </a:solidFill>
                          <a:latin typeface="Calibri"/>
                        </a:rPr>
                        <a:t>7,98</a:t>
                      </a:r>
                    </a:p>
                  </a:txBody>
                  <a:tcPr marL="12700" marR="12700" marT="12700" marB="0" anchor="b">
                    <a:lnL w="6350" cap="flat" cmpd="sng" algn="ctr">
                      <a:solidFill>
                        <a:srgbClr val="003366"/>
                      </a:solidFill>
                      <a:prstDash val="dot"/>
                      <a:round/>
                      <a:headEnd type="none" w="med" len="med"/>
                      <a:tailEnd type="none" w="med" len="med"/>
                    </a:lnL>
                    <a:lnR w="6350" cap="flat" cmpd="sng" algn="ctr">
                      <a:solidFill>
                        <a:srgbClr val="003366"/>
                      </a:solidFill>
                      <a:prstDash val="dot"/>
                      <a:round/>
                      <a:headEnd type="none" w="med" len="med"/>
                      <a:tailEnd type="none" w="med" len="med"/>
                    </a:lnR>
                    <a:lnT w="6350" cap="flat" cmpd="sng" algn="ctr">
                      <a:solidFill>
                        <a:srgbClr val="003366"/>
                      </a:solidFill>
                      <a:prstDash val="dot"/>
                      <a:round/>
                      <a:headEnd type="none" w="med" len="med"/>
                      <a:tailEnd type="none" w="med" len="med"/>
                    </a:lnT>
                    <a:lnB w="6350" cap="flat" cmpd="sng" algn="ctr">
                      <a:solidFill>
                        <a:srgbClr val="003366"/>
                      </a:solidFill>
                      <a:prstDash val="dot"/>
                      <a:round/>
                      <a:headEnd type="none" w="med" len="med"/>
                      <a:tailEnd type="none" w="med" len="med"/>
                    </a:lnB>
                  </a:tcPr>
                </a:tc>
                <a:extLst>
                  <a:ext uri="{0D108BD9-81ED-4DB2-BD59-A6C34878D82A}">
                    <a16:rowId xmlns:a16="http://schemas.microsoft.com/office/drawing/2014/main" val="10003"/>
                  </a:ext>
                </a:extLst>
              </a:tr>
              <a:tr h="290053">
                <a:tc>
                  <a:txBody>
                    <a:bodyPr/>
                    <a:lstStyle/>
                    <a:p>
                      <a:pPr algn="ctr" fontAlgn="b"/>
                      <a:r>
                        <a:rPr lang="fr-FR" sz="1100" b="0" i="0" u="none" strike="noStrike" dirty="0">
                          <a:solidFill>
                            <a:srgbClr val="000000"/>
                          </a:solidFill>
                          <a:latin typeface="Calibri"/>
                        </a:rPr>
                        <a:t>20h30</a:t>
                      </a:r>
                    </a:p>
                  </a:txBody>
                  <a:tcPr marL="12700" marR="12700" marT="12700" marB="0" anchor="b">
                    <a:lnL w="6350" cap="flat" cmpd="sng" algn="ctr">
                      <a:solidFill>
                        <a:srgbClr val="003366"/>
                      </a:solidFill>
                      <a:prstDash val="dot"/>
                      <a:round/>
                      <a:headEnd type="none" w="med" len="med"/>
                      <a:tailEnd type="none" w="med" len="med"/>
                    </a:lnL>
                    <a:lnR w="6350" cap="flat" cmpd="sng" algn="ctr">
                      <a:solidFill>
                        <a:srgbClr val="003366"/>
                      </a:solidFill>
                      <a:prstDash val="dot"/>
                      <a:round/>
                      <a:headEnd type="none" w="med" len="med"/>
                      <a:tailEnd type="none" w="med" len="med"/>
                    </a:lnR>
                    <a:lnT w="6350" cap="flat" cmpd="sng" algn="ctr">
                      <a:solidFill>
                        <a:srgbClr val="003366"/>
                      </a:solidFill>
                      <a:prstDash val="dot"/>
                      <a:round/>
                      <a:headEnd type="none" w="med" len="med"/>
                      <a:tailEnd type="none" w="med" len="med"/>
                    </a:lnT>
                    <a:lnB w="6350" cap="flat" cmpd="sng" algn="ctr">
                      <a:solidFill>
                        <a:srgbClr val="003366"/>
                      </a:solidFill>
                      <a:prstDash val="dot"/>
                      <a:round/>
                      <a:headEnd type="none" w="med" len="med"/>
                      <a:tailEnd type="none" w="med" len="med"/>
                    </a:lnB>
                  </a:tcPr>
                </a:tc>
                <a:tc>
                  <a:txBody>
                    <a:bodyPr/>
                    <a:lstStyle/>
                    <a:p>
                      <a:pPr algn="ctr" fontAlgn="b"/>
                      <a:r>
                        <a:rPr lang="fr-FR" sz="1100" b="0" i="0" u="none" strike="noStrike" dirty="0">
                          <a:solidFill>
                            <a:srgbClr val="000000"/>
                          </a:solidFill>
                          <a:latin typeface="Calibri"/>
                        </a:rPr>
                        <a:t>6,69</a:t>
                      </a:r>
                    </a:p>
                  </a:txBody>
                  <a:tcPr marL="12700" marR="12700" marT="12700" marB="0" anchor="b">
                    <a:lnL w="6350" cap="flat" cmpd="sng" algn="ctr">
                      <a:solidFill>
                        <a:srgbClr val="003366"/>
                      </a:solidFill>
                      <a:prstDash val="dot"/>
                      <a:round/>
                      <a:headEnd type="none" w="med" len="med"/>
                      <a:tailEnd type="none" w="med" len="med"/>
                    </a:lnL>
                    <a:lnR w="6350" cap="flat" cmpd="sng" algn="ctr">
                      <a:solidFill>
                        <a:srgbClr val="003366"/>
                      </a:solidFill>
                      <a:prstDash val="dot"/>
                      <a:round/>
                      <a:headEnd type="none" w="med" len="med"/>
                      <a:tailEnd type="none" w="med" len="med"/>
                    </a:lnR>
                    <a:lnT w="6350" cap="flat" cmpd="sng" algn="ctr">
                      <a:solidFill>
                        <a:srgbClr val="003366"/>
                      </a:solidFill>
                      <a:prstDash val="dot"/>
                      <a:round/>
                      <a:headEnd type="none" w="med" len="med"/>
                      <a:tailEnd type="none" w="med" len="med"/>
                    </a:lnT>
                    <a:lnB w="6350" cap="flat" cmpd="sng" algn="ctr">
                      <a:solidFill>
                        <a:srgbClr val="003366"/>
                      </a:solidFill>
                      <a:prstDash val="dot"/>
                      <a:round/>
                      <a:headEnd type="none" w="med" len="med"/>
                      <a:tailEnd type="none" w="med" len="med"/>
                    </a:lnB>
                  </a:tcPr>
                </a:tc>
                <a:extLst>
                  <a:ext uri="{0D108BD9-81ED-4DB2-BD59-A6C34878D82A}">
                    <a16:rowId xmlns:a16="http://schemas.microsoft.com/office/drawing/2014/main" val="10004"/>
                  </a:ext>
                </a:extLst>
              </a:tr>
              <a:tr h="290053">
                <a:tc>
                  <a:txBody>
                    <a:bodyPr/>
                    <a:lstStyle/>
                    <a:p>
                      <a:pPr algn="ctr" fontAlgn="b"/>
                      <a:r>
                        <a:rPr lang="fr-FR" sz="1100" b="0" i="0" u="none" strike="noStrike" dirty="0">
                          <a:solidFill>
                            <a:srgbClr val="000000"/>
                          </a:solidFill>
                          <a:latin typeface="Calibri"/>
                        </a:rPr>
                        <a:t>21h36</a:t>
                      </a:r>
                    </a:p>
                  </a:txBody>
                  <a:tcPr marL="12700" marR="12700" marT="12700" marB="0" anchor="b">
                    <a:lnL w="6350" cap="flat" cmpd="sng" algn="ctr">
                      <a:solidFill>
                        <a:srgbClr val="003366"/>
                      </a:solidFill>
                      <a:prstDash val="dot"/>
                      <a:round/>
                      <a:headEnd type="none" w="med" len="med"/>
                      <a:tailEnd type="none" w="med" len="med"/>
                    </a:lnL>
                    <a:lnR w="6350" cap="flat" cmpd="sng" algn="ctr">
                      <a:solidFill>
                        <a:srgbClr val="003366"/>
                      </a:solidFill>
                      <a:prstDash val="dot"/>
                      <a:round/>
                      <a:headEnd type="none" w="med" len="med"/>
                      <a:tailEnd type="none" w="med" len="med"/>
                    </a:lnR>
                    <a:lnT w="6350" cap="flat" cmpd="sng" algn="ctr">
                      <a:solidFill>
                        <a:srgbClr val="003366"/>
                      </a:solidFill>
                      <a:prstDash val="dot"/>
                      <a:round/>
                      <a:headEnd type="none" w="med" len="med"/>
                      <a:tailEnd type="none" w="med" len="med"/>
                    </a:lnT>
                    <a:lnB w="6350" cap="flat" cmpd="sng" algn="ctr">
                      <a:solidFill>
                        <a:srgbClr val="003366"/>
                      </a:solidFill>
                      <a:prstDash val="dot"/>
                      <a:round/>
                      <a:headEnd type="none" w="med" len="med"/>
                      <a:tailEnd type="none" w="med" len="med"/>
                    </a:lnB>
                  </a:tcPr>
                </a:tc>
                <a:tc>
                  <a:txBody>
                    <a:bodyPr/>
                    <a:lstStyle/>
                    <a:p>
                      <a:pPr algn="ctr" fontAlgn="b"/>
                      <a:r>
                        <a:rPr lang="fr-FR" sz="1100" b="0" i="0" u="none" strike="noStrike" dirty="0">
                          <a:solidFill>
                            <a:srgbClr val="000000"/>
                          </a:solidFill>
                          <a:latin typeface="Calibri"/>
                        </a:rPr>
                        <a:t>5,40</a:t>
                      </a:r>
                    </a:p>
                  </a:txBody>
                  <a:tcPr marL="12700" marR="12700" marT="12700" marB="0" anchor="b">
                    <a:lnL w="6350" cap="flat" cmpd="sng" algn="ctr">
                      <a:solidFill>
                        <a:srgbClr val="003366"/>
                      </a:solidFill>
                      <a:prstDash val="dot"/>
                      <a:round/>
                      <a:headEnd type="none" w="med" len="med"/>
                      <a:tailEnd type="none" w="med" len="med"/>
                    </a:lnL>
                    <a:lnR w="6350" cap="flat" cmpd="sng" algn="ctr">
                      <a:solidFill>
                        <a:srgbClr val="003366"/>
                      </a:solidFill>
                      <a:prstDash val="dot"/>
                      <a:round/>
                      <a:headEnd type="none" w="med" len="med"/>
                      <a:tailEnd type="none" w="med" len="med"/>
                    </a:lnR>
                    <a:lnT w="6350" cap="flat" cmpd="sng" algn="ctr">
                      <a:solidFill>
                        <a:srgbClr val="003366"/>
                      </a:solidFill>
                      <a:prstDash val="dot"/>
                      <a:round/>
                      <a:headEnd type="none" w="med" len="med"/>
                      <a:tailEnd type="none" w="med" len="med"/>
                    </a:lnT>
                    <a:lnB w="6350" cap="flat" cmpd="sng" algn="ctr">
                      <a:solidFill>
                        <a:srgbClr val="003366"/>
                      </a:solidFill>
                      <a:prstDash val="dot"/>
                      <a:round/>
                      <a:headEnd type="none" w="med" len="med"/>
                      <a:tailEnd type="none" w="med" len="med"/>
                    </a:lnB>
                  </a:tcPr>
                </a:tc>
                <a:extLst>
                  <a:ext uri="{0D108BD9-81ED-4DB2-BD59-A6C34878D82A}">
                    <a16:rowId xmlns:a16="http://schemas.microsoft.com/office/drawing/2014/main" val="10005"/>
                  </a:ext>
                </a:extLst>
              </a:tr>
              <a:tr h="276687">
                <a:tc>
                  <a:txBody>
                    <a:bodyPr/>
                    <a:lstStyle/>
                    <a:p>
                      <a:pPr algn="ctr" fontAlgn="b"/>
                      <a:r>
                        <a:rPr lang="fr-FR" sz="1100" b="0" i="0" u="none" strike="noStrike" dirty="0">
                          <a:solidFill>
                            <a:srgbClr val="000000"/>
                          </a:solidFill>
                          <a:latin typeface="Calibri"/>
                        </a:rPr>
                        <a:t>22h42</a:t>
                      </a:r>
                    </a:p>
                  </a:txBody>
                  <a:tcPr marL="12700" marR="12700" marT="12700" marB="0" anchor="b">
                    <a:lnL w="6350" cap="flat" cmpd="sng" algn="ctr">
                      <a:solidFill>
                        <a:srgbClr val="003366"/>
                      </a:solidFill>
                      <a:prstDash val="dot"/>
                      <a:round/>
                      <a:headEnd type="none" w="med" len="med"/>
                      <a:tailEnd type="none" w="med" len="med"/>
                    </a:lnL>
                    <a:lnR w="6350" cap="flat" cmpd="sng" algn="ctr">
                      <a:solidFill>
                        <a:srgbClr val="003366"/>
                      </a:solidFill>
                      <a:prstDash val="dot"/>
                      <a:round/>
                      <a:headEnd type="none" w="med" len="med"/>
                      <a:tailEnd type="none" w="med" len="med"/>
                    </a:lnR>
                    <a:lnT w="6350" cap="flat" cmpd="sng" algn="ctr">
                      <a:solidFill>
                        <a:srgbClr val="003366"/>
                      </a:solidFill>
                      <a:prstDash val="dot"/>
                      <a:round/>
                      <a:headEnd type="none" w="med" len="med"/>
                      <a:tailEnd type="none" w="med" len="med"/>
                    </a:lnT>
                    <a:lnB w="6350" cap="flat" cmpd="sng" algn="ctr">
                      <a:solidFill>
                        <a:srgbClr val="003366"/>
                      </a:solidFill>
                      <a:prstDash val="dot"/>
                      <a:round/>
                      <a:headEnd type="none" w="med" len="med"/>
                      <a:tailEnd type="none" w="med" len="med"/>
                    </a:lnB>
                  </a:tcPr>
                </a:tc>
                <a:tc>
                  <a:txBody>
                    <a:bodyPr/>
                    <a:lstStyle/>
                    <a:p>
                      <a:pPr algn="ctr" fontAlgn="b"/>
                      <a:r>
                        <a:rPr lang="fr-FR" sz="1100" b="0" i="0" u="none" strike="noStrike" dirty="0">
                          <a:solidFill>
                            <a:srgbClr val="000000"/>
                          </a:solidFill>
                          <a:latin typeface="Calibri"/>
                        </a:rPr>
                        <a:t>4,54</a:t>
                      </a:r>
                    </a:p>
                  </a:txBody>
                  <a:tcPr marL="12700" marR="12700" marT="12700" marB="0" anchor="b">
                    <a:lnL w="6350" cap="flat" cmpd="sng" algn="ctr">
                      <a:solidFill>
                        <a:srgbClr val="003366"/>
                      </a:solidFill>
                      <a:prstDash val="dot"/>
                      <a:round/>
                      <a:headEnd type="none" w="med" len="med"/>
                      <a:tailEnd type="none" w="med" len="med"/>
                    </a:lnL>
                    <a:lnR w="6350" cap="flat" cmpd="sng" algn="ctr">
                      <a:solidFill>
                        <a:srgbClr val="003366"/>
                      </a:solidFill>
                      <a:prstDash val="dot"/>
                      <a:round/>
                      <a:headEnd type="none" w="med" len="med"/>
                      <a:tailEnd type="none" w="med" len="med"/>
                    </a:lnR>
                    <a:lnT w="6350" cap="flat" cmpd="sng" algn="ctr">
                      <a:solidFill>
                        <a:srgbClr val="003366"/>
                      </a:solidFill>
                      <a:prstDash val="dot"/>
                      <a:round/>
                      <a:headEnd type="none" w="med" len="med"/>
                      <a:tailEnd type="none" w="med" len="med"/>
                    </a:lnT>
                    <a:lnB w="6350" cap="flat" cmpd="sng" algn="ctr">
                      <a:solidFill>
                        <a:srgbClr val="003366"/>
                      </a:solidFill>
                      <a:prstDash val="dot"/>
                      <a:round/>
                      <a:headEnd type="none" w="med" len="med"/>
                      <a:tailEnd type="none" w="med" len="med"/>
                    </a:lnB>
                  </a:tcPr>
                </a:tc>
                <a:extLst>
                  <a:ext uri="{0D108BD9-81ED-4DB2-BD59-A6C34878D82A}">
                    <a16:rowId xmlns:a16="http://schemas.microsoft.com/office/drawing/2014/main" val="10006"/>
                  </a:ext>
                </a:extLst>
              </a:tr>
              <a:tr h="220377">
                <a:tc>
                  <a:txBody>
                    <a:bodyPr/>
                    <a:lstStyle/>
                    <a:p>
                      <a:pPr algn="ctr" fontAlgn="b"/>
                      <a:r>
                        <a:rPr lang="fr-FR" sz="1100" b="1" i="0" u="none" strike="noStrike" dirty="0">
                          <a:solidFill>
                            <a:srgbClr val="FFFFFF"/>
                          </a:solidFill>
                          <a:latin typeface="Calibri"/>
                        </a:rPr>
                        <a:t>23h48</a:t>
                      </a:r>
                    </a:p>
                  </a:txBody>
                  <a:tcPr marL="12700" marR="12700" marT="12700" marB="0" anchor="b">
                    <a:lnL w="6350" cap="flat" cmpd="sng" algn="ctr">
                      <a:solidFill>
                        <a:srgbClr val="003366"/>
                      </a:solidFill>
                      <a:prstDash val="dot"/>
                      <a:round/>
                      <a:headEnd type="none" w="med" len="med"/>
                      <a:tailEnd type="none" w="med" len="med"/>
                    </a:lnL>
                    <a:lnR w="6350" cap="flat" cmpd="sng" algn="ctr">
                      <a:solidFill>
                        <a:srgbClr val="003366"/>
                      </a:solidFill>
                      <a:prstDash val="dot"/>
                      <a:round/>
                      <a:headEnd type="none" w="med" len="med"/>
                      <a:tailEnd type="none" w="med" len="med"/>
                    </a:lnR>
                    <a:lnT w="6350" cap="flat" cmpd="sng" algn="ctr">
                      <a:solidFill>
                        <a:srgbClr val="003366"/>
                      </a:solidFill>
                      <a:prstDash val="dot"/>
                      <a:round/>
                      <a:headEnd type="none" w="med" len="med"/>
                      <a:tailEnd type="none" w="med" len="med"/>
                    </a:lnT>
                    <a:lnB w="6350" cap="flat" cmpd="sng" algn="ctr">
                      <a:solidFill>
                        <a:srgbClr val="003366"/>
                      </a:solidFill>
                      <a:prstDash val="dot"/>
                      <a:round/>
                      <a:headEnd type="none" w="med" len="med"/>
                      <a:tailEnd type="none" w="med" len="med"/>
                    </a:lnB>
                    <a:solidFill>
                      <a:srgbClr val="865357"/>
                    </a:solidFill>
                  </a:tcPr>
                </a:tc>
                <a:tc>
                  <a:txBody>
                    <a:bodyPr/>
                    <a:lstStyle/>
                    <a:p>
                      <a:pPr algn="ctr" fontAlgn="b"/>
                      <a:r>
                        <a:rPr lang="fr-FR" sz="1100" b="1" i="0" u="none" strike="noStrike" dirty="0">
                          <a:solidFill>
                            <a:srgbClr val="FFFFFF"/>
                          </a:solidFill>
                          <a:latin typeface="Calibri"/>
                        </a:rPr>
                        <a:t>4,11</a:t>
                      </a:r>
                    </a:p>
                  </a:txBody>
                  <a:tcPr marL="12700" marR="12700" marT="12700" marB="0" anchor="b">
                    <a:lnL w="6350" cap="flat" cmpd="sng" algn="ctr">
                      <a:solidFill>
                        <a:srgbClr val="003366"/>
                      </a:solidFill>
                      <a:prstDash val="dot"/>
                      <a:round/>
                      <a:headEnd type="none" w="med" len="med"/>
                      <a:tailEnd type="none" w="med" len="med"/>
                    </a:lnL>
                    <a:lnR w="6350" cap="flat" cmpd="sng" algn="ctr">
                      <a:solidFill>
                        <a:srgbClr val="003366"/>
                      </a:solidFill>
                      <a:prstDash val="dot"/>
                      <a:round/>
                      <a:headEnd type="none" w="med" len="med"/>
                      <a:tailEnd type="none" w="med" len="med"/>
                    </a:lnR>
                    <a:lnT w="6350" cap="flat" cmpd="sng" algn="ctr">
                      <a:solidFill>
                        <a:srgbClr val="003366"/>
                      </a:solidFill>
                      <a:prstDash val="dot"/>
                      <a:round/>
                      <a:headEnd type="none" w="med" len="med"/>
                      <a:tailEnd type="none" w="med" len="med"/>
                    </a:lnT>
                    <a:lnB w="6350" cap="flat" cmpd="sng" algn="ctr">
                      <a:solidFill>
                        <a:srgbClr val="003366"/>
                      </a:solidFill>
                      <a:prstDash val="dot"/>
                      <a:round/>
                      <a:headEnd type="none" w="med" len="med"/>
                      <a:tailEnd type="none" w="med" len="med"/>
                    </a:lnB>
                    <a:solidFill>
                      <a:srgbClr val="865357"/>
                    </a:solidFill>
                  </a:tcPr>
                </a:tc>
                <a:extLst>
                  <a:ext uri="{0D108BD9-81ED-4DB2-BD59-A6C34878D82A}">
                    <a16:rowId xmlns:a16="http://schemas.microsoft.com/office/drawing/2014/main" val="10007"/>
                  </a:ext>
                </a:extLst>
              </a:tr>
            </a:tbl>
          </a:graphicData>
        </a:graphic>
      </p:graphicFrame>
      <p:pic>
        <p:nvPicPr>
          <p:cNvPr id="17" name="Image 16"/>
          <p:cNvPicPr>
            <a:picLocks noChangeAspect="1"/>
          </p:cNvPicPr>
          <p:nvPr/>
        </p:nvPicPr>
        <p:blipFill>
          <a:blip r:embed="rId3"/>
          <a:stretch>
            <a:fillRect/>
          </a:stretch>
        </p:blipFill>
        <p:spPr>
          <a:xfrm>
            <a:off x="2588557" y="4350012"/>
            <a:ext cx="425922" cy="1605119"/>
          </a:xfrm>
          <a:prstGeom prst="rect">
            <a:avLst/>
          </a:prstGeom>
        </p:spPr>
      </p:pic>
    </p:spTree>
    <p:extLst>
      <p:ext uri="{BB962C8B-B14F-4D97-AF65-F5344CB8AC3E}">
        <p14:creationId xmlns:p14="http://schemas.microsoft.com/office/powerpoint/2010/main" val="344928630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91000">
              <a:schemeClr val="tx2">
                <a:lumMod val="20000"/>
                <a:lumOff val="80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79906" y="6168044"/>
            <a:ext cx="8534400" cy="591126"/>
          </a:xfrm>
        </p:spPr>
        <p:txBody>
          <a:bodyPr>
            <a:normAutofit/>
          </a:bodyPr>
          <a:lstStyle/>
          <a:p>
            <a:r>
              <a:rPr lang="fr-FR" sz="2800" b="1" i="1" dirty="0">
                <a:solidFill>
                  <a:srgbClr val="0070C0"/>
                </a:solidFill>
              </a:rPr>
              <a:t>Règle des douzièmes</a:t>
            </a:r>
          </a:p>
        </p:txBody>
      </p:sp>
      <p:sp>
        <p:nvSpPr>
          <p:cNvPr id="3" name="Espace réservé du contenu 2"/>
          <p:cNvSpPr>
            <a:spLocks noGrp="1"/>
          </p:cNvSpPr>
          <p:nvPr>
            <p:ph idx="1"/>
          </p:nvPr>
        </p:nvSpPr>
        <p:spPr>
          <a:xfrm>
            <a:off x="432110" y="0"/>
            <a:ext cx="11391785" cy="6280727"/>
          </a:xfrm>
        </p:spPr>
        <p:txBody>
          <a:bodyPr>
            <a:normAutofit/>
          </a:bodyPr>
          <a:lstStyle/>
          <a:p>
            <a:pPr marL="0" indent="0">
              <a:buClr>
                <a:schemeClr val="accent2"/>
              </a:buClr>
              <a:buNone/>
            </a:pPr>
            <a:r>
              <a:rPr lang="fr-FR" b="1" dirty="0"/>
              <a:t>Marées, calculez les hauteurs d’eau et règle des douzièmes en 6 étapes</a:t>
            </a:r>
          </a:p>
          <a:p>
            <a:pPr marL="0" indent="0">
              <a:buClr>
                <a:schemeClr val="accent2"/>
              </a:buClr>
              <a:buNone/>
            </a:pPr>
            <a:endParaRPr lang="fr-FR" sz="1600" dirty="0"/>
          </a:p>
          <a:p>
            <a:pPr marL="0" lvl="1" defTabSz="914400">
              <a:lnSpc>
                <a:spcPct val="90000"/>
              </a:lnSpc>
              <a:buClr>
                <a:schemeClr val="accent2"/>
              </a:buClr>
            </a:pPr>
            <a:r>
              <a:rPr lang="fr-FR" sz="1600" b="1" dirty="0"/>
              <a:t>Le 14 mars (St Malo), avant quelle heure devons nous sortir des Bas Sablons ?</a:t>
            </a:r>
          </a:p>
          <a:p>
            <a:pPr>
              <a:buClr>
                <a:srgbClr val="002060"/>
              </a:buClr>
              <a:buFont typeface="Wingdings" panose="05000000000000000000" pitchFamily="2" charset="2"/>
              <a:buChar char="q"/>
            </a:pPr>
            <a:r>
              <a:rPr lang="fr-FR" sz="1600" b="1" dirty="0"/>
              <a:t>L’heure marée</a:t>
            </a:r>
            <a:r>
              <a:rPr lang="fr-FR" sz="1600" dirty="0"/>
              <a:t> = </a:t>
            </a:r>
            <a:r>
              <a:rPr lang="fr-FR" sz="1600" b="1" dirty="0"/>
              <a:t>1h06 mn</a:t>
            </a:r>
          </a:p>
          <a:p>
            <a:pPr>
              <a:buClr>
                <a:srgbClr val="002060"/>
              </a:buClr>
              <a:buFont typeface="Wingdings" panose="05000000000000000000" pitchFamily="2" charset="2"/>
              <a:buChar char="q"/>
            </a:pPr>
            <a:r>
              <a:rPr lang="fr-FR" sz="1600" b="1" dirty="0"/>
              <a:t>Le douzième de marnage</a:t>
            </a:r>
            <a:r>
              <a:rPr lang="fr-FR" sz="1600" dirty="0"/>
              <a:t> = </a:t>
            </a:r>
            <a:r>
              <a:rPr lang="fr-FR" sz="1600" b="1" dirty="0"/>
              <a:t>0,43 m</a:t>
            </a:r>
          </a:p>
          <a:p>
            <a:endParaRPr lang="fr-FR" sz="1600" b="1" dirty="0"/>
          </a:p>
          <a:p>
            <a:endParaRPr lang="fr-FR" sz="1600" b="1" dirty="0"/>
          </a:p>
          <a:p>
            <a:endParaRPr lang="fr-FR" sz="1600" b="1" dirty="0"/>
          </a:p>
          <a:p>
            <a:endParaRPr lang="fr-FR" sz="1600" b="1" dirty="0"/>
          </a:p>
          <a:p>
            <a:endParaRPr lang="fr-FR" sz="1600" b="1" dirty="0"/>
          </a:p>
          <a:p>
            <a:endParaRPr lang="fr-FR" sz="1600" b="1" dirty="0"/>
          </a:p>
          <a:p>
            <a:endParaRPr lang="fr-FR" sz="1600" b="1" dirty="0"/>
          </a:p>
          <a:p>
            <a:endParaRPr lang="fr-FR" sz="1600" b="1" dirty="0"/>
          </a:p>
          <a:p>
            <a:pPr>
              <a:buClr>
                <a:schemeClr val="accent2"/>
              </a:buClr>
            </a:pPr>
            <a:endParaRPr lang="fr-FR" sz="1600" b="1" dirty="0"/>
          </a:p>
          <a:p>
            <a:pPr>
              <a:buClr>
                <a:schemeClr val="accent2"/>
              </a:buClr>
            </a:pPr>
            <a:endParaRPr lang="fr-FR" sz="1600" dirty="0"/>
          </a:p>
        </p:txBody>
      </p:sp>
      <p:sp>
        <p:nvSpPr>
          <p:cNvPr id="4" name="Rectangle à coins arrondis 3"/>
          <p:cNvSpPr/>
          <p:nvPr/>
        </p:nvSpPr>
        <p:spPr>
          <a:xfrm>
            <a:off x="5641145" y="1617786"/>
            <a:ext cx="5148775" cy="4845822"/>
          </a:xfrm>
          <a:prstGeom prst="wedgeRoundRectCallout">
            <a:avLst>
              <a:gd name="adj1" fmla="val -68942"/>
              <a:gd name="adj2" fmla="val -8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p:cNvSpPr txBox="1"/>
          <p:nvPr/>
        </p:nvSpPr>
        <p:spPr>
          <a:xfrm>
            <a:off x="5957668" y="1670609"/>
            <a:ext cx="4642126" cy="4524315"/>
          </a:xfrm>
          <a:prstGeom prst="rect">
            <a:avLst/>
          </a:prstGeom>
          <a:noFill/>
          <a:ln>
            <a:noFill/>
          </a:ln>
        </p:spPr>
        <p:txBody>
          <a:bodyPr wrap="square" rtlCol="0">
            <a:spAutoFit/>
          </a:bodyPr>
          <a:lstStyle/>
          <a:p>
            <a:pPr algn="ctr"/>
            <a:r>
              <a:rPr lang="fr-FR" b="1" dirty="0"/>
              <a:t>Sortir du port des Bas Sablons</a:t>
            </a:r>
          </a:p>
          <a:p>
            <a:endParaRPr lang="fr-FR" b="1" dirty="0"/>
          </a:p>
          <a:p>
            <a:r>
              <a:rPr lang="fr-FR" b="1" dirty="0"/>
              <a:t>- </a:t>
            </a:r>
            <a:r>
              <a:rPr lang="fr-FR" dirty="0"/>
              <a:t>Hauteur du seuil (sonde) = </a:t>
            </a:r>
            <a:r>
              <a:rPr lang="fr-FR" u="sng" dirty="0"/>
              <a:t>2</a:t>
            </a:r>
            <a:r>
              <a:rPr lang="fr-FR" dirty="0"/>
              <a:t> m</a:t>
            </a:r>
          </a:p>
          <a:p>
            <a:r>
              <a:rPr lang="fr-FR" dirty="0"/>
              <a:t>- Tirant d’eau = 2 m</a:t>
            </a:r>
          </a:p>
          <a:p>
            <a:r>
              <a:rPr lang="fr-FR" dirty="0"/>
              <a:t>- Pied pilote = 0,50 m</a:t>
            </a:r>
          </a:p>
          <a:p>
            <a:pPr marL="285750" indent="-285750">
              <a:buFontTx/>
              <a:buChar char="-"/>
            </a:pPr>
            <a:endParaRPr lang="fr-FR" dirty="0"/>
          </a:p>
          <a:p>
            <a:r>
              <a:rPr lang="fr-FR" dirty="0">
                <a:solidFill>
                  <a:srgbClr val="FF0000"/>
                </a:solidFill>
              </a:rPr>
              <a:t>&gt; Hauteur d’eau nécessaire = 4,50 m</a:t>
            </a:r>
          </a:p>
          <a:p>
            <a:r>
              <a:rPr lang="fr-FR" dirty="0"/>
              <a:t> </a:t>
            </a:r>
          </a:p>
          <a:p>
            <a:r>
              <a:rPr lang="fr-FR" dirty="0"/>
              <a:t>Différence de hauteur d’eau entre 22h42 et notre heure recherchée </a:t>
            </a:r>
          </a:p>
          <a:p>
            <a:r>
              <a:rPr lang="fr-FR" dirty="0"/>
              <a:t>= 4,54 – 4,50 = </a:t>
            </a:r>
            <a:r>
              <a:rPr lang="fr-FR" dirty="0">
                <a:solidFill>
                  <a:srgbClr val="FF0000"/>
                </a:solidFill>
              </a:rPr>
              <a:t>0,04m</a:t>
            </a:r>
          </a:p>
          <a:p>
            <a:endParaRPr lang="fr-FR" dirty="0"/>
          </a:p>
          <a:p>
            <a:r>
              <a:rPr lang="fr-FR" dirty="0"/>
              <a:t>En 1h06, la mer monte de 0,43 m</a:t>
            </a:r>
          </a:p>
          <a:p>
            <a:r>
              <a:rPr lang="fr-FR" dirty="0"/>
              <a:t>En ?h??, la mer monte de 0,04 m</a:t>
            </a:r>
          </a:p>
          <a:p>
            <a:endParaRPr lang="fr-FR" dirty="0"/>
          </a:p>
          <a:p>
            <a:r>
              <a:rPr lang="fr-FR" dirty="0"/>
              <a:t>Résultat, nous devrons sortir avant 22h48</a:t>
            </a:r>
          </a:p>
        </p:txBody>
      </p:sp>
      <p:sp>
        <p:nvSpPr>
          <p:cNvPr id="9" name="Rectangle à coins arrondis 8"/>
          <p:cNvSpPr/>
          <p:nvPr/>
        </p:nvSpPr>
        <p:spPr>
          <a:xfrm>
            <a:off x="1000275" y="4705582"/>
            <a:ext cx="3502855" cy="546618"/>
          </a:xfrm>
          <a:prstGeom prst="round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llipse 11"/>
          <p:cNvSpPr/>
          <p:nvPr/>
        </p:nvSpPr>
        <p:spPr>
          <a:xfrm>
            <a:off x="4859740" y="4081707"/>
            <a:ext cx="337799" cy="3214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6</a:t>
            </a:r>
          </a:p>
        </p:txBody>
      </p:sp>
      <p:cxnSp>
        <p:nvCxnSpPr>
          <p:cNvPr id="19" name="Connecteur droit avec flèche 18"/>
          <p:cNvCxnSpPr>
            <a:cxnSpLocks/>
          </p:cNvCxnSpPr>
          <p:nvPr/>
        </p:nvCxnSpPr>
        <p:spPr>
          <a:xfrm flipH="1" flipV="1">
            <a:off x="4647059" y="4978891"/>
            <a:ext cx="1245742" cy="261323"/>
          </a:xfrm>
          <a:prstGeom prst="straightConnector1">
            <a:avLst/>
          </a:prstGeom>
          <a:ln w="31750" cap="rnd" cmpd="sng" algn="ctr">
            <a:solidFill>
              <a:schemeClr val="accent4">
                <a:lumMod val="75000"/>
              </a:schemeClr>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graphicFrame>
        <p:nvGraphicFramePr>
          <p:cNvPr id="11" name="Tableau 10">
            <a:extLst>
              <a:ext uri="{FF2B5EF4-FFF2-40B4-BE49-F238E27FC236}">
                <a16:creationId xmlns:a16="http://schemas.microsoft.com/office/drawing/2014/main" id="{B8386F01-70E1-49A6-8EBC-A33CA430D9CF}"/>
              </a:ext>
            </a:extLst>
          </p:cNvPr>
          <p:cNvGraphicFramePr>
            <a:graphicFrameLocks noGrp="1"/>
          </p:cNvGraphicFramePr>
          <p:nvPr>
            <p:extLst>
              <p:ext uri="{D42A27DB-BD31-4B8C-83A1-F6EECF244321}">
                <p14:modId xmlns:p14="http://schemas.microsoft.com/office/powerpoint/2010/main" val="253114643"/>
              </p:ext>
            </p:extLst>
          </p:nvPr>
        </p:nvGraphicFramePr>
        <p:xfrm>
          <a:off x="997623" y="2923377"/>
          <a:ext cx="3551466" cy="2237382"/>
        </p:xfrm>
        <a:graphic>
          <a:graphicData uri="http://schemas.openxmlformats.org/drawingml/2006/table">
            <a:tbl>
              <a:tblPr/>
              <a:tblGrid>
                <a:gridCol w="1812472">
                  <a:extLst>
                    <a:ext uri="{9D8B030D-6E8A-4147-A177-3AD203B41FA5}">
                      <a16:colId xmlns:a16="http://schemas.microsoft.com/office/drawing/2014/main" val="20000"/>
                    </a:ext>
                  </a:extLst>
                </a:gridCol>
                <a:gridCol w="1738994">
                  <a:extLst>
                    <a:ext uri="{9D8B030D-6E8A-4147-A177-3AD203B41FA5}">
                      <a16:colId xmlns:a16="http://schemas.microsoft.com/office/drawing/2014/main" val="20001"/>
                    </a:ext>
                  </a:extLst>
                </a:gridCol>
              </a:tblGrid>
              <a:tr h="290053">
                <a:tc>
                  <a:txBody>
                    <a:bodyPr/>
                    <a:lstStyle/>
                    <a:p>
                      <a:pPr algn="ctr" fontAlgn="b"/>
                      <a:r>
                        <a:rPr lang="fr-FR" sz="1100" b="1" i="0" u="none" strike="noStrike" dirty="0">
                          <a:solidFill>
                            <a:srgbClr val="000000"/>
                          </a:solidFill>
                          <a:latin typeface="Calibri"/>
                        </a:rPr>
                        <a:t>Horaire</a:t>
                      </a:r>
                    </a:p>
                  </a:txBody>
                  <a:tcPr marL="12700" marR="12700" marT="12700" marB="0" anchor="b">
                    <a:lnL w="6350" cap="flat" cmpd="sng" algn="ctr">
                      <a:solidFill>
                        <a:srgbClr val="003366"/>
                      </a:solidFill>
                      <a:prstDash val="dot"/>
                      <a:round/>
                      <a:headEnd type="none" w="med" len="med"/>
                      <a:tailEnd type="none" w="med" len="med"/>
                    </a:lnL>
                    <a:lnR w="6350" cap="flat" cmpd="sng" algn="ctr">
                      <a:solidFill>
                        <a:srgbClr val="003366"/>
                      </a:solidFill>
                      <a:prstDash val="dot"/>
                      <a:round/>
                      <a:headEnd type="none" w="med" len="med"/>
                      <a:tailEnd type="none" w="med" len="med"/>
                    </a:lnR>
                    <a:lnT w="6350" cap="flat" cmpd="sng" algn="ctr">
                      <a:solidFill>
                        <a:srgbClr val="003366"/>
                      </a:solidFill>
                      <a:prstDash val="dot"/>
                      <a:round/>
                      <a:headEnd type="none" w="med" len="med"/>
                      <a:tailEnd type="none" w="med" len="med"/>
                    </a:lnT>
                    <a:lnB w="6350" cap="flat" cmpd="sng" algn="ctr">
                      <a:solidFill>
                        <a:srgbClr val="003366"/>
                      </a:solidFill>
                      <a:prstDash val="dot"/>
                      <a:round/>
                      <a:headEnd type="none" w="med" len="med"/>
                      <a:tailEnd type="none" w="med" len="med"/>
                    </a:lnB>
                  </a:tcPr>
                </a:tc>
                <a:tc>
                  <a:txBody>
                    <a:bodyPr/>
                    <a:lstStyle/>
                    <a:p>
                      <a:pPr algn="ctr" fontAlgn="b"/>
                      <a:r>
                        <a:rPr lang="fr-FR" sz="1100" b="1" i="0" u="none" strike="noStrike" dirty="0">
                          <a:solidFill>
                            <a:srgbClr val="000000"/>
                          </a:solidFill>
                          <a:latin typeface="Calibri"/>
                        </a:rPr>
                        <a:t>Hauteur d'eau</a:t>
                      </a:r>
                    </a:p>
                  </a:txBody>
                  <a:tcPr marL="12700" marR="12700" marT="12700" marB="0" anchor="b">
                    <a:lnL w="6350" cap="flat" cmpd="sng" algn="ctr">
                      <a:solidFill>
                        <a:srgbClr val="003366"/>
                      </a:solidFill>
                      <a:prstDash val="dot"/>
                      <a:round/>
                      <a:headEnd type="none" w="med" len="med"/>
                      <a:tailEnd type="none" w="med" len="med"/>
                    </a:lnL>
                    <a:lnR w="6350" cap="flat" cmpd="sng" algn="ctr">
                      <a:solidFill>
                        <a:srgbClr val="003366"/>
                      </a:solidFill>
                      <a:prstDash val="dot"/>
                      <a:round/>
                      <a:headEnd type="none" w="med" len="med"/>
                      <a:tailEnd type="none" w="med" len="med"/>
                    </a:lnR>
                    <a:lnT w="6350" cap="flat" cmpd="sng" algn="ctr">
                      <a:solidFill>
                        <a:srgbClr val="003366"/>
                      </a:solidFill>
                      <a:prstDash val="dot"/>
                      <a:round/>
                      <a:headEnd type="none" w="med" len="med"/>
                      <a:tailEnd type="none" w="med" len="med"/>
                    </a:lnT>
                    <a:lnB w="6350" cap="flat" cmpd="sng" algn="ctr">
                      <a:solidFill>
                        <a:srgbClr val="003366"/>
                      </a:solidFill>
                      <a:prstDash val="dot"/>
                      <a:round/>
                      <a:headEnd type="none" w="med" len="med"/>
                      <a:tailEnd type="none" w="med" len="med"/>
                    </a:lnB>
                  </a:tcPr>
                </a:tc>
                <a:extLst>
                  <a:ext uri="{0D108BD9-81ED-4DB2-BD59-A6C34878D82A}">
                    <a16:rowId xmlns:a16="http://schemas.microsoft.com/office/drawing/2014/main" val="10000"/>
                  </a:ext>
                </a:extLst>
              </a:tr>
              <a:tr h="290053">
                <a:tc>
                  <a:txBody>
                    <a:bodyPr/>
                    <a:lstStyle/>
                    <a:p>
                      <a:pPr algn="ctr" fontAlgn="b"/>
                      <a:r>
                        <a:rPr lang="fr-FR" sz="1100" b="1" i="0" u="none" strike="noStrike" dirty="0">
                          <a:solidFill>
                            <a:srgbClr val="FFFFFF"/>
                          </a:solidFill>
                          <a:latin typeface="Calibri"/>
                        </a:rPr>
                        <a:t>17h12</a:t>
                      </a:r>
                    </a:p>
                  </a:txBody>
                  <a:tcPr marL="12700" marR="12700" marT="12700" marB="0" anchor="b">
                    <a:lnL w="6350" cap="flat" cmpd="sng" algn="ctr">
                      <a:solidFill>
                        <a:srgbClr val="003366"/>
                      </a:solidFill>
                      <a:prstDash val="dot"/>
                      <a:round/>
                      <a:headEnd type="none" w="med" len="med"/>
                      <a:tailEnd type="none" w="med" len="med"/>
                    </a:lnL>
                    <a:lnR w="6350" cap="flat" cmpd="sng" algn="ctr">
                      <a:solidFill>
                        <a:srgbClr val="003366"/>
                      </a:solidFill>
                      <a:prstDash val="dot"/>
                      <a:round/>
                      <a:headEnd type="none" w="med" len="med"/>
                      <a:tailEnd type="none" w="med" len="med"/>
                    </a:lnR>
                    <a:lnT w="6350" cap="flat" cmpd="sng" algn="ctr">
                      <a:solidFill>
                        <a:srgbClr val="003366"/>
                      </a:solidFill>
                      <a:prstDash val="dot"/>
                      <a:round/>
                      <a:headEnd type="none" w="med" len="med"/>
                      <a:tailEnd type="none" w="med" len="med"/>
                    </a:lnT>
                    <a:lnB w="6350" cap="flat" cmpd="sng" algn="ctr">
                      <a:solidFill>
                        <a:srgbClr val="003366"/>
                      </a:solidFill>
                      <a:prstDash val="dot"/>
                      <a:round/>
                      <a:headEnd type="none" w="med" len="med"/>
                      <a:tailEnd type="none" w="med" len="med"/>
                    </a:lnB>
                    <a:solidFill>
                      <a:srgbClr val="865357"/>
                    </a:solidFill>
                  </a:tcPr>
                </a:tc>
                <a:tc>
                  <a:txBody>
                    <a:bodyPr/>
                    <a:lstStyle/>
                    <a:p>
                      <a:pPr algn="ctr" fontAlgn="b"/>
                      <a:r>
                        <a:rPr lang="fr-FR" sz="1100" b="1" i="0" u="none" strike="noStrike" dirty="0">
                          <a:solidFill>
                            <a:srgbClr val="FFFFFF"/>
                          </a:solidFill>
                          <a:latin typeface="Calibri"/>
                        </a:rPr>
                        <a:t>9,27</a:t>
                      </a:r>
                    </a:p>
                  </a:txBody>
                  <a:tcPr marL="12700" marR="12700" marT="12700" marB="0" anchor="b">
                    <a:lnL w="6350" cap="flat" cmpd="sng" algn="ctr">
                      <a:solidFill>
                        <a:srgbClr val="003366"/>
                      </a:solidFill>
                      <a:prstDash val="dot"/>
                      <a:round/>
                      <a:headEnd type="none" w="med" len="med"/>
                      <a:tailEnd type="none" w="med" len="med"/>
                    </a:lnL>
                    <a:lnR w="6350" cap="flat" cmpd="sng" algn="ctr">
                      <a:solidFill>
                        <a:srgbClr val="003366"/>
                      </a:solidFill>
                      <a:prstDash val="dot"/>
                      <a:round/>
                      <a:headEnd type="none" w="med" len="med"/>
                      <a:tailEnd type="none" w="med" len="med"/>
                    </a:lnR>
                    <a:lnT w="6350" cap="flat" cmpd="sng" algn="ctr">
                      <a:solidFill>
                        <a:srgbClr val="003366"/>
                      </a:solidFill>
                      <a:prstDash val="dot"/>
                      <a:round/>
                      <a:headEnd type="none" w="med" len="med"/>
                      <a:tailEnd type="none" w="med" len="med"/>
                    </a:lnT>
                    <a:lnB w="6350" cap="flat" cmpd="sng" algn="ctr">
                      <a:solidFill>
                        <a:srgbClr val="003366"/>
                      </a:solidFill>
                      <a:prstDash val="dot"/>
                      <a:round/>
                      <a:headEnd type="none" w="med" len="med"/>
                      <a:tailEnd type="none" w="med" len="med"/>
                    </a:lnB>
                    <a:solidFill>
                      <a:srgbClr val="865357"/>
                    </a:solidFill>
                  </a:tcPr>
                </a:tc>
                <a:extLst>
                  <a:ext uri="{0D108BD9-81ED-4DB2-BD59-A6C34878D82A}">
                    <a16:rowId xmlns:a16="http://schemas.microsoft.com/office/drawing/2014/main" val="10001"/>
                  </a:ext>
                </a:extLst>
              </a:tr>
              <a:tr h="290053">
                <a:tc>
                  <a:txBody>
                    <a:bodyPr/>
                    <a:lstStyle/>
                    <a:p>
                      <a:pPr algn="ctr" fontAlgn="b"/>
                      <a:r>
                        <a:rPr lang="fr-FR" sz="1100" b="0" i="0" u="none" strike="noStrike" dirty="0">
                          <a:solidFill>
                            <a:srgbClr val="000000"/>
                          </a:solidFill>
                          <a:latin typeface="Calibri"/>
                        </a:rPr>
                        <a:t>18h18</a:t>
                      </a:r>
                    </a:p>
                  </a:txBody>
                  <a:tcPr marL="12700" marR="12700" marT="12700" marB="0" anchor="b">
                    <a:lnL w="6350" cap="flat" cmpd="sng" algn="ctr">
                      <a:solidFill>
                        <a:srgbClr val="003366"/>
                      </a:solidFill>
                      <a:prstDash val="dot"/>
                      <a:round/>
                      <a:headEnd type="none" w="med" len="med"/>
                      <a:tailEnd type="none" w="med" len="med"/>
                    </a:lnL>
                    <a:lnR w="6350" cap="flat" cmpd="sng" algn="ctr">
                      <a:solidFill>
                        <a:srgbClr val="003366"/>
                      </a:solidFill>
                      <a:prstDash val="dot"/>
                      <a:round/>
                      <a:headEnd type="none" w="med" len="med"/>
                      <a:tailEnd type="none" w="med" len="med"/>
                    </a:lnR>
                    <a:lnT w="6350" cap="flat" cmpd="sng" algn="ctr">
                      <a:solidFill>
                        <a:srgbClr val="003366"/>
                      </a:solidFill>
                      <a:prstDash val="dot"/>
                      <a:round/>
                      <a:headEnd type="none" w="med" len="med"/>
                      <a:tailEnd type="none" w="med" len="med"/>
                    </a:lnT>
                    <a:lnB w="6350" cap="flat" cmpd="sng" algn="ctr">
                      <a:solidFill>
                        <a:srgbClr val="003366"/>
                      </a:solidFill>
                      <a:prstDash val="dot"/>
                      <a:round/>
                      <a:headEnd type="none" w="med" len="med"/>
                      <a:tailEnd type="none" w="med" len="med"/>
                    </a:lnB>
                  </a:tcPr>
                </a:tc>
                <a:tc>
                  <a:txBody>
                    <a:bodyPr/>
                    <a:lstStyle/>
                    <a:p>
                      <a:pPr algn="ctr" fontAlgn="b"/>
                      <a:r>
                        <a:rPr lang="fr-FR" sz="1100" b="0" i="0" u="none" strike="noStrike" dirty="0">
                          <a:solidFill>
                            <a:srgbClr val="000000"/>
                          </a:solidFill>
                          <a:latin typeface="Calibri"/>
                        </a:rPr>
                        <a:t>8,84</a:t>
                      </a:r>
                    </a:p>
                  </a:txBody>
                  <a:tcPr marL="12700" marR="12700" marT="12700" marB="0" anchor="b">
                    <a:lnL w="6350" cap="flat" cmpd="sng" algn="ctr">
                      <a:solidFill>
                        <a:srgbClr val="003366"/>
                      </a:solidFill>
                      <a:prstDash val="dot"/>
                      <a:round/>
                      <a:headEnd type="none" w="med" len="med"/>
                      <a:tailEnd type="none" w="med" len="med"/>
                    </a:lnL>
                    <a:lnR w="6350" cap="flat" cmpd="sng" algn="ctr">
                      <a:solidFill>
                        <a:srgbClr val="003366"/>
                      </a:solidFill>
                      <a:prstDash val="dot"/>
                      <a:round/>
                      <a:headEnd type="none" w="med" len="med"/>
                      <a:tailEnd type="none" w="med" len="med"/>
                    </a:lnR>
                    <a:lnT w="6350" cap="flat" cmpd="sng" algn="ctr">
                      <a:solidFill>
                        <a:srgbClr val="003366"/>
                      </a:solidFill>
                      <a:prstDash val="dot"/>
                      <a:round/>
                      <a:headEnd type="none" w="med" len="med"/>
                      <a:tailEnd type="none" w="med" len="med"/>
                    </a:lnT>
                    <a:lnB w="6350" cap="flat" cmpd="sng" algn="ctr">
                      <a:solidFill>
                        <a:srgbClr val="003366"/>
                      </a:solidFill>
                      <a:prstDash val="dot"/>
                      <a:round/>
                      <a:headEnd type="none" w="med" len="med"/>
                      <a:tailEnd type="none" w="med" len="med"/>
                    </a:lnB>
                  </a:tcPr>
                </a:tc>
                <a:extLst>
                  <a:ext uri="{0D108BD9-81ED-4DB2-BD59-A6C34878D82A}">
                    <a16:rowId xmlns:a16="http://schemas.microsoft.com/office/drawing/2014/main" val="10002"/>
                  </a:ext>
                </a:extLst>
              </a:tr>
              <a:tr h="290053">
                <a:tc>
                  <a:txBody>
                    <a:bodyPr/>
                    <a:lstStyle/>
                    <a:p>
                      <a:pPr algn="ctr" fontAlgn="b"/>
                      <a:r>
                        <a:rPr lang="fr-FR" sz="1100" b="0" i="0" u="none" strike="noStrike" dirty="0">
                          <a:solidFill>
                            <a:srgbClr val="000000"/>
                          </a:solidFill>
                          <a:latin typeface="Calibri"/>
                        </a:rPr>
                        <a:t>19h24</a:t>
                      </a:r>
                    </a:p>
                  </a:txBody>
                  <a:tcPr marL="12700" marR="12700" marT="12700" marB="0" anchor="b">
                    <a:lnL w="6350" cap="flat" cmpd="sng" algn="ctr">
                      <a:solidFill>
                        <a:srgbClr val="003366"/>
                      </a:solidFill>
                      <a:prstDash val="dot"/>
                      <a:round/>
                      <a:headEnd type="none" w="med" len="med"/>
                      <a:tailEnd type="none" w="med" len="med"/>
                    </a:lnL>
                    <a:lnR w="6350" cap="flat" cmpd="sng" algn="ctr">
                      <a:solidFill>
                        <a:srgbClr val="003366"/>
                      </a:solidFill>
                      <a:prstDash val="dot"/>
                      <a:round/>
                      <a:headEnd type="none" w="med" len="med"/>
                      <a:tailEnd type="none" w="med" len="med"/>
                    </a:lnR>
                    <a:lnT w="6350" cap="flat" cmpd="sng" algn="ctr">
                      <a:solidFill>
                        <a:srgbClr val="003366"/>
                      </a:solidFill>
                      <a:prstDash val="dot"/>
                      <a:round/>
                      <a:headEnd type="none" w="med" len="med"/>
                      <a:tailEnd type="none" w="med" len="med"/>
                    </a:lnT>
                    <a:lnB w="6350" cap="flat" cmpd="sng" algn="ctr">
                      <a:solidFill>
                        <a:srgbClr val="003366"/>
                      </a:solidFill>
                      <a:prstDash val="dot"/>
                      <a:round/>
                      <a:headEnd type="none" w="med" len="med"/>
                      <a:tailEnd type="none" w="med" len="med"/>
                    </a:lnB>
                  </a:tcPr>
                </a:tc>
                <a:tc>
                  <a:txBody>
                    <a:bodyPr/>
                    <a:lstStyle/>
                    <a:p>
                      <a:pPr algn="ctr" fontAlgn="b"/>
                      <a:r>
                        <a:rPr lang="fr-FR" sz="1100" b="0" i="0" u="none" strike="noStrike" dirty="0">
                          <a:solidFill>
                            <a:srgbClr val="000000"/>
                          </a:solidFill>
                          <a:latin typeface="Calibri"/>
                        </a:rPr>
                        <a:t>7,98</a:t>
                      </a:r>
                    </a:p>
                  </a:txBody>
                  <a:tcPr marL="12700" marR="12700" marT="12700" marB="0" anchor="b">
                    <a:lnL w="6350" cap="flat" cmpd="sng" algn="ctr">
                      <a:solidFill>
                        <a:srgbClr val="003366"/>
                      </a:solidFill>
                      <a:prstDash val="dot"/>
                      <a:round/>
                      <a:headEnd type="none" w="med" len="med"/>
                      <a:tailEnd type="none" w="med" len="med"/>
                    </a:lnL>
                    <a:lnR w="6350" cap="flat" cmpd="sng" algn="ctr">
                      <a:solidFill>
                        <a:srgbClr val="003366"/>
                      </a:solidFill>
                      <a:prstDash val="dot"/>
                      <a:round/>
                      <a:headEnd type="none" w="med" len="med"/>
                      <a:tailEnd type="none" w="med" len="med"/>
                    </a:lnR>
                    <a:lnT w="6350" cap="flat" cmpd="sng" algn="ctr">
                      <a:solidFill>
                        <a:srgbClr val="003366"/>
                      </a:solidFill>
                      <a:prstDash val="dot"/>
                      <a:round/>
                      <a:headEnd type="none" w="med" len="med"/>
                      <a:tailEnd type="none" w="med" len="med"/>
                    </a:lnT>
                    <a:lnB w="6350" cap="flat" cmpd="sng" algn="ctr">
                      <a:solidFill>
                        <a:srgbClr val="003366"/>
                      </a:solidFill>
                      <a:prstDash val="dot"/>
                      <a:round/>
                      <a:headEnd type="none" w="med" len="med"/>
                      <a:tailEnd type="none" w="med" len="med"/>
                    </a:lnB>
                  </a:tcPr>
                </a:tc>
                <a:extLst>
                  <a:ext uri="{0D108BD9-81ED-4DB2-BD59-A6C34878D82A}">
                    <a16:rowId xmlns:a16="http://schemas.microsoft.com/office/drawing/2014/main" val="10003"/>
                  </a:ext>
                </a:extLst>
              </a:tr>
              <a:tr h="290053">
                <a:tc>
                  <a:txBody>
                    <a:bodyPr/>
                    <a:lstStyle/>
                    <a:p>
                      <a:pPr algn="ctr" fontAlgn="b"/>
                      <a:r>
                        <a:rPr lang="fr-FR" sz="1100" b="0" i="0" u="none" strike="noStrike" dirty="0">
                          <a:solidFill>
                            <a:srgbClr val="000000"/>
                          </a:solidFill>
                          <a:latin typeface="Calibri"/>
                        </a:rPr>
                        <a:t>20h30</a:t>
                      </a:r>
                    </a:p>
                  </a:txBody>
                  <a:tcPr marL="12700" marR="12700" marT="12700" marB="0" anchor="b">
                    <a:lnL w="6350" cap="flat" cmpd="sng" algn="ctr">
                      <a:solidFill>
                        <a:srgbClr val="003366"/>
                      </a:solidFill>
                      <a:prstDash val="dot"/>
                      <a:round/>
                      <a:headEnd type="none" w="med" len="med"/>
                      <a:tailEnd type="none" w="med" len="med"/>
                    </a:lnL>
                    <a:lnR w="6350" cap="flat" cmpd="sng" algn="ctr">
                      <a:solidFill>
                        <a:srgbClr val="003366"/>
                      </a:solidFill>
                      <a:prstDash val="dot"/>
                      <a:round/>
                      <a:headEnd type="none" w="med" len="med"/>
                      <a:tailEnd type="none" w="med" len="med"/>
                    </a:lnR>
                    <a:lnT w="6350" cap="flat" cmpd="sng" algn="ctr">
                      <a:solidFill>
                        <a:srgbClr val="003366"/>
                      </a:solidFill>
                      <a:prstDash val="dot"/>
                      <a:round/>
                      <a:headEnd type="none" w="med" len="med"/>
                      <a:tailEnd type="none" w="med" len="med"/>
                    </a:lnT>
                    <a:lnB w="6350" cap="flat" cmpd="sng" algn="ctr">
                      <a:solidFill>
                        <a:srgbClr val="003366"/>
                      </a:solidFill>
                      <a:prstDash val="dot"/>
                      <a:round/>
                      <a:headEnd type="none" w="med" len="med"/>
                      <a:tailEnd type="none" w="med" len="med"/>
                    </a:lnB>
                  </a:tcPr>
                </a:tc>
                <a:tc>
                  <a:txBody>
                    <a:bodyPr/>
                    <a:lstStyle/>
                    <a:p>
                      <a:pPr algn="ctr" fontAlgn="b"/>
                      <a:r>
                        <a:rPr lang="fr-FR" sz="1100" b="0" i="0" u="none" strike="noStrike" dirty="0">
                          <a:solidFill>
                            <a:srgbClr val="000000"/>
                          </a:solidFill>
                          <a:latin typeface="Calibri"/>
                        </a:rPr>
                        <a:t>6,69</a:t>
                      </a:r>
                    </a:p>
                  </a:txBody>
                  <a:tcPr marL="12700" marR="12700" marT="12700" marB="0" anchor="b">
                    <a:lnL w="6350" cap="flat" cmpd="sng" algn="ctr">
                      <a:solidFill>
                        <a:srgbClr val="003366"/>
                      </a:solidFill>
                      <a:prstDash val="dot"/>
                      <a:round/>
                      <a:headEnd type="none" w="med" len="med"/>
                      <a:tailEnd type="none" w="med" len="med"/>
                    </a:lnL>
                    <a:lnR w="6350" cap="flat" cmpd="sng" algn="ctr">
                      <a:solidFill>
                        <a:srgbClr val="003366"/>
                      </a:solidFill>
                      <a:prstDash val="dot"/>
                      <a:round/>
                      <a:headEnd type="none" w="med" len="med"/>
                      <a:tailEnd type="none" w="med" len="med"/>
                    </a:lnR>
                    <a:lnT w="6350" cap="flat" cmpd="sng" algn="ctr">
                      <a:solidFill>
                        <a:srgbClr val="003366"/>
                      </a:solidFill>
                      <a:prstDash val="dot"/>
                      <a:round/>
                      <a:headEnd type="none" w="med" len="med"/>
                      <a:tailEnd type="none" w="med" len="med"/>
                    </a:lnT>
                    <a:lnB w="6350" cap="flat" cmpd="sng" algn="ctr">
                      <a:solidFill>
                        <a:srgbClr val="003366"/>
                      </a:solidFill>
                      <a:prstDash val="dot"/>
                      <a:round/>
                      <a:headEnd type="none" w="med" len="med"/>
                      <a:tailEnd type="none" w="med" len="med"/>
                    </a:lnB>
                  </a:tcPr>
                </a:tc>
                <a:extLst>
                  <a:ext uri="{0D108BD9-81ED-4DB2-BD59-A6C34878D82A}">
                    <a16:rowId xmlns:a16="http://schemas.microsoft.com/office/drawing/2014/main" val="10004"/>
                  </a:ext>
                </a:extLst>
              </a:tr>
              <a:tr h="290053">
                <a:tc>
                  <a:txBody>
                    <a:bodyPr/>
                    <a:lstStyle/>
                    <a:p>
                      <a:pPr algn="ctr" fontAlgn="b"/>
                      <a:r>
                        <a:rPr lang="fr-FR" sz="1100" b="0" i="0" u="none" strike="noStrike" dirty="0">
                          <a:solidFill>
                            <a:srgbClr val="000000"/>
                          </a:solidFill>
                          <a:latin typeface="Calibri"/>
                        </a:rPr>
                        <a:t>21h36</a:t>
                      </a:r>
                    </a:p>
                  </a:txBody>
                  <a:tcPr marL="12700" marR="12700" marT="12700" marB="0" anchor="b">
                    <a:lnL w="6350" cap="flat" cmpd="sng" algn="ctr">
                      <a:solidFill>
                        <a:srgbClr val="003366"/>
                      </a:solidFill>
                      <a:prstDash val="dot"/>
                      <a:round/>
                      <a:headEnd type="none" w="med" len="med"/>
                      <a:tailEnd type="none" w="med" len="med"/>
                    </a:lnL>
                    <a:lnR w="6350" cap="flat" cmpd="sng" algn="ctr">
                      <a:solidFill>
                        <a:srgbClr val="003366"/>
                      </a:solidFill>
                      <a:prstDash val="dot"/>
                      <a:round/>
                      <a:headEnd type="none" w="med" len="med"/>
                      <a:tailEnd type="none" w="med" len="med"/>
                    </a:lnR>
                    <a:lnT w="6350" cap="flat" cmpd="sng" algn="ctr">
                      <a:solidFill>
                        <a:srgbClr val="003366"/>
                      </a:solidFill>
                      <a:prstDash val="dot"/>
                      <a:round/>
                      <a:headEnd type="none" w="med" len="med"/>
                      <a:tailEnd type="none" w="med" len="med"/>
                    </a:lnT>
                    <a:lnB w="6350" cap="flat" cmpd="sng" algn="ctr">
                      <a:solidFill>
                        <a:srgbClr val="003366"/>
                      </a:solidFill>
                      <a:prstDash val="dot"/>
                      <a:round/>
                      <a:headEnd type="none" w="med" len="med"/>
                      <a:tailEnd type="none" w="med" len="med"/>
                    </a:lnB>
                  </a:tcPr>
                </a:tc>
                <a:tc>
                  <a:txBody>
                    <a:bodyPr/>
                    <a:lstStyle/>
                    <a:p>
                      <a:pPr algn="ctr" fontAlgn="b"/>
                      <a:r>
                        <a:rPr lang="fr-FR" sz="1100" b="0" i="0" u="none" strike="noStrike" dirty="0">
                          <a:solidFill>
                            <a:srgbClr val="000000"/>
                          </a:solidFill>
                          <a:latin typeface="Calibri"/>
                        </a:rPr>
                        <a:t>5,40</a:t>
                      </a:r>
                    </a:p>
                  </a:txBody>
                  <a:tcPr marL="12700" marR="12700" marT="12700" marB="0" anchor="b">
                    <a:lnL w="6350" cap="flat" cmpd="sng" algn="ctr">
                      <a:solidFill>
                        <a:srgbClr val="003366"/>
                      </a:solidFill>
                      <a:prstDash val="dot"/>
                      <a:round/>
                      <a:headEnd type="none" w="med" len="med"/>
                      <a:tailEnd type="none" w="med" len="med"/>
                    </a:lnL>
                    <a:lnR w="6350" cap="flat" cmpd="sng" algn="ctr">
                      <a:solidFill>
                        <a:srgbClr val="003366"/>
                      </a:solidFill>
                      <a:prstDash val="dot"/>
                      <a:round/>
                      <a:headEnd type="none" w="med" len="med"/>
                      <a:tailEnd type="none" w="med" len="med"/>
                    </a:lnR>
                    <a:lnT w="6350" cap="flat" cmpd="sng" algn="ctr">
                      <a:solidFill>
                        <a:srgbClr val="003366"/>
                      </a:solidFill>
                      <a:prstDash val="dot"/>
                      <a:round/>
                      <a:headEnd type="none" w="med" len="med"/>
                      <a:tailEnd type="none" w="med" len="med"/>
                    </a:lnT>
                    <a:lnB w="6350" cap="flat" cmpd="sng" algn="ctr">
                      <a:solidFill>
                        <a:srgbClr val="003366"/>
                      </a:solidFill>
                      <a:prstDash val="dot"/>
                      <a:round/>
                      <a:headEnd type="none" w="med" len="med"/>
                      <a:tailEnd type="none" w="med" len="med"/>
                    </a:lnB>
                  </a:tcPr>
                </a:tc>
                <a:extLst>
                  <a:ext uri="{0D108BD9-81ED-4DB2-BD59-A6C34878D82A}">
                    <a16:rowId xmlns:a16="http://schemas.microsoft.com/office/drawing/2014/main" val="10005"/>
                  </a:ext>
                </a:extLst>
              </a:tr>
              <a:tr h="276687">
                <a:tc>
                  <a:txBody>
                    <a:bodyPr/>
                    <a:lstStyle/>
                    <a:p>
                      <a:pPr algn="ctr" fontAlgn="b"/>
                      <a:r>
                        <a:rPr lang="fr-FR" sz="1100" b="0" i="0" u="none" strike="noStrike" dirty="0">
                          <a:solidFill>
                            <a:srgbClr val="000000"/>
                          </a:solidFill>
                          <a:latin typeface="Calibri"/>
                        </a:rPr>
                        <a:t>22h42</a:t>
                      </a:r>
                    </a:p>
                  </a:txBody>
                  <a:tcPr marL="12700" marR="12700" marT="12700" marB="0" anchor="b">
                    <a:lnL w="6350" cap="flat" cmpd="sng" algn="ctr">
                      <a:solidFill>
                        <a:srgbClr val="003366"/>
                      </a:solidFill>
                      <a:prstDash val="dot"/>
                      <a:round/>
                      <a:headEnd type="none" w="med" len="med"/>
                      <a:tailEnd type="none" w="med" len="med"/>
                    </a:lnL>
                    <a:lnR w="6350" cap="flat" cmpd="sng" algn="ctr">
                      <a:solidFill>
                        <a:srgbClr val="003366"/>
                      </a:solidFill>
                      <a:prstDash val="dot"/>
                      <a:round/>
                      <a:headEnd type="none" w="med" len="med"/>
                      <a:tailEnd type="none" w="med" len="med"/>
                    </a:lnR>
                    <a:lnT w="6350" cap="flat" cmpd="sng" algn="ctr">
                      <a:solidFill>
                        <a:srgbClr val="003366"/>
                      </a:solidFill>
                      <a:prstDash val="dot"/>
                      <a:round/>
                      <a:headEnd type="none" w="med" len="med"/>
                      <a:tailEnd type="none" w="med" len="med"/>
                    </a:lnT>
                    <a:lnB w="6350" cap="flat" cmpd="sng" algn="ctr">
                      <a:solidFill>
                        <a:srgbClr val="003366"/>
                      </a:solidFill>
                      <a:prstDash val="dot"/>
                      <a:round/>
                      <a:headEnd type="none" w="med" len="med"/>
                      <a:tailEnd type="none" w="med" len="med"/>
                    </a:lnB>
                  </a:tcPr>
                </a:tc>
                <a:tc>
                  <a:txBody>
                    <a:bodyPr/>
                    <a:lstStyle/>
                    <a:p>
                      <a:pPr algn="ctr" fontAlgn="b"/>
                      <a:r>
                        <a:rPr lang="fr-FR" sz="1100" b="0" i="0" u="none" strike="noStrike" dirty="0">
                          <a:solidFill>
                            <a:srgbClr val="000000"/>
                          </a:solidFill>
                          <a:latin typeface="Calibri"/>
                        </a:rPr>
                        <a:t>4,54</a:t>
                      </a:r>
                    </a:p>
                  </a:txBody>
                  <a:tcPr marL="12700" marR="12700" marT="12700" marB="0" anchor="b">
                    <a:lnL w="6350" cap="flat" cmpd="sng" algn="ctr">
                      <a:solidFill>
                        <a:srgbClr val="003366"/>
                      </a:solidFill>
                      <a:prstDash val="dot"/>
                      <a:round/>
                      <a:headEnd type="none" w="med" len="med"/>
                      <a:tailEnd type="none" w="med" len="med"/>
                    </a:lnL>
                    <a:lnR w="6350" cap="flat" cmpd="sng" algn="ctr">
                      <a:solidFill>
                        <a:srgbClr val="003366"/>
                      </a:solidFill>
                      <a:prstDash val="dot"/>
                      <a:round/>
                      <a:headEnd type="none" w="med" len="med"/>
                      <a:tailEnd type="none" w="med" len="med"/>
                    </a:lnR>
                    <a:lnT w="6350" cap="flat" cmpd="sng" algn="ctr">
                      <a:solidFill>
                        <a:srgbClr val="003366"/>
                      </a:solidFill>
                      <a:prstDash val="dot"/>
                      <a:round/>
                      <a:headEnd type="none" w="med" len="med"/>
                      <a:tailEnd type="none" w="med" len="med"/>
                    </a:lnT>
                    <a:lnB w="6350" cap="flat" cmpd="sng" algn="ctr">
                      <a:solidFill>
                        <a:srgbClr val="003366"/>
                      </a:solidFill>
                      <a:prstDash val="dot"/>
                      <a:round/>
                      <a:headEnd type="none" w="med" len="med"/>
                      <a:tailEnd type="none" w="med" len="med"/>
                    </a:lnB>
                  </a:tcPr>
                </a:tc>
                <a:extLst>
                  <a:ext uri="{0D108BD9-81ED-4DB2-BD59-A6C34878D82A}">
                    <a16:rowId xmlns:a16="http://schemas.microsoft.com/office/drawing/2014/main" val="10006"/>
                  </a:ext>
                </a:extLst>
              </a:tr>
              <a:tr h="220377">
                <a:tc>
                  <a:txBody>
                    <a:bodyPr/>
                    <a:lstStyle/>
                    <a:p>
                      <a:pPr algn="ctr" fontAlgn="b"/>
                      <a:r>
                        <a:rPr lang="fr-FR" sz="1100" b="1" i="0" u="none" strike="noStrike" dirty="0">
                          <a:solidFill>
                            <a:srgbClr val="FFFFFF"/>
                          </a:solidFill>
                          <a:latin typeface="Calibri"/>
                        </a:rPr>
                        <a:t>23h48</a:t>
                      </a:r>
                    </a:p>
                  </a:txBody>
                  <a:tcPr marL="12700" marR="12700" marT="12700" marB="0" anchor="b">
                    <a:lnL w="6350" cap="flat" cmpd="sng" algn="ctr">
                      <a:solidFill>
                        <a:srgbClr val="003366"/>
                      </a:solidFill>
                      <a:prstDash val="dot"/>
                      <a:round/>
                      <a:headEnd type="none" w="med" len="med"/>
                      <a:tailEnd type="none" w="med" len="med"/>
                    </a:lnL>
                    <a:lnR w="6350" cap="flat" cmpd="sng" algn="ctr">
                      <a:solidFill>
                        <a:srgbClr val="003366"/>
                      </a:solidFill>
                      <a:prstDash val="dot"/>
                      <a:round/>
                      <a:headEnd type="none" w="med" len="med"/>
                      <a:tailEnd type="none" w="med" len="med"/>
                    </a:lnR>
                    <a:lnT w="6350" cap="flat" cmpd="sng" algn="ctr">
                      <a:solidFill>
                        <a:srgbClr val="003366"/>
                      </a:solidFill>
                      <a:prstDash val="dot"/>
                      <a:round/>
                      <a:headEnd type="none" w="med" len="med"/>
                      <a:tailEnd type="none" w="med" len="med"/>
                    </a:lnT>
                    <a:lnB w="6350" cap="flat" cmpd="sng" algn="ctr">
                      <a:solidFill>
                        <a:srgbClr val="003366"/>
                      </a:solidFill>
                      <a:prstDash val="dot"/>
                      <a:round/>
                      <a:headEnd type="none" w="med" len="med"/>
                      <a:tailEnd type="none" w="med" len="med"/>
                    </a:lnB>
                    <a:solidFill>
                      <a:srgbClr val="865357"/>
                    </a:solidFill>
                  </a:tcPr>
                </a:tc>
                <a:tc>
                  <a:txBody>
                    <a:bodyPr/>
                    <a:lstStyle/>
                    <a:p>
                      <a:pPr algn="ctr" fontAlgn="b"/>
                      <a:r>
                        <a:rPr lang="fr-FR" sz="1100" b="1" i="0" u="none" strike="noStrike" dirty="0">
                          <a:solidFill>
                            <a:srgbClr val="FFFFFF"/>
                          </a:solidFill>
                          <a:latin typeface="Calibri"/>
                        </a:rPr>
                        <a:t>4,11</a:t>
                      </a:r>
                    </a:p>
                  </a:txBody>
                  <a:tcPr marL="12700" marR="12700" marT="12700" marB="0" anchor="b">
                    <a:lnL w="6350" cap="flat" cmpd="sng" algn="ctr">
                      <a:solidFill>
                        <a:srgbClr val="003366"/>
                      </a:solidFill>
                      <a:prstDash val="dot"/>
                      <a:round/>
                      <a:headEnd type="none" w="med" len="med"/>
                      <a:tailEnd type="none" w="med" len="med"/>
                    </a:lnL>
                    <a:lnR w="6350" cap="flat" cmpd="sng" algn="ctr">
                      <a:solidFill>
                        <a:srgbClr val="003366"/>
                      </a:solidFill>
                      <a:prstDash val="dot"/>
                      <a:round/>
                      <a:headEnd type="none" w="med" len="med"/>
                      <a:tailEnd type="none" w="med" len="med"/>
                    </a:lnR>
                    <a:lnT w="6350" cap="flat" cmpd="sng" algn="ctr">
                      <a:solidFill>
                        <a:srgbClr val="003366"/>
                      </a:solidFill>
                      <a:prstDash val="dot"/>
                      <a:round/>
                      <a:headEnd type="none" w="med" len="med"/>
                      <a:tailEnd type="none" w="med" len="med"/>
                    </a:lnT>
                    <a:lnB w="6350" cap="flat" cmpd="sng" algn="ctr">
                      <a:solidFill>
                        <a:srgbClr val="003366"/>
                      </a:solidFill>
                      <a:prstDash val="dot"/>
                      <a:round/>
                      <a:headEnd type="none" w="med" len="med"/>
                      <a:tailEnd type="none" w="med" len="med"/>
                    </a:lnB>
                    <a:solidFill>
                      <a:srgbClr val="865357"/>
                    </a:solidFill>
                  </a:tcPr>
                </a:tc>
                <a:extLst>
                  <a:ext uri="{0D108BD9-81ED-4DB2-BD59-A6C34878D82A}">
                    <a16:rowId xmlns:a16="http://schemas.microsoft.com/office/drawing/2014/main" val="10007"/>
                  </a:ext>
                </a:extLst>
              </a:tr>
            </a:tbl>
          </a:graphicData>
        </a:graphic>
      </p:graphicFrame>
      <p:pic>
        <p:nvPicPr>
          <p:cNvPr id="17" name="Image 16"/>
          <p:cNvPicPr>
            <a:picLocks noChangeAspect="1"/>
          </p:cNvPicPr>
          <p:nvPr/>
        </p:nvPicPr>
        <p:blipFill>
          <a:blip r:embed="rId2"/>
          <a:stretch>
            <a:fillRect/>
          </a:stretch>
        </p:blipFill>
        <p:spPr>
          <a:xfrm>
            <a:off x="2610706" y="3352161"/>
            <a:ext cx="425922" cy="1731759"/>
          </a:xfrm>
          <a:prstGeom prst="rect">
            <a:avLst/>
          </a:prstGeom>
        </p:spPr>
      </p:pic>
    </p:spTree>
    <p:extLst>
      <p:ext uri="{BB962C8B-B14F-4D97-AF65-F5344CB8AC3E}">
        <p14:creationId xmlns:p14="http://schemas.microsoft.com/office/powerpoint/2010/main" val="334087259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
                                            <p:txEl>
                                              <p:pRg st="14" end="14"/>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91000">
              <a:schemeClr val="tx2">
                <a:lumMod val="20000"/>
                <a:lumOff val="80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79906" y="6168044"/>
            <a:ext cx="8534400" cy="591126"/>
          </a:xfrm>
        </p:spPr>
        <p:txBody>
          <a:bodyPr>
            <a:normAutofit/>
          </a:bodyPr>
          <a:lstStyle/>
          <a:p>
            <a:r>
              <a:rPr lang="fr-FR" sz="2800" b="1" i="1" dirty="0">
                <a:solidFill>
                  <a:srgbClr val="0070C0"/>
                </a:solidFill>
              </a:rPr>
              <a:t>QUELQUES APPLICATIONS</a:t>
            </a:r>
          </a:p>
        </p:txBody>
      </p:sp>
      <p:sp>
        <p:nvSpPr>
          <p:cNvPr id="3" name="Espace réservé du contenu 2"/>
          <p:cNvSpPr>
            <a:spLocks noGrp="1"/>
          </p:cNvSpPr>
          <p:nvPr>
            <p:ph idx="1"/>
          </p:nvPr>
        </p:nvSpPr>
        <p:spPr>
          <a:xfrm>
            <a:off x="4516582" y="-530631"/>
            <a:ext cx="7985760" cy="7388631"/>
          </a:xfrm>
        </p:spPr>
        <p:txBody>
          <a:bodyPr>
            <a:normAutofit/>
          </a:bodyPr>
          <a:lstStyle/>
          <a:p>
            <a:pPr lvl="1">
              <a:buClr>
                <a:schemeClr val="accent2"/>
              </a:buClr>
            </a:pPr>
            <a:endParaRPr lang="fr-FR" sz="1400" b="1" dirty="0"/>
          </a:p>
          <a:p>
            <a:pPr lvl="1">
              <a:buClr>
                <a:schemeClr val="accent2"/>
              </a:buClr>
            </a:pPr>
            <a:endParaRPr lang="fr-FR" sz="1400" b="1" dirty="0"/>
          </a:p>
          <a:p>
            <a:pPr>
              <a:buClr>
                <a:schemeClr val="accent2"/>
              </a:buClr>
            </a:pPr>
            <a:endParaRPr lang="fr-FR" sz="1600" b="1" dirty="0"/>
          </a:p>
          <a:p>
            <a:pPr>
              <a:buClr>
                <a:schemeClr val="accent2"/>
              </a:buClr>
            </a:pPr>
            <a:r>
              <a:rPr lang="fr-FR" sz="1800" b="1" dirty="0"/>
              <a:t>Application navigation, cartographie</a:t>
            </a:r>
          </a:p>
          <a:p>
            <a:pPr lvl="1">
              <a:buClr>
                <a:schemeClr val="accent2"/>
              </a:buClr>
            </a:pPr>
            <a:r>
              <a:rPr lang="fr-FR" dirty="0">
                <a:solidFill>
                  <a:srgbClr val="7030A0"/>
                </a:solidFill>
                <a:hlinkClick r:id="rId2"/>
              </a:rPr>
              <a:t>https://data.shom.fr</a:t>
            </a:r>
            <a:r>
              <a:rPr lang="fr-FR" dirty="0">
                <a:solidFill>
                  <a:srgbClr val="7030A0"/>
                </a:solidFill>
              </a:rPr>
              <a:t> </a:t>
            </a:r>
            <a:r>
              <a:rPr lang="fr-FR" dirty="0"/>
              <a:t>: </a:t>
            </a:r>
            <a:r>
              <a:rPr lang="fr-FR" b="1" dirty="0"/>
              <a:t>Service Hydrographique et Océanographique de la Marine</a:t>
            </a:r>
            <a:endParaRPr lang="fr-FR" dirty="0"/>
          </a:p>
          <a:p>
            <a:pPr lvl="1">
              <a:buClr>
                <a:schemeClr val="accent2"/>
              </a:buClr>
            </a:pPr>
            <a:r>
              <a:rPr lang="fr-FR" dirty="0">
                <a:hlinkClick r:id="rId3"/>
              </a:rPr>
              <a:t>https://webapp.navionics.com</a:t>
            </a:r>
            <a:r>
              <a:rPr lang="fr-FR" dirty="0"/>
              <a:t> :(GAMIN) Application smartphone et Web</a:t>
            </a:r>
          </a:p>
          <a:p>
            <a:pPr lvl="1">
              <a:buClr>
                <a:schemeClr val="accent2"/>
              </a:buClr>
            </a:pPr>
            <a:r>
              <a:rPr lang="fr-FR" dirty="0">
                <a:hlinkClick r:id="rId4"/>
              </a:rPr>
              <a:t>http://maree.info/</a:t>
            </a:r>
            <a:r>
              <a:rPr lang="fr-FR" dirty="0"/>
              <a:t> : Horaire de marée, hauteur d’eau…</a:t>
            </a:r>
          </a:p>
          <a:p>
            <a:pPr>
              <a:buClr>
                <a:schemeClr val="accent2"/>
              </a:buClr>
            </a:pPr>
            <a:r>
              <a:rPr lang="fr-FR" sz="1800" b="1" dirty="0"/>
              <a:t>Application météo</a:t>
            </a:r>
          </a:p>
          <a:p>
            <a:pPr lvl="1">
              <a:buClr>
                <a:schemeClr val="accent2"/>
              </a:buClr>
            </a:pPr>
            <a:r>
              <a:rPr lang="fr-FR" dirty="0">
                <a:hlinkClick r:id="rId5"/>
              </a:rPr>
              <a:t>www.windy.com</a:t>
            </a:r>
            <a:r>
              <a:rPr lang="fr-FR" dirty="0"/>
              <a:t> : Application smartphone et Web</a:t>
            </a:r>
          </a:p>
          <a:p>
            <a:pPr lvl="1">
              <a:buClr>
                <a:schemeClr val="accent2"/>
              </a:buClr>
            </a:pPr>
            <a:r>
              <a:rPr lang="fr-FR" dirty="0" err="1"/>
              <a:t>Weather</a:t>
            </a:r>
            <a:r>
              <a:rPr lang="fr-FR" dirty="0"/>
              <a:t> 4D : Application smartphone</a:t>
            </a:r>
          </a:p>
          <a:p>
            <a:pPr lvl="1">
              <a:buClr>
                <a:schemeClr val="accent2"/>
              </a:buClr>
            </a:pPr>
            <a:r>
              <a:rPr lang="fr-FR" dirty="0">
                <a:hlinkClick r:id="rId6"/>
              </a:rPr>
              <a:t>https://marine.meteoconsult.fr</a:t>
            </a:r>
            <a:r>
              <a:rPr lang="fr-FR" dirty="0"/>
              <a:t> : Application smartphone et Web</a:t>
            </a:r>
          </a:p>
          <a:p>
            <a:pPr lvl="1">
              <a:buClr>
                <a:schemeClr val="accent2"/>
              </a:buClr>
            </a:pPr>
            <a:endParaRPr lang="fr-FR" sz="1400" dirty="0"/>
          </a:p>
        </p:txBody>
      </p:sp>
      <p:pic>
        <p:nvPicPr>
          <p:cNvPr id="6" name="Image 5"/>
          <p:cNvPicPr>
            <a:picLocks noChangeAspect="1"/>
          </p:cNvPicPr>
          <p:nvPr/>
        </p:nvPicPr>
        <p:blipFill>
          <a:blip r:embed="rId7"/>
          <a:stretch>
            <a:fillRect/>
          </a:stretch>
        </p:blipFill>
        <p:spPr>
          <a:xfrm>
            <a:off x="1867030" y="2745289"/>
            <a:ext cx="1077278" cy="1074779"/>
          </a:xfrm>
          <a:prstGeom prst="rect">
            <a:avLst/>
          </a:prstGeom>
        </p:spPr>
      </p:pic>
      <p:pic>
        <p:nvPicPr>
          <p:cNvPr id="8" name="Image 7"/>
          <p:cNvPicPr>
            <a:picLocks noChangeAspect="1"/>
          </p:cNvPicPr>
          <p:nvPr/>
        </p:nvPicPr>
        <p:blipFill>
          <a:blip r:embed="rId8"/>
          <a:stretch>
            <a:fillRect/>
          </a:stretch>
        </p:blipFill>
        <p:spPr>
          <a:xfrm>
            <a:off x="839413" y="3986617"/>
            <a:ext cx="881408" cy="885167"/>
          </a:xfrm>
          <a:prstGeom prst="rect">
            <a:avLst/>
          </a:prstGeom>
        </p:spPr>
      </p:pic>
      <p:pic>
        <p:nvPicPr>
          <p:cNvPr id="9" name="Image 8"/>
          <p:cNvPicPr>
            <a:picLocks noChangeAspect="1"/>
          </p:cNvPicPr>
          <p:nvPr/>
        </p:nvPicPr>
        <p:blipFill>
          <a:blip r:embed="rId9"/>
          <a:stretch>
            <a:fillRect/>
          </a:stretch>
        </p:blipFill>
        <p:spPr>
          <a:xfrm>
            <a:off x="1786625" y="951652"/>
            <a:ext cx="1470577" cy="808499"/>
          </a:xfrm>
          <a:prstGeom prst="rect">
            <a:avLst/>
          </a:prstGeom>
        </p:spPr>
      </p:pic>
      <p:pic>
        <p:nvPicPr>
          <p:cNvPr id="11" name="Image 10"/>
          <p:cNvPicPr>
            <a:picLocks noChangeAspect="1"/>
          </p:cNvPicPr>
          <p:nvPr/>
        </p:nvPicPr>
        <p:blipFill>
          <a:blip r:embed="rId10"/>
          <a:stretch>
            <a:fillRect/>
          </a:stretch>
        </p:blipFill>
        <p:spPr>
          <a:xfrm>
            <a:off x="3565944" y="2250084"/>
            <a:ext cx="1048183" cy="990409"/>
          </a:xfrm>
          <a:prstGeom prst="rect">
            <a:avLst/>
          </a:prstGeom>
        </p:spPr>
      </p:pic>
      <p:pic>
        <p:nvPicPr>
          <p:cNvPr id="12" name="Image 11"/>
          <p:cNvPicPr>
            <a:picLocks noChangeAspect="1"/>
          </p:cNvPicPr>
          <p:nvPr/>
        </p:nvPicPr>
        <p:blipFill>
          <a:blip r:embed="rId11"/>
          <a:stretch>
            <a:fillRect/>
          </a:stretch>
        </p:blipFill>
        <p:spPr>
          <a:xfrm>
            <a:off x="3060188" y="4348441"/>
            <a:ext cx="981075" cy="923925"/>
          </a:xfrm>
          <a:prstGeom prst="rect">
            <a:avLst/>
          </a:prstGeom>
        </p:spPr>
      </p:pic>
      <p:pic>
        <p:nvPicPr>
          <p:cNvPr id="13" name="Image 12"/>
          <p:cNvPicPr>
            <a:picLocks noChangeAspect="1"/>
          </p:cNvPicPr>
          <p:nvPr/>
        </p:nvPicPr>
        <p:blipFill>
          <a:blip r:embed="rId12"/>
          <a:stretch>
            <a:fillRect/>
          </a:stretch>
        </p:blipFill>
        <p:spPr>
          <a:xfrm>
            <a:off x="661554" y="2104331"/>
            <a:ext cx="752475" cy="714375"/>
          </a:xfrm>
          <a:prstGeom prst="rect">
            <a:avLst/>
          </a:prstGeom>
        </p:spPr>
      </p:pic>
    </p:spTree>
    <p:extLst>
      <p:ext uri="{BB962C8B-B14F-4D97-AF65-F5344CB8AC3E}">
        <p14:creationId xmlns:p14="http://schemas.microsoft.com/office/powerpoint/2010/main" val="1090396061"/>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0512F9CB-A1A0-4043-A103-F6A4B94B695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ADBE6588-EE16-4389-857C-86A156D49E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17FD48D2-B0A7-413D-B947-AA55AC1296D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2BE668D0-D906-4EEE-B32F-8C028624B8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D1DE67A3-B8F6-4CFD-A8E0-D15200F231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p:nvSpPr>
          <p:cNvPr id="19" name="Rectangle 18">
            <a:extLst>
              <a:ext uri="{FF2B5EF4-FFF2-40B4-BE49-F238E27FC236}">
                <a16:creationId xmlns:a16="http://schemas.microsoft.com/office/drawing/2014/main" id="{991E317B-75E3-4171-A07A-B263C1D6DC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title"/>
          </p:nvPr>
        </p:nvSpPr>
        <p:spPr>
          <a:xfrm>
            <a:off x="7532710" y="628617"/>
            <a:ext cx="3971902" cy="3028983"/>
          </a:xfrm>
        </p:spPr>
        <p:txBody>
          <a:bodyPr vert="horz" lIns="91440" tIns="45720" rIns="91440" bIns="45720" rtlCol="0" anchor="b">
            <a:normAutofit/>
          </a:bodyPr>
          <a:lstStyle/>
          <a:p>
            <a:r>
              <a:rPr lang="en-US" sz="4800" b="1" i="1">
                <a:solidFill>
                  <a:srgbClr val="FFFFFF"/>
                </a:solidFill>
              </a:rPr>
              <a:t>La carte marine</a:t>
            </a:r>
            <a:endParaRPr lang="en-US" sz="4800" b="1" i="1" dirty="0">
              <a:solidFill>
                <a:srgbClr val="FFFFFF"/>
              </a:solidFill>
            </a:endParaRPr>
          </a:p>
        </p:txBody>
      </p:sp>
      <p:sp useBgFill="1">
        <p:nvSpPr>
          <p:cNvPr id="21" name="Snip Diagonal Corner Rectangle 6">
            <a:extLst>
              <a:ext uri="{FF2B5EF4-FFF2-40B4-BE49-F238E27FC236}">
                <a16:creationId xmlns:a16="http://schemas.microsoft.com/office/drawing/2014/main" id="{4A9B19C2-B29A-4924-9E7E-6FBF17F585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000" y="620722"/>
            <a:ext cx="6418778" cy="5286838"/>
          </a:xfrm>
          <a:prstGeom prst="snip2DiagRect">
            <a:avLst>
              <a:gd name="adj1" fmla="val 10973"/>
              <a:gd name="adj2" fmla="val 0"/>
            </a:avLst>
          </a:prstGeom>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 3"/>
          <p:cNvPicPr>
            <a:picLocks noChangeAspect="1"/>
          </p:cNvPicPr>
          <p:nvPr/>
        </p:nvPicPr>
        <p:blipFill>
          <a:blip r:embed="rId2"/>
          <a:stretch>
            <a:fillRect/>
          </a:stretch>
        </p:blipFill>
        <p:spPr>
          <a:xfrm>
            <a:off x="1377756" y="1097060"/>
            <a:ext cx="4897358" cy="4334162"/>
          </a:xfrm>
          <a:prstGeom prst="rect">
            <a:avLst/>
          </a:prstGeom>
        </p:spPr>
      </p:pic>
      <p:grpSp>
        <p:nvGrpSpPr>
          <p:cNvPr id="23" name="Group 22">
            <a:extLst>
              <a:ext uri="{FF2B5EF4-FFF2-40B4-BE49-F238E27FC236}">
                <a16:creationId xmlns:a16="http://schemas.microsoft.com/office/drawing/2014/main" id="{34C85634-D5F5-4047-8F35-F4B1F50AB1A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24" name="Straight Connector 23">
              <a:extLst>
                <a:ext uri="{FF2B5EF4-FFF2-40B4-BE49-F238E27FC236}">
                  <a16:creationId xmlns:a16="http://schemas.microsoft.com/office/drawing/2014/main" id="{1224BF71-948F-411D-AA79-8B231571519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434B4526-E715-4199-A597-CD757CB4A02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35E295A6-48D5-4F9E-A32C-5D87EAA5E7E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E10BF5B3-9260-4D36-BB24-07BC414B9D4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AAE0C886-FA2E-4E7C-BC00-8397AAEC865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467164603"/>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91000">
              <a:schemeClr val="tx2">
                <a:lumMod val="20000"/>
                <a:lumOff val="80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79906" y="6168044"/>
            <a:ext cx="8534400" cy="591126"/>
          </a:xfrm>
        </p:spPr>
        <p:txBody>
          <a:bodyPr>
            <a:normAutofit/>
          </a:bodyPr>
          <a:lstStyle/>
          <a:p>
            <a:r>
              <a:rPr lang="fr-FR" sz="2800" b="1" i="1">
                <a:solidFill>
                  <a:srgbClr val="0070C0"/>
                </a:solidFill>
              </a:rPr>
              <a:t>La carte marine</a:t>
            </a:r>
            <a:endParaRPr lang="fr-FR" sz="2800" b="1" i="1" dirty="0">
              <a:solidFill>
                <a:srgbClr val="0070C0"/>
              </a:solidFill>
            </a:endParaRPr>
          </a:p>
        </p:txBody>
      </p:sp>
      <p:sp>
        <p:nvSpPr>
          <p:cNvPr id="3" name="Espace réservé du contenu 2"/>
          <p:cNvSpPr>
            <a:spLocks noGrp="1"/>
          </p:cNvSpPr>
          <p:nvPr>
            <p:ph idx="1"/>
          </p:nvPr>
        </p:nvSpPr>
        <p:spPr>
          <a:xfrm>
            <a:off x="80846" y="-530631"/>
            <a:ext cx="4813272" cy="7388631"/>
          </a:xfrm>
        </p:spPr>
        <p:txBody>
          <a:bodyPr>
            <a:normAutofit/>
          </a:bodyPr>
          <a:lstStyle/>
          <a:p>
            <a:pPr marL="0" indent="0">
              <a:buClr>
                <a:schemeClr val="accent2"/>
              </a:buClr>
              <a:buNone/>
            </a:pPr>
            <a:r>
              <a:rPr lang="fr-FR" sz="1600" b="1" dirty="0"/>
              <a:t>Les caractéristiques d’une carte</a:t>
            </a:r>
          </a:p>
          <a:p>
            <a:pPr marL="0" indent="0">
              <a:buClr>
                <a:schemeClr val="accent2"/>
              </a:buClr>
              <a:buNone/>
            </a:pPr>
            <a:r>
              <a:rPr lang="fr-FR" sz="1600" u="sng" dirty="0"/>
              <a:t>Le cartouche contient :</a:t>
            </a:r>
          </a:p>
          <a:p>
            <a:pPr>
              <a:buClr>
                <a:schemeClr val="accent2"/>
              </a:buClr>
            </a:pPr>
            <a:r>
              <a:rPr lang="fr-FR" sz="1600" dirty="0"/>
              <a:t>L’éditeur, ici le SHOM. </a:t>
            </a:r>
            <a:r>
              <a:rPr lang="fr-FR" sz="1600" dirty="0">
                <a:hlinkClick r:id="rId2"/>
              </a:rPr>
              <a:t>https://data.shom.fr/</a:t>
            </a:r>
            <a:r>
              <a:rPr lang="fr-FR" sz="1600" dirty="0"/>
              <a:t>  </a:t>
            </a:r>
          </a:p>
          <a:p>
            <a:pPr>
              <a:buClr>
                <a:schemeClr val="accent2"/>
              </a:buClr>
            </a:pPr>
            <a:r>
              <a:rPr lang="fr-FR" sz="1600" dirty="0"/>
              <a:t>L’indication de la zone cartographiée :      ici Côte Ouest de France.</a:t>
            </a:r>
          </a:p>
          <a:p>
            <a:pPr>
              <a:buClr>
                <a:schemeClr val="accent2"/>
              </a:buClr>
            </a:pPr>
            <a:r>
              <a:rPr lang="fr-FR" sz="1600" dirty="0"/>
              <a:t>La zone cartographiée : ici de Quiberon au Croisic</a:t>
            </a:r>
          </a:p>
          <a:p>
            <a:pPr>
              <a:buClr>
                <a:schemeClr val="accent2"/>
              </a:buClr>
            </a:pPr>
            <a:r>
              <a:rPr lang="fr-FR" sz="1600" dirty="0"/>
              <a:t>Echelle de la carte : 1 : 50 000</a:t>
            </a:r>
          </a:p>
          <a:p>
            <a:pPr>
              <a:buClr>
                <a:schemeClr val="accent2"/>
              </a:buClr>
            </a:pPr>
            <a:r>
              <a:rPr lang="fr-FR" sz="1600" dirty="0"/>
              <a:t>Les références pour :</a:t>
            </a:r>
          </a:p>
          <a:p>
            <a:pPr lvl="1">
              <a:buClr>
                <a:schemeClr val="accent2"/>
              </a:buClr>
            </a:pPr>
            <a:r>
              <a:rPr lang="fr-FR" sz="1400" dirty="0"/>
              <a:t>Les sondes,</a:t>
            </a:r>
          </a:p>
          <a:p>
            <a:pPr lvl="1">
              <a:buClr>
                <a:schemeClr val="accent2"/>
              </a:buClr>
            </a:pPr>
            <a:r>
              <a:rPr lang="fr-FR" sz="1400" dirty="0"/>
              <a:t>Les altitudes,</a:t>
            </a:r>
          </a:p>
          <a:p>
            <a:pPr lvl="1">
              <a:buClr>
                <a:schemeClr val="accent2"/>
              </a:buClr>
            </a:pPr>
            <a:r>
              <a:rPr lang="fr-FR" sz="1400" dirty="0"/>
              <a:t>Le système géodésique WGS 84</a:t>
            </a:r>
          </a:p>
          <a:p>
            <a:pPr lvl="1">
              <a:buClr>
                <a:schemeClr val="accent2"/>
              </a:buClr>
            </a:pPr>
            <a:r>
              <a:rPr lang="fr-FR" sz="1400" dirty="0"/>
              <a:t>Le système de balisage</a:t>
            </a:r>
          </a:p>
          <a:p>
            <a:pPr lvl="1">
              <a:buClr>
                <a:schemeClr val="accent2"/>
              </a:buClr>
            </a:pPr>
            <a:r>
              <a:rPr lang="fr-FR" sz="1400" dirty="0"/>
              <a:t>Le type de projection, ici Mercator</a:t>
            </a:r>
          </a:p>
          <a:p>
            <a:pPr lvl="1">
              <a:buClr>
                <a:schemeClr val="accent2"/>
              </a:buClr>
            </a:pPr>
            <a:r>
              <a:rPr lang="fr-FR" sz="1400" dirty="0"/>
              <a:t>Les indications sur l’origine des renseignements hydrographiques.</a:t>
            </a:r>
          </a:p>
          <a:p>
            <a:pPr lvl="1">
              <a:buClr>
                <a:schemeClr val="accent2"/>
              </a:buClr>
            </a:pPr>
            <a:r>
              <a:rPr lang="fr-FR" sz="1400" dirty="0"/>
              <a:t>Des indications et nota divers sur les zones dangereuses ou réglementées.</a:t>
            </a:r>
          </a:p>
          <a:p>
            <a:pPr lvl="1">
              <a:buClr>
                <a:schemeClr val="accent2"/>
              </a:buClr>
            </a:pPr>
            <a:r>
              <a:rPr lang="fr-FR" sz="1400" dirty="0"/>
              <a:t>…</a:t>
            </a:r>
          </a:p>
        </p:txBody>
      </p:sp>
      <p:pic>
        <p:nvPicPr>
          <p:cNvPr id="4" name="Image 3"/>
          <p:cNvPicPr>
            <a:picLocks noChangeAspect="1"/>
          </p:cNvPicPr>
          <p:nvPr/>
        </p:nvPicPr>
        <p:blipFill>
          <a:blip r:embed="rId3"/>
          <a:stretch>
            <a:fillRect/>
          </a:stretch>
        </p:blipFill>
        <p:spPr>
          <a:xfrm>
            <a:off x="5105400" y="0"/>
            <a:ext cx="7086600" cy="6276975"/>
          </a:xfrm>
          <a:prstGeom prst="rect">
            <a:avLst/>
          </a:prstGeom>
        </p:spPr>
      </p:pic>
    </p:spTree>
    <p:extLst>
      <p:ext uri="{BB962C8B-B14F-4D97-AF65-F5344CB8AC3E}">
        <p14:creationId xmlns:p14="http://schemas.microsoft.com/office/powerpoint/2010/main" val="1045985559"/>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91000">
              <a:schemeClr val="tx2">
                <a:lumMod val="20000"/>
                <a:lumOff val="80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79906" y="6168044"/>
            <a:ext cx="8534400" cy="591126"/>
          </a:xfrm>
        </p:spPr>
        <p:txBody>
          <a:bodyPr>
            <a:normAutofit/>
          </a:bodyPr>
          <a:lstStyle/>
          <a:p>
            <a:r>
              <a:rPr lang="fr-FR" sz="2800" b="1" i="1" dirty="0">
                <a:solidFill>
                  <a:srgbClr val="0070C0"/>
                </a:solidFill>
              </a:rPr>
              <a:t>La carte marine</a:t>
            </a:r>
          </a:p>
        </p:txBody>
      </p:sp>
      <p:pic>
        <p:nvPicPr>
          <p:cNvPr id="5" name="Image 4"/>
          <p:cNvPicPr>
            <a:picLocks noChangeAspect="1"/>
          </p:cNvPicPr>
          <p:nvPr/>
        </p:nvPicPr>
        <p:blipFill>
          <a:blip r:embed="rId2"/>
          <a:stretch>
            <a:fillRect/>
          </a:stretch>
        </p:blipFill>
        <p:spPr>
          <a:xfrm>
            <a:off x="6024920" y="1124989"/>
            <a:ext cx="6052658" cy="4716087"/>
          </a:xfrm>
          <a:prstGeom prst="rect">
            <a:avLst/>
          </a:prstGeom>
        </p:spPr>
      </p:pic>
      <p:sp>
        <p:nvSpPr>
          <p:cNvPr id="6" name="ZoneTexte 5"/>
          <p:cNvSpPr txBox="1"/>
          <p:nvPr/>
        </p:nvSpPr>
        <p:spPr>
          <a:xfrm>
            <a:off x="487681" y="282633"/>
            <a:ext cx="5464232" cy="3816429"/>
          </a:xfrm>
          <a:prstGeom prst="rect">
            <a:avLst/>
          </a:prstGeom>
          <a:noFill/>
        </p:spPr>
        <p:txBody>
          <a:bodyPr wrap="square" rtlCol="0">
            <a:spAutoFit/>
          </a:bodyPr>
          <a:lstStyle/>
          <a:p>
            <a:endParaRPr lang="fr-FR" sz="1600" b="1" dirty="0">
              <a:solidFill>
                <a:schemeClr val="bg2">
                  <a:lumMod val="75000"/>
                </a:schemeClr>
              </a:solidFill>
            </a:endParaRPr>
          </a:p>
          <a:p>
            <a:endParaRPr lang="fr-FR" sz="1600" b="1" dirty="0">
              <a:solidFill>
                <a:schemeClr val="bg2">
                  <a:lumMod val="75000"/>
                </a:schemeClr>
              </a:solidFill>
            </a:endParaRPr>
          </a:p>
          <a:p>
            <a:endParaRPr lang="fr-FR" sz="1600" b="1" dirty="0">
              <a:solidFill>
                <a:schemeClr val="bg2">
                  <a:lumMod val="75000"/>
                </a:schemeClr>
              </a:solidFill>
            </a:endParaRPr>
          </a:p>
          <a:p>
            <a:r>
              <a:rPr lang="fr-FR" sz="1600" b="1" dirty="0">
                <a:solidFill>
                  <a:schemeClr val="bg2">
                    <a:lumMod val="75000"/>
                  </a:schemeClr>
                </a:solidFill>
              </a:rPr>
              <a:t>PARALLELE</a:t>
            </a:r>
            <a:r>
              <a:rPr lang="fr-FR" dirty="0"/>
              <a:t> </a:t>
            </a:r>
            <a:r>
              <a:rPr lang="fr-FR" sz="1600" b="1" dirty="0">
                <a:solidFill>
                  <a:schemeClr val="bg2">
                    <a:lumMod val="75000"/>
                  </a:schemeClr>
                </a:solidFill>
              </a:rPr>
              <a:t>ET MERIDIEN</a:t>
            </a:r>
          </a:p>
          <a:p>
            <a:endParaRPr lang="fr-FR" sz="1600" b="1" dirty="0">
              <a:solidFill>
                <a:schemeClr val="bg2">
                  <a:lumMod val="75000"/>
                </a:schemeClr>
              </a:solidFill>
            </a:endParaRPr>
          </a:p>
          <a:p>
            <a:r>
              <a:rPr lang="fr-FR" sz="1600" b="1" dirty="0">
                <a:solidFill>
                  <a:schemeClr val="bg2">
                    <a:lumMod val="75000"/>
                  </a:schemeClr>
                </a:solidFill>
              </a:rPr>
              <a:t>Les méridiens </a:t>
            </a:r>
            <a:r>
              <a:rPr lang="fr-FR" sz="1600" dirty="0">
                <a:solidFill>
                  <a:schemeClr val="bg2">
                    <a:lumMod val="75000"/>
                  </a:schemeClr>
                </a:solidFill>
              </a:rPr>
              <a:t>sont les grands cercles passant par les pôles et perpendiculaires à l’équateur tous les méridiens ont la même longueur. Par convention le méridien de </a:t>
            </a:r>
            <a:r>
              <a:rPr lang="fr-FR" sz="1600" i="1" dirty="0">
                <a:solidFill>
                  <a:schemeClr val="bg2">
                    <a:lumMod val="75000"/>
                  </a:schemeClr>
                </a:solidFill>
              </a:rPr>
              <a:t>Greenwich</a:t>
            </a:r>
            <a:r>
              <a:rPr lang="fr-FR" sz="1600" dirty="0">
                <a:solidFill>
                  <a:schemeClr val="bg2">
                    <a:lumMod val="75000"/>
                  </a:schemeClr>
                </a:solidFill>
              </a:rPr>
              <a:t> a été choisi.</a:t>
            </a:r>
          </a:p>
          <a:p>
            <a:endParaRPr lang="fr-FR" sz="1600" dirty="0">
              <a:solidFill>
                <a:schemeClr val="bg2">
                  <a:lumMod val="75000"/>
                </a:schemeClr>
              </a:solidFill>
            </a:endParaRPr>
          </a:p>
          <a:p>
            <a:r>
              <a:rPr lang="fr-FR" sz="1600" b="1" dirty="0">
                <a:solidFill>
                  <a:schemeClr val="bg2">
                    <a:lumMod val="75000"/>
                  </a:schemeClr>
                </a:solidFill>
              </a:rPr>
              <a:t>Les parallèles </a:t>
            </a:r>
            <a:r>
              <a:rPr lang="fr-FR" sz="1600" dirty="0">
                <a:solidFill>
                  <a:schemeClr val="bg2">
                    <a:lumMod val="75000"/>
                  </a:schemeClr>
                </a:solidFill>
              </a:rPr>
              <a:t>sont des petits cercles parallèles à l’équateur (cercles dont les diamètres sont inférieurs à celui de la sphère terrestre).</a:t>
            </a:r>
          </a:p>
          <a:p>
            <a:endParaRPr lang="fr-FR" sz="1600" dirty="0">
              <a:solidFill>
                <a:schemeClr val="bg2">
                  <a:lumMod val="75000"/>
                </a:schemeClr>
              </a:solidFill>
            </a:endParaRPr>
          </a:p>
          <a:p>
            <a:endParaRPr lang="fr-FR" sz="1600" dirty="0">
              <a:solidFill>
                <a:schemeClr val="bg2">
                  <a:lumMod val="75000"/>
                </a:schemeClr>
              </a:solidFill>
            </a:endParaRPr>
          </a:p>
        </p:txBody>
      </p:sp>
      <p:sp>
        <p:nvSpPr>
          <p:cNvPr id="7" name="Arc 6"/>
          <p:cNvSpPr/>
          <p:nvPr/>
        </p:nvSpPr>
        <p:spPr>
          <a:xfrm rot="16200000">
            <a:off x="7329715" y="2648854"/>
            <a:ext cx="4000502" cy="1714503"/>
          </a:xfrm>
          <a:prstGeom prst="arc">
            <a:avLst>
              <a:gd name="adj1" fmla="val 11080874"/>
              <a:gd name="adj2" fmla="val 21429996"/>
            </a:avLst>
          </a:prstGeom>
          <a:ln w="31750" cap="rnd" cmpd="sng" algn="ctr">
            <a:solidFill>
              <a:schemeClr val="accent6"/>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8" name="Arc 7"/>
          <p:cNvSpPr/>
          <p:nvPr/>
        </p:nvSpPr>
        <p:spPr>
          <a:xfrm rot="10800000">
            <a:off x="7636308" y="1796144"/>
            <a:ext cx="3276622" cy="977896"/>
          </a:xfrm>
          <a:prstGeom prst="arc">
            <a:avLst>
              <a:gd name="adj1" fmla="val 11080874"/>
              <a:gd name="adj2" fmla="val 21429996"/>
            </a:avLst>
          </a:prstGeom>
          <a:noFill/>
          <a:ln w="31750" cap="rnd" cmpd="sng" algn="ctr">
            <a:solidFill>
              <a:schemeClr val="accent4">
                <a:lumMod val="60000"/>
                <a:lumOff val="40000"/>
              </a:schemeClr>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dirty="0">
              <a:ln>
                <a:solidFill>
                  <a:srgbClr val="FFFF00"/>
                </a:solidFill>
              </a:ln>
              <a:solidFill>
                <a:schemeClr val="accent4">
                  <a:lumMod val="60000"/>
                  <a:lumOff val="40000"/>
                </a:schemeClr>
              </a:solidFill>
            </a:endParaRPr>
          </a:p>
        </p:txBody>
      </p:sp>
      <p:sp>
        <p:nvSpPr>
          <p:cNvPr id="9" name="Arc 8"/>
          <p:cNvSpPr/>
          <p:nvPr/>
        </p:nvSpPr>
        <p:spPr>
          <a:xfrm rot="10800000">
            <a:off x="7347857" y="2402115"/>
            <a:ext cx="3909786" cy="977896"/>
          </a:xfrm>
          <a:prstGeom prst="arc">
            <a:avLst>
              <a:gd name="adj1" fmla="val 11080874"/>
              <a:gd name="adj2" fmla="val 21429996"/>
            </a:avLst>
          </a:prstGeom>
          <a:noFill/>
          <a:ln w="31750" cap="rnd" cmpd="sng" algn="ctr">
            <a:solidFill>
              <a:schemeClr val="accent4">
                <a:lumMod val="60000"/>
                <a:lumOff val="40000"/>
              </a:schemeClr>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dirty="0">
              <a:ln>
                <a:solidFill>
                  <a:srgbClr val="FFFF00"/>
                </a:solidFill>
              </a:ln>
              <a:solidFill>
                <a:schemeClr val="accent4">
                  <a:lumMod val="60000"/>
                  <a:lumOff val="40000"/>
                </a:schemeClr>
              </a:solidFill>
            </a:endParaRPr>
          </a:p>
        </p:txBody>
      </p:sp>
    </p:spTree>
    <p:extLst>
      <p:ext uri="{BB962C8B-B14F-4D97-AF65-F5344CB8AC3E}">
        <p14:creationId xmlns:p14="http://schemas.microsoft.com/office/powerpoint/2010/main" val="102297272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91000">
              <a:schemeClr val="tx2">
                <a:lumMod val="20000"/>
                <a:lumOff val="80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79906" y="6168044"/>
            <a:ext cx="8534400" cy="591126"/>
          </a:xfrm>
        </p:spPr>
        <p:txBody>
          <a:bodyPr>
            <a:normAutofit/>
          </a:bodyPr>
          <a:lstStyle/>
          <a:p>
            <a:r>
              <a:rPr lang="fr-FR" sz="2800" b="1" i="1" dirty="0">
                <a:solidFill>
                  <a:srgbClr val="0070C0"/>
                </a:solidFill>
              </a:rPr>
              <a:t>La carte marine</a:t>
            </a:r>
          </a:p>
        </p:txBody>
      </p:sp>
      <p:pic>
        <p:nvPicPr>
          <p:cNvPr id="5" name="Image 4"/>
          <p:cNvPicPr>
            <a:picLocks noChangeAspect="1"/>
          </p:cNvPicPr>
          <p:nvPr/>
        </p:nvPicPr>
        <p:blipFill>
          <a:blip r:embed="rId2"/>
          <a:stretch>
            <a:fillRect/>
          </a:stretch>
        </p:blipFill>
        <p:spPr>
          <a:xfrm>
            <a:off x="6024920" y="1124989"/>
            <a:ext cx="6052658" cy="4716087"/>
          </a:xfrm>
          <a:prstGeom prst="rect">
            <a:avLst/>
          </a:prstGeom>
        </p:spPr>
      </p:pic>
      <p:sp>
        <p:nvSpPr>
          <p:cNvPr id="6" name="ZoneTexte 5"/>
          <p:cNvSpPr txBox="1"/>
          <p:nvPr/>
        </p:nvSpPr>
        <p:spPr>
          <a:xfrm>
            <a:off x="487681" y="282633"/>
            <a:ext cx="5591694" cy="6032421"/>
          </a:xfrm>
          <a:prstGeom prst="rect">
            <a:avLst/>
          </a:prstGeom>
          <a:noFill/>
        </p:spPr>
        <p:txBody>
          <a:bodyPr wrap="square" rtlCol="0">
            <a:spAutoFit/>
          </a:bodyPr>
          <a:lstStyle/>
          <a:p>
            <a:endParaRPr lang="fr-FR" sz="1600" b="1" dirty="0">
              <a:solidFill>
                <a:schemeClr val="bg2">
                  <a:lumMod val="75000"/>
                </a:schemeClr>
              </a:solidFill>
            </a:endParaRPr>
          </a:p>
          <a:p>
            <a:endParaRPr lang="fr-FR" sz="1600" b="1" dirty="0">
              <a:solidFill>
                <a:schemeClr val="bg2">
                  <a:lumMod val="75000"/>
                </a:schemeClr>
              </a:solidFill>
            </a:endParaRPr>
          </a:p>
          <a:p>
            <a:endParaRPr lang="fr-FR" sz="1600" b="1" dirty="0">
              <a:solidFill>
                <a:schemeClr val="bg2">
                  <a:lumMod val="75000"/>
                </a:schemeClr>
              </a:solidFill>
            </a:endParaRPr>
          </a:p>
          <a:p>
            <a:r>
              <a:rPr lang="fr-FR" sz="1600" b="1" dirty="0">
                <a:solidFill>
                  <a:schemeClr val="bg2">
                    <a:lumMod val="75000"/>
                  </a:schemeClr>
                </a:solidFill>
              </a:rPr>
              <a:t>LATITUDE ET LONGITUDE</a:t>
            </a:r>
          </a:p>
          <a:p>
            <a:endParaRPr lang="fr-FR" sz="1600" b="1" dirty="0">
              <a:solidFill>
                <a:schemeClr val="bg2">
                  <a:lumMod val="75000"/>
                </a:schemeClr>
              </a:solidFill>
            </a:endParaRPr>
          </a:p>
          <a:p>
            <a:r>
              <a:rPr lang="fr-FR" sz="1600" dirty="0">
                <a:solidFill>
                  <a:schemeClr val="bg2">
                    <a:lumMod val="75000"/>
                  </a:schemeClr>
                </a:solidFill>
              </a:rPr>
              <a:t>Pour définir la position d’un point sur la terre il faut connaître la </a:t>
            </a:r>
            <a:r>
              <a:rPr lang="fr-FR" sz="1600" b="1" dirty="0">
                <a:solidFill>
                  <a:schemeClr val="bg2">
                    <a:lumMod val="75000"/>
                  </a:schemeClr>
                </a:solidFill>
              </a:rPr>
              <a:t>latitude</a:t>
            </a:r>
            <a:r>
              <a:rPr lang="fr-FR" sz="1600" dirty="0">
                <a:solidFill>
                  <a:schemeClr val="bg2">
                    <a:lumMod val="75000"/>
                  </a:schemeClr>
                </a:solidFill>
              </a:rPr>
              <a:t> et la </a:t>
            </a:r>
            <a:r>
              <a:rPr lang="fr-FR" sz="1600" b="1" dirty="0">
                <a:solidFill>
                  <a:schemeClr val="bg2">
                    <a:lumMod val="75000"/>
                  </a:schemeClr>
                </a:solidFill>
              </a:rPr>
              <a:t>longitude</a:t>
            </a:r>
            <a:r>
              <a:rPr lang="fr-FR" sz="1600" dirty="0">
                <a:solidFill>
                  <a:schemeClr val="bg2">
                    <a:lumMod val="75000"/>
                  </a:schemeClr>
                </a:solidFill>
              </a:rPr>
              <a:t> (chaque case a une coordonnée verticale et une horizontale). </a:t>
            </a:r>
          </a:p>
          <a:p>
            <a:endParaRPr lang="fr-FR" sz="1600" dirty="0">
              <a:solidFill>
                <a:schemeClr val="bg2">
                  <a:lumMod val="75000"/>
                </a:schemeClr>
              </a:solidFill>
            </a:endParaRPr>
          </a:p>
          <a:p>
            <a:r>
              <a:rPr lang="fr-FR" sz="1600" dirty="0">
                <a:solidFill>
                  <a:schemeClr val="bg2">
                    <a:lumMod val="75000"/>
                  </a:schemeClr>
                </a:solidFill>
              </a:rPr>
              <a:t>La </a:t>
            </a:r>
            <a:r>
              <a:rPr lang="fr-FR" sz="1600" b="1" dirty="0">
                <a:solidFill>
                  <a:schemeClr val="bg2">
                    <a:lumMod val="75000"/>
                  </a:schemeClr>
                </a:solidFill>
              </a:rPr>
              <a:t>latitude</a:t>
            </a:r>
            <a:r>
              <a:rPr lang="fr-FR" sz="1600" dirty="0">
                <a:solidFill>
                  <a:schemeClr val="bg2">
                    <a:lumMod val="75000"/>
                  </a:schemeClr>
                </a:solidFill>
              </a:rPr>
              <a:t> est l’angle formé entre le plan de l’équateur et le parallèle qui passe par le point. Elle est comptée de </a:t>
            </a:r>
            <a:r>
              <a:rPr lang="fr-FR" sz="1600" b="1" dirty="0">
                <a:solidFill>
                  <a:schemeClr val="bg2">
                    <a:lumMod val="75000"/>
                  </a:schemeClr>
                </a:solidFill>
              </a:rPr>
              <a:t>00° à 90° </a:t>
            </a:r>
            <a:r>
              <a:rPr lang="fr-FR" sz="1600" dirty="0">
                <a:solidFill>
                  <a:schemeClr val="bg2">
                    <a:lumMod val="75000"/>
                  </a:schemeClr>
                </a:solidFill>
              </a:rPr>
              <a:t>de l’équateur vers les pôles. La latitude est Nord dans l’hémisphère Nord et Sud dans l’hémisphère Sud.</a:t>
            </a:r>
          </a:p>
          <a:p>
            <a:endParaRPr lang="fr-FR" sz="1600" dirty="0">
              <a:solidFill>
                <a:schemeClr val="bg2">
                  <a:lumMod val="75000"/>
                </a:schemeClr>
              </a:solidFill>
            </a:endParaRPr>
          </a:p>
          <a:p>
            <a:r>
              <a:rPr lang="fr-FR" sz="1600" dirty="0">
                <a:solidFill>
                  <a:schemeClr val="bg2">
                    <a:lumMod val="75000"/>
                  </a:schemeClr>
                </a:solidFill>
              </a:rPr>
              <a:t>La </a:t>
            </a:r>
            <a:r>
              <a:rPr lang="fr-FR" sz="1600" b="1" dirty="0">
                <a:solidFill>
                  <a:schemeClr val="bg2">
                    <a:lumMod val="75000"/>
                  </a:schemeClr>
                </a:solidFill>
              </a:rPr>
              <a:t>longitude</a:t>
            </a:r>
            <a:r>
              <a:rPr lang="fr-FR" sz="1600" dirty="0">
                <a:solidFill>
                  <a:schemeClr val="bg2">
                    <a:lumMod val="75000"/>
                  </a:schemeClr>
                </a:solidFill>
              </a:rPr>
              <a:t> est l’angle formé entre le méridien d’origine (Greenwich) et le méridien qui passe par le point. Elle est comptée de </a:t>
            </a:r>
            <a:r>
              <a:rPr lang="fr-FR" sz="1600" b="1" dirty="0">
                <a:solidFill>
                  <a:schemeClr val="bg2">
                    <a:lumMod val="75000"/>
                  </a:schemeClr>
                </a:solidFill>
              </a:rPr>
              <a:t>000° a 180° </a:t>
            </a:r>
            <a:r>
              <a:rPr lang="fr-FR" sz="1600" dirty="0">
                <a:solidFill>
                  <a:schemeClr val="bg2">
                    <a:lumMod val="75000"/>
                  </a:schemeClr>
                </a:solidFill>
              </a:rPr>
              <a:t>de Greenwich à l’</a:t>
            </a:r>
            <a:r>
              <a:rPr lang="fr-FR" sz="1600" dirty="0" err="1">
                <a:solidFill>
                  <a:schemeClr val="bg2">
                    <a:lumMod val="75000"/>
                  </a:schemeClr>
                </a:solidFill>
              </a:rPr>
              <a:t>anté</a:t>
            </a:r>
            <a:r>
              <a:rPr lang="fr-FR" sz="1600" dirty="0">
                <a:solidFill>
                  <a:schemeClr val="bg2">
                    <a:lumMod val="75000"/>
                  </a:schemeClr>
                </a:solidFill>
              </a:rPr>
              <a:t>-méridien. La longitude est </a:t>
            </a:r>
            <a:r>
              <a:rPr lang="fr-FR" sz="1600" dirty="0" err="1">
                <a:solidFill>
                  <a:schemeClr val="bg2">
                    <a:lumMod val="75000"/>
                  </a:schemeClr>
                </a:solidFill>
              </a:rPr>
              <a:t>Est</a:t>
            </a:r>
            <a:r>
              <a:rPr lang="fr-FR" sz="1600" dirty="0">
                <a:solidFill>
                  <a:schemeClr val="bg2">
                    <a:lumMod val="75000"/>
                  </a:schemeClr>
                </a:solidFill>
              </a:rPr>
              <a:t> ou West. </a:t>
            </a:r>
          </a:p>
          <a:p>
            <a:endParaRPr lang="fr-FR" sz="1600" dirty="0">
              <a:solidFill>
                <a:schemeClr val="bg2">
                  <a:lumMod val="75000"/>
                </a:schemeClr>
              </a:solidFill>
            </a:endParaRPr>
          </a:p>
          <a:p>
            <a:r>
              <a:rPr lang="fr-FR" sz="1600" dirty="0">
                <a:solidFill>
                  <a:schemeClr val="bg2">
                    <a:lumMod val="75000"/>
                  </a:schemeClr>
                </a:solidFill>
              </a:rPr>
              <a:t>Ex : le phare de Chausey</a:t>
            </a:r>
          </a:p>
          <a:p>
            <a:pPr marL="285750" indent="-285750">
              <a:buFontTx/>
              <a:buChar char="-"/>
            </a:pPr>
            <a:r>
              <a:rPr lang="fr-FR" sz="1600" dirty="0">
                <a:solidFill>
                  <a:schemeClr val="bg2">
                    <a:lumMod val="75000"/>
                  </a:schemeClr>
                </a:solidFill>
              </a:rPr>
              <a:t>L (</a:t>
            </a:r>
            <a:r>
              <a:rPr lang="el-GR" sz="1600" dirty="0">
                <a:solidFill>
                  <a:schemeClr val="bg2">
                    <a:lumMod val="75000"/>
                  </a:schemeClr>
                </a:solidFill>
              </a:rPr>
              <a:t>φ</a:t>
            </a:r>
            <a:r>
              <a:rPr lang="fr-FR" sz="1600" dirty="0">
                <a:solidFill>
                  <a:schemeClr val="bg2">
                    <a:lumMod val="75000"/>
                  </a:schemeClr>
                </a:solidFill>
              </a:rPr>
              <a:t>) : 48° 52’ 18 </a:t>
            </a:r>
            <a:r>
              <a:rPr lang="fr-FR" sz="1600" b="1" dirty="0">
                <a:solidFill>
                  <a:schemeClr val="bg2">
                    <a:lumMod val="75000"/>
                  </a:schemeClr>
                </a:solidFill>
              </a:rPr>
              <a:t>N</a:t>
            </a:r>
          </a:p>
          <a:p>
            <a:pPr marL="285750" indent="-285750">
              <a:buFontTx/>
              <a:buChar char="-"/>
            </a:pPr>
            <a:r>
              <a:rPr lang="fr-FR" sz="1600" dirty="0">
                <a:solidFill>
                  <a:schemeClr val="bg2">
                    <a:lumMod val="75000"/>
                  </a:schemeClr>
                </a:solidFill>
              </a:rPr>
              <a:t>G : 1° 49’ 35 </a:t>
            </a:r>
            <a:r>
              <a:rPr lang="fr-FR" sz="1600" b="1" dirty="0">
                <a:solidFill>
                  <a:schemeClr val="bg2">
                    <a:lumMod val="75000"/>
                  </a:schemeClr>
                </a:solidFill>
              </a:rPr>
              <a:t>W</a:t>
            </a:r>
          </a:p>
          <a:p>
            <a:endParaRPr lang="fr-FR" sz="1600" dirty="0">
              <a:solidFill>
                <a:schemeClr val="bg2">
                  <a:lumMod val="75000"/>
                </a:schemeClr>
              </a:solidFill>
            </a:endParaRPr>
          </a:p>
        </p:txBody>
      </p:sp>
      <p:sp>
        <p:nvSpPr>
          <p:cNvPr id="7" name="Arc 6"/>
          <p:cNvSpPr/>
          <p:nvPr/>
        </p:nvSpPr>
        <p:spPr>
          <a:xfrm rot="16200000">
            <a:off x="7329715" y="2648854"/>
            <a:ext cx="4000502" cy="1714503"/>
          </a:xfrm>
          <a:prstGeom prst="arc">
            <a:avLst>
              <a:gd name="adj1" fmla="val 11080874"/>
              <a:gd name="adj2" fmla="val 21429996"/>
            </a:avLst>
          </a:prstGeom>
          <a:ln w="31750" cap="rnd" cmpd="sng" algn="ctr">
            <a:solidFill>
              <a:schemeClr val="accent6"/>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Tree>
    <p:extLst>
      <p:ext uri="{BB962C8B-B14F-4D97-AF65-F5344CB8AC3E}">
        <p14:creationId xmlns:p14="http://schemas.microsoft.com/office/powerpoint/2010/main" val="139012679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11" end="1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12" end="1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91000">
              <a:schemeClr val="tx2">
                <a:lumMod val="20000"/>
                <a:lumOff val="80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79906" y="6168044"/>
            <a:ext cx="8534400" cy="591126"/>
          </a:xfrm>
        </p:spPr>
        <p:txBody>
          <a:bodyPr>
            <a:normAutofit/>
          </a:bodyPr>
          <a:lstStyle/>
          <a:p>
            <a:r>
              <a:rPr lang="fr-FR" sz="2800" b="1" i="1" dirty="0">
                <a:solidFill>
                  <a:srgbClr val="0070C0"/>
                </a:solidFill>
              </a:rPr>
              <a:t>La carte marine</a:t>
            </a:r>
          </a:p>
        </p:txBody>
      </p:sp>
      <p:pic>
        <p:nvPicPr>
          <p:cNvPr id="4" name="Image 3"/>
          <p:cNvPicPr>
            <a:picLocks noChangeAspect="1"/>
          </p:cNvPicPr>
          <p:nvPr/>
        </p:nvPicPr>
        <p:blipFill>
          <a:blip r:embed="rId2"/>
          <a:stretch>
            <a:fillRect/>
          </a:stretch>
        </p:blipFill>
        <p:spPr>
          <a:xfrm>
            <a:off x="5105400" y="0"/>
            <a:ext cx="7086600" cy="6276975"/>
          </a:xfrm>
          <a:prstGeom prst="rect">
            <a:avLst/>
          </a:prstGeom>
        </p:spPr>
      </p:pic>
      <p:sp>
        <p:nvSpPr>
          <p:cNvPr id="6" name="ZoneTexte 5"/>
          <p:cNvSpPr txBox="1"/>
          <p:nvPr/>
        </p:nvSpPr>
        <p:spPr>
          <a:xfrm>
            <a:off x="448888" y="526473"/>
            <a:ext cx="4656512" cy="5262979"/>
          </a:xfrm>
          <a:prstGeom prst="rect">
            <a:avLst/>
          </a:prstGeom>
          <a:noFill/>
        </p:spPr>
        <p:txBody>
          <a:bodyPr wrap="square" rtlCol="0">
            <a:spAutoFit/>
          </a:bodyPr>
          <a:lstStyle/>
          <a:p>
            <a:r>
              <a:rPr lang="fr-FR" sz="1600" b="1" dirty="0">
                <a:solidFill>
                  <a:schemeClr val="bg2">
                    <a:lumMod val="75000"/>
                  </a:schemeClr>
                </a:solidFill>
              </a:rPr>
              <a:t>ECHELLE DES LATITUDES ET LONGITUDES</a:t>
            </a:r>
          </a:p>
          <a:p>
            <a:endParaRPr lang="fr-FR" sz="1600" b="1" dirty="0">
              <a:solidFill>
                <a:schemeClr val="bg2">
                  <a:lumMod val="75000"/>
                </a:schemeClr>
              </a:solidFill>
            </a:endParaRPr>
          </a:p>
          <a:p>
            <a:r>
              <a:rPr lang="fr-FR" sz="1600" dirty="0">
                <a:solidFill>
                  <a:schemeClr val="bg2">
                    <a:lumMod val="75000"/>
                  </a:schemeClr>
                </a:solidFill>
              </a:rPr>
              <a:t>Sur la carte marine, la </a:t>
            </a:r>
            <a:r>
              <a:rPr lang="fr-FR" sz="1600" b="1" dirty="0">
                <a:solidFill>
                  <a:schemeClr val="bg2">
                    <a:lumMod val="75000"/>
                  </a:schemeClr>
                </a:solidFill>
              </a:rPr>
              <a:t>latitude</a:t>
            </a:r>
            <a:r>
              <a:rPr lang="fr-FR" sz="1600" dirty="0">
                <a:solidFill>
                  <a:schemeClr val="bg2">
                    <a:lumMod val="75000"/>
                  </a:schemeClr>
                </a:solidFill>
              </a:rPr>
              <a:t> se lit sur les échelles </a:t>
            </a:r>
            <a:r>
              <a:rPr lang="fr-FR" sz="1600" b="1" dirty="0">
                <a:solidFill>
                  <a:schemeClr val="bg2">
                    <a:lumMod val="75000"/>
                  </a:schemeClr>
                </a:solidFill>
              </a:rPr>
              <a:t>verticales</a:t>
            </a:r>
            <a:r>
              <a:rPr lang="fr-FR" sz="1600" dirty="0">
                <a:solidFill>
                  <a:schemeClr val="bg2">
                    <a:lumMod val="75000"/>
                  </a:schemeClr>
                </a:solidFill>
              </a:rPr>
              <a:t> à gauche et à droite de la carte. La </a:t>
            </a:r>
            <a:r>
              <a:rPr lang="fr-FR" sz="1600" b="1" dirty="0">
                <a:solidFill>
                  <a:schemeClr val="bg2">
                    <a:lumMod val="75000"/>
                  </a:schemeClr>
                </a:solidFill>
              </a:rPr>
              <a:t>longitude</a:t>
            </a:r>
            <a:r>
              <a:rPr lang="fr-FR" sz="1600" dirty="0">
                <a:solidFill>
                  <a:schemeClr val="bg2">
                    <a:lumMod val="75000"/>
                  </a:schemeClr>
                </a:solidFill>
              </a:rPr>
              <a:t>, se lit sur les échelles </a:t>
            </a:r>
            <a:r>
              <a:rPr lang="fr-FR" sz="1600" b="1" dirty="0">
                <a:solidFill>
                  <a:schemeClr val="bg2">
                    <a:lumMod val="75000"/>
                  </a:schemeClr>
                </a:solidFill>
              </a:rPr>
              <a:t>horizontales</a:t>
            </a:r>
            <a:r>
              <a:rPr lang="fr-FR" sz="1600" dirty="0">
                <a:solidFill>
                  <a:schemeClr val="bg2">
                    <a:lumMod val="75000"/>
                  </a:schemeClr>
                </a:solidFill>
              </a:rPr>
              <a:t> en bas et en haut de la carte.</a:t>
            </a:r>
          </a:p>
          <a:p>
            <a:endParaRPr lang="fr-FR" sz="1600" dirty="0">
              <a:solidFill>
                <a:schemeClr val="bg2">
                  <a:lumMod val="75000"/>
                </a:schemeClr>
              </a:solidFill>
            </a:endParaRPr>
          </a:p>
          <a:p>
            <a:r>
              <a:rPr lang="fr-FR" sz="1600" b="1" dirty="0">
                <a:solidFill>
                  <a:schemeClr val="bg2">
                    <a:lumMod val="75000"/>
                  </a:schemeClr>
                </a:solidFill>
              </a:rPr>
              <a:t>Une minutes d’angle de latitude correspond à 1852 m </a:t>
            </a:r>
            <a:r>
              <a:rPr lang="fr-FR" sz="1600" dirty="0">
                <a:solidFill>
                  <a:schemeClr val="bg2">
                    <a:lumMod val="75000"/>
                  </a:schemeClr>
                </a:solidFill>
              </a:rPr>
              <a:t>au niveau de la surface de la mer à la latitude 45°. </a:t>
            </a:r>
            <a:r>
              <a:rPr lang="fr-FR" sz="1600" b="1" dirty="0">
                <a:solidFill>
                  <a:schemeClr val="bg2">
                    <a:lumMod val="75000"/>
                  </a:schemeClr>
                </a:solidFill>
              </a:rPr>
              <a:t>Ce qui correspond à un mille nautique.</a:t>
            </a:r>
          </a:p>
          <a:p>
            <a:endParaRPr lang="fr-FR" sz="1600" dirty="0">
              <a:solidFill>
                <a:schemeClr val="bg2">
                  <a:lumMod val="75000"/>
                </a:schemeClr>
              </a:solidFill>
            </a:endParaRPr>
          </a:p>
          <a:p>
            <a:r>
              <a:rPr lang="fr-FR" sz="1600" dirty="0">
                <a:solidFill>
                  <a:schemeClr val="bg2">
                    <a:lumMod val="75000"/>
                  </a:schemeClr>
                </a:solidFill>
              </a:rPr>
              <a:t>Pour calculer la longueur d'une minute d'angle, on divise la circonférence de la terre en mètres par le nombre de minutes inclus dans 360° soit 360° x 60' = 21 600.</a:t>
            </a:r>
          </a:p>
          <a:p>
            <a:endParaRPr lang="fr-FR" sz="1600" dirty="0">
              <a:solidFill>
                <a:schemeClr val="bg2">
                  <a:lumMod val="75000"/>
                </a:schemeClr>
              </a:solidFill>
            </a:endParaRPr>
          </a:p>
          <a:p>
            <a:r>
              <a:rPr lang="fr-FR" sz="1600" dirty="0">
                <a:solidFill>
                  <a:schemeClr val="bg2">
                    <a:lumMod val="75000"/>
                  </a:schemeClr>
                </a:solidFill>
              </a:rPr>
              <a:t>Ce qui donne 40 000 / 21 600 = 1851,8518 mètres, valeur très voisine de 1852 mètres.</a:t>
            </a:r>
          </a:p>
          <a:p>
            <a:endParaRPr lang="fr-FR" sz="1600" dirty="0">
              <a:solidFill>
                <a:schemeClr val="bg2">
                  <a:lumMod val="75000"/>
                </a:schemeClr>
              </a:solidFill>
            </a:endParaRPr>
          </a:p>
          <a:p>
            <a:pPr algn="ctr"/>
            <a:r>
              <a:rPr lang="fr-FR" sz="1600" b="1" dirty="0">
                <a:solidFill>
                  <a:srgbClr val="FF0000"/>
                </a:solidFill>
              </a:rPr>
              <a:t>1 minute d’angle = 1 852 m</a:t>
            </a:r>
          </a:p>
        </p:txBody>
      </p:sp>
    </p:spTree>
    <p:extLst>
      <p:ext uri="{BB962C8B-B14F-4D97-AF65-F5344CB8AC3E}">
        <p14:creationId xmlns:p14="http://schemas.microsoft.com/office/powerpoint/2010/main" val="348594135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79906" y="6168044"/>
            <a:ext cx="8534400" cy="591126"/>
          </a:xfrm>
        </p:spPr>
        <p:txBody>
          <a:bodyPr>
            <a:normAutofit/>
          </a:bodyPr>
          <a:lstStyle/>
          <a:p>
            <a:r>
              <a:rPr lang="fr-FR" sz="2800" b="1" i="1" dirty="0">
                <a:solidFill>
                  <a:srgbClr val="0070C0"/>
                </a:solidFill>
              </a:rPr>
              <a:t>La carte marine</a:t>
            </a:r>
          </a:p>
        </p:txBody>
      </p:sp>
      <p:sp>
        <p:nvSpPr>
          <p:cNvPr id="6" name="ZoneTexte 5"/>
          <p:cNvSpPr txBox="1"/>
          <p:nvPr/>
        </p:nvSpPr>
        <p:spPr>
          <a:xfrm>
            <a:off x="448887" y="526473"/>
            <a:ext cx="9783683" cy="5262980"/>
          </a:xfrm>
          <a:prstGeom prst="rect">
            <a:avLst/>
          </a:prstGeom>
          <a:noFill/>
        </p:spPr>
        <p:txBody>
          <a:bodyPr wrap="square" rtlCol="0">
            <a:spAutoFit/>
          </a:bodyPr>
          <a:lstStyle/>
          <a:p>
            <a:r>
              <a:rPr lang="fr-FR" sz="1600" b="1" dirty="0">
                <a:solidFill>
                  <a:schemeClr val="bg2">
                    <a:lumMod val="75000"/>
                  </a:schemeClr>
                </a:solidFill>
              </a:rPr>
              <a:t>LATITUDES ET LONGITUDES</a:t>
            </a:r>
          </a:p>
          <a:p>
            <a:endParaRPr lang="fr-FR" sz="1600" b="1" dirty="0">
              <a:solidFill>
                <a:schemeClr val="bg2">
                  <a:lumMod val="75000"/>
                </a:schemeClr>
              </a:solidFill>
            </a:endParaRPr>
          </a:p>
          <a:p>
            <a:r>
              <a:rPr lang="fr-FR" sz="1600" b="1" dirty="0">
                <a:solidFill>
                  <a:schemeClr val="bg2">
                    <a:lumMod val="75000"/>
                  </a:schemeClr>
                </a:solidFill>
              </a:rPr>
              <a:t>Exercices :</a:t>
            </a:r>
          </a:p>
          <a:p>
            <a:endParaRPr lang="fr-FR" sz="1600" b="1" dirty="0">
              <a:solidFill>
                <a:schemeClr val="bg2">
                  <a:lumMod val="75000"/>
                </a:schemeClr>
              </a:solidFill>
            </a:endParaRPr>
          </a:p>
          <a:p>
            <a:r>
              <a:rPr lang="fr-FR" sz="1600" b="1" dirty="0">
                <a:solidFill>
                  <a:schemeClr val="bg2">
                    <a:lumMod val="75000"/>
                  </a:schemeClr>
                </a:solidFill>
              </a:rPr>
              <a:t>A quoi correspondent les coordonnées géographiques suivantes :</a:t>
            </a:r>
          </a:p>
          <a:p>
            <a:endParaRPr lang="fr-FR" sz="1600" b="1" dirty="0">
              <a:solidFill>
                <a:schemeClr val="bg2">
                  <a:lumMod val="75000"/>
                </a:schemeClr>
              </a:solidFill>
            </a:endParaRPr>
          </a:p>
          <a:p>
            <a:pPr marL="285750" indent="-285750">
              <a:buFontTx/>
              <a:buChar char="-"/>
            </a:pPr>
            <a:r>
              <a:rPr lang="fr-FR" sz="1600" dirty="0">
                <a:solidFill>
                  <a:schemeClr val="bg2">
                    <a:lumMod val="75000"/>
                  </a:schemeClr>
                </a:solidFill>
              </a:rPr>
              <a:t>L (</a:t>
            </a:r>
            <a:r>
              <a:rPr lang="el-GR" sz="1600" dirty="0">
                <a:solidFill>
                  <a:schemeClr val="bg2">
                    <a:lumMod val="75000"/>
                  </a:schemeClr>
                </a:solidFill>
              </a:rPr>
              <a:t>φ</a:t>
            </a:r>
            <a:r>
              <a:rPr lang="fr-FR" sz="1600" dirty="0">
                <a:solidFill>
                  <a:schemeClr val="bg2">
                    <a:lumMod val="75000"/>
                  </a:schemeClr>
                </a:solidFill>
              </a:rPr>
              <a:t>) : 47° 25’ 65 </a:t>
            </a:r>
            <a:r>
              <a:rPr lang="fr-FR" sz="1600" b="1" dirty="0">
                <a:solidFill>
                  <a:schemeClr val="bg2">
                    <a:lumMod val="75000"/>
                  </a:schemeClr>
                </a:solidFill>
              </a:rPr>
              <a:t>N 	</a:t>
            </a:r>
          </a:p>
          <a:p>
            <a:pPr marL="285750" indent="-285750">
              <a:buFontTx/>
              <a:buChar char="-"/>
            </a:pPr>
            <a:r>
              <a:rPr lang="fr-FR" sz="1600" dirty="0">
                <a:solidFill>
                  <a:schemeClr val="bg2">
                    <a:lumMod val="75000"/>
                  </a:schemeClr>
                </a:solidFill>
              </a:rPr>
              <a:t>G : 2° 50’ 10 </a:t>
            </a:r>
            <a:r>
              <a:rPr lang="fr-FR" sz="1600" b="1" dirty="0">
                <a:solidFill>
                  <a:schemeClr val="bg2">
                    <a:lumMod val="75000"/>
                  </a:schemeClr>
                </a:solidFill>
              </a:rPr>
              <a:t>W</a:t>
            </a:r>
          </a:p>
          <a:p>
            <a:pPr marL="285750" indent="-285750">
              <a:buFontTx/>
              <a:buChar char="-"/>
            </a:pPr>
            <a:endParaRPr lang="fr-FR" sz="1600" b="1" dirty="0">
              <a:solidFill>
                <a:schemeClr val="bg2">
                  <a:lumMod val="75000"/>
                </a:schemeClr>
              </a:solidFill>
            </a:endParaRPr>
          </a:p>
          <a:p>
            <a:pPr marL="285750" indent="-285750">
              <a:buFontTx/>
              <a:buChar char="-"/>
            </a:pPr>
            <a:r>
              <a:rPr lang="fr-FR" sz="1600" dirty="0">
                <a:solidFill>
                  <a:schemeClr val="bg2">
                    <a:lumMod val="75000"/>
                  </a:schemeClr>
                </a:solidFill>
              </a:rPr>
              <a:t>L (</a:t>
            </a:r>
            <a:r>
              <a:rPr lang="el-GR" sz="1600" dirty="0">
                <a:solidFill>
                  <a:schemeClr val="bg2">
                    <a:lumMod val="75000"/>
                  </a:schemeClr>
                </a:solidFill>
              </a:rPr>
              <a:t>φ</a:t>
            </a:r>
            <a:r>
              <a:rPr lang="fr-FR" sz="1600" dirty="0">
                <a:solidFill>
                  <a:schemeClr val="bg2">
                    <a:lumMod val="75000"/>
                  </a:schemeClr>
                </a:solidFill>
              </a:rPr>
              <a:t>) : 47° 20’ 70 </a:t>
            </a:r>
            <a:r>
              <a:rPr lang="fr-FR" sz="1600" b="1" dirty="0">
                <a:solidFill>
                  <a:schemeClr val="bg2">
                    <a:lumMod val="75000"/>
                  </a:schemeClr>
                </a:solidFill>
              </a:rPr>
              <a:t>N	</a:t>
            </a:r>
          </a:p>
          <a:p>
            <a:pPr marL="285750" indent="-285750">
              <a:buFontTx/>
              <a:buChar char="-"/>
            </a:pPr>
            <a:r>
              <a:rPr lang="fr-FR" sz="1600" dirty="0">
                <a:solidFill>
                  <a:schemeClr val="bg2">
                    <a:lumMod val="75000"/>
                  </a:schemeClr>
                </a:solidFill>
              </a:rPr>
              <a:t>G : 2° 52’ 40 </a:t>
            </a:r>
            <a:r>
              <a:rPr lang="fr-FR" sz="1600" b="1" dirty="0">
                <a:solidFill>
                  <a:schemeClr val="bg2">
                    <a:lumMod val="75000"/>
                  </a:schemeClr>
                </a:solidFill>
              </a:rPr>
              <a:t>W</a:t>
            </a:r>
          </a:p>
          <a:p>
            <a:pPr marL="285750" indent="-285750">
              <a:buFontTx/>
              <a:buChar char="-"/>
            </a:pPr>
            <a:endParaRPr lang="fr-FR" sz="1600" b="1" dirty="0">
              <a:solidFill>
                <a:schemeClr val="bg2">
                  <a:lumMod val="75000"/>
                </a:schemeClr>
              </a:solidFill>
            </a:endParaRPr>
          </a:p>
          <a:p>
            <a:pPr marL="285750" indent="-285750">
              <a:buFontTx/>
              <a:buChar char="-"/>
            </a:pPr>
            <a:r>
              <a:rPr lang="fr-FR" sz="1600" dirty="0">
                <a:solidFill>
                  <a:schemeClr val="bg2">
                    <a:lumMod val="75000"/>
                  </a:schemeClr>
                </a:solidFill>
              </a:rPr>
              <a:t>L (</a:t>
            </a:r>
            <a:r>
              <a:rPr lang="el-GR" sz="1600" dirty="0">
                <a:solidFill>
                  <a:schemeClr val="bg2">
                    <a:lumMod val="75000"/>
                  </a:schemeClr>
                </a:solidFill>
              </a:rPr>
              <a:t>φ</a:t>
            </a:r>
            <a:r>
              <a:rPr lang="fr-FR" sz="1600" dirty="0">
                <a:solidFill>
                  <a:schemeClr val="bg2">
                    <a:lumMod val="75000"/>
                  </a:schemeClr>
                </a:solidFill>
              </a:rPr>
              <a:t>) : 47° 30’ 80 </a:t>
            </a:r>
            <a:r>
              <a:rPr lang="fr-FR" sz="1600" b="1" dirty="0">
                <a:solidFill>
                  <a:schemeClr val="bg2">
                    <a:lumMod val="75000"/>
                  </a:schemeClr>
                </a:solidFill>
              </a:rPr>
              <a:t>N	</a:t>
            </a:r>
          </a:p>
          <a:p>
            <a:pPr marL="285750" indent="-285750">
              <a:buFontTx/>
              <a:buChar char="-"/>
            </a:pPr>
            <a:r>
              <a:rPr lang="fr-FR" sz="1600" dirty="0">
                <a:solidFill>
                  <a:schemeClr val="bg2">
                    <a:lumMod val="75000"/>
                  </a:schemeClr>
                </a:solidFill>
              </a:rPr>
              <a:t>G : 2° 56’ 10 </a:t>
            </a:r>
            <a:r>
              <a:rPr lang="fr-FR" sz="1600" b="1" dirty="0">
                <a:solidFill>
                  <a:schemeClr val="bg2">
                    <a:lumMod val="75000"/>
                  </a:schemeClr>
                </a:solidFill>
              </a:rPr>
              <a:t>W</a:t>
            </a:r>
          </a:p>
          <a:p>
            <a:pPr marL="285750" indent="-285750">
              <a:buFontTx/>
              <a:buChar char="-"/>
            </a:pPr>
            <a:endParaRPr lang="fr-FR" sz="1600" b="1" dirty="0">
              <a:solidFill>
                <a:schemeClr val="bg2">
                  <a:lumMod val="75000"/>
                </a:schemeClr>
              </a:solidFill>
            </a:endParaRPr>
          </a:p>
          <a:p>
            <a:pPr marL="285750" indent="-285750">
              <a:buFontTx/>
              <a:buChar char="-"/>
            </a:pPr>
            <a:r>
              <a:rPr lang="fr-FR" sz="1600" dirty="0">
                <a:solidFill>
                  <a:schemeClr val="bg2">
                    <a:lumMod val="75000"/>
                  </a:schemeClr>
                </a:solidFill>
              </a:rPr>
              <a:t>L (</a:t>
            </a:r>
            <a:r>
              <a:rPr lang="el-GR" sz="1600" dirty="0">
                <a:solidFill>
                  <a:schemeClr val="bg2">
                    <a:lumMod val="75000"/>
                  </a:schemeClr>
                </a:solidFill>
              </a:rPr>
              <a:t>φ</a:t>
            </a:r>
            <a:r>
              <a:rPr lang="fr-FR" sz="1600" dirty="0">
                <a:solidFill>
                  <a:schemeClr val="bg2">
                    <a:lumMod val="75000"/>
                  </a:schemeClr>
                </a:solidFill>
              </a:rPr>
              <a:t>) : 47° 27’ 50 </a:t>
            </a:r>
            <a:r>
              <a:rPr lang="fr-FR" sz="1600" b="1" dirty="0">
                <a:solidFill>
                  <a:schemeClr val="bg2">
                    <a:lumMod val="75000"/>
                  </a:schemeClr>
                </a:solidFill>
              </a:rPr>
              <a:t>N	</a:t>
            </a:r>
          </a:p>
          <a:p>
            <a:pPr marL="285750" indent="-285750">
              <a:buFontTx/>
              <a:buChar char="-"/>
            </a:pPr>
            <a:r>
              <a:rPr lang="fr-FR" sz="1600" dirty="0">
                <a:solidFill>
                  <a:schemeClr val="bg2">
                    <a:lumMod val="75000"/>
                  </a:schemeClr>
                </a:solidFill>
              </a:rPr>
              <a:t>G : 3° 02’ 65 </a:t>
            </a:r>
            <a:r>
              <a:rPr lang="fr-FR" sz="1600" b="1" dirty="0">
                <a:solidFill>
                  <a:schemeClr val="bg2">
                    <a:lumMod val="75000"/>
                  </a:schemeClr>
                </a:solidFill>
              </a:rPr>
              <a:t>W</a:t>
            </a:r>
          </a:p>
          <a:p>
            <a:pPr marL="285750" indent="-285750"/>
            <a:endParaRPr lang="fr-FR" sz="1600" b="1" dirty="0">
              <a:solidFill>
                <a:schemeClr val="bg2">
                  <a:lumMod val="75000"/>
                </a:schemeClr>
              </a:solidFill>
            </a:endParaRPr>
          </a:p>
          <a:p>
            <a:endParaRPr lang="fr-FR" sz="1600" dirty="0">
              <a:solidFill>
                <a:schemeClr val="bg2">
                  <a:lumMod val="75000"/>
                </a:schemeClr>
              </a:solidFill>
            </a:endParaRPr>
          </a:p>
          <a:p>
            <a:endParaRPr lang="fr-FR" sz="1600" dirty="0">
              <a:solidFill>
                <a:schemeClr val="bg2">
                  <a:lumMod val="75000"/>
                </a:schemeClr>
              </a:solidFill>
            </a:endParaRPr>
          </a:p>
          <a:p>
            <a:pPr algn="ctr"/>
            <a:r>
              <a:rPr lang="fr-FR" sz="1600" b="1" dirty="0">
                <a:solidFill>
                  <a:srgbClr val="FF0000"/>
                </a:solidFill>
              </a:rPr>
              <a:t>1 minute d’angle = 1 852 m</a:t>
            </a:r>
          </a:p>
        </p:txBody>
      </p:sp>
    </p:spTree>
    <p:extLst>
      <p:ext uri="{BB962C8B-B14F-4D97-AF65-F5344CB8AC3E}">
        <p14:creationId xmlns:p14="http://schemas.microsoft.com/office/powerpoint/2010/main" val="34859413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79906" y="6168044"/>
            <a:ext cx="8534400" cy="591126"/>
          </a:xfrm>
        </p:spPr>
        <p:txBody>
          <a:bodyPr>
            <a:normAutofit/>
          </a:bodyPr>
          <a:lstStyle/>
          <a:p>
            <a:r>
              <a:rPr lang="fr-FR" sz="2800" b="1" i="1" dirty="0">
                <a:solidFill>
                  <a:srgbClr val="0070C0"/>
                </a:solidFill>
              </a:rPr>
              <a:t>La carte marine</a:t>
            </a:r>
          </a:p>
        </p:txBody>
      </p:sp>
      <p:sp>
        <p:nvSpPr>
          <p:cNvPr id="6" name="ZoneTexte 5"/>
          <p:cNvSpPr txBox="1"/>
          <p:nvPr/>
        </p:nvSpPr>
        <p:spPr>
          <a:xfrm>
            <a:off x="448887" y="526473"/>
            <a:ext cx="9783683" cy="5262980"/>
          </a:xfrm>
          <a:prstGeom prst="rect">
            <a:avLst/>
          </a:prstGeom>
          <a:noFill/>
        </p:spPr>
        <p:txBody>
          <a:bodyPr wrap="square" rtlCol="0">
            <a:spAutoFit/>
          </a:bodyPr>
          <a:lstStyle/>
          <a:p>
            <a:r>
              <a:rPr lang="fr-FR" sz="1600" b="1" dirty="0">
                <a:solidFill>
                  <a:schemeClr val="bg2">
                    <a:lumMod val="75000"/>
                  </a:schemeClr>
                </a:solidFill>
              </a:rPr>
              <a:t>LATITUDES ET LONGITUDES</a:t>
            </a:r>
          </a:p>
          <a:p>
            <a:endParaRPr lang="fr-FR" sz="1600" b="1" dirty="0">
              <a:solidFill>
                <a:schemeClr val="bg2">
                  <a:lumMod val="75000"/>
                </a:schemeClr>
              </a:solidFill>
            </a:endParaRPr>
          </a:p>
          <a:p>
            <a:r>
              <a:rPr lang="fr-FR" sz="1600" b="1" dirty="0">
                <a:solidFill>
                  <a:schemeClr val="bg2">
                    <a:lumMod val="75000"/>
                  </a:schemeClr>
                </a:solidFill>
              </a:rPr>
              <a:t>Exercices :</a:t>
            </a:r>
          </a:p>
          <a:p>
            <a:endParaRPr lang="fr-FR" sz="1600" b="1" dirty="0">
              <a:solidFill>
                <a:schemeClr val="bg2">
                  <a:lumMod val="75000"/>
                </a:schemeClr>
              </a:solidFill>
            </a:endParaRPr>
          </a:p>
          <a:p>
            <a:r>
              <a:rPr lang="fr-FR" sz="1600" b="1" dirty="0">
                <a:solidFill>
                  <a:schemeClr val="bg2">
                    <a:lumMod val="75000"/>
                  </a:schemeClr>
                </a:solidFill>
              </a:rPr>
              <a:t>A quoi correspondent les coordonnées géographiques suivantes :</a:t>
            </a:r>
          </a:p>
          <a:p>
            <a:endParaRPr lang="fr-FR" sz="1600" b="1" dirty="0">
              <a:solidFill>
                <a:schemeClr val="bg2">
                  <a:lumMod val="75000"/>
                </a:schemeClr>
              </a:solidFill>
            </a:endParaRPr>
          </a:p>
          <a:p>
            <a:pPr marL="285750" indent="-285750">
              <a:buFontTx/>
              <a:buChar char="-"/>
            </a:pPr>
            <a:r>
              <a:rPr lang="fr-FR" sz="1600" dirty="0">
                <a:solidFill>
                  <a:schemeClr val="bg2">
                    <a:lumMod val="75000"/>
                  </a:schemeClr>
                </a:solidFill>
              </a:rPr>
              <a:t>L (</a:t>
            </a:r>
            <a:r>
              <a:rPr lang="el-GR" sz="1600" dirty="0">
                <a:solidFill>
                  <a:schemeClr val="bg2">
                    <a:lumMod val="75000"/>
                  </a:schemeClr>
                </a:solidFill>
              </a:rPr>
              <a:t>φ</a:t>
            </a:r>
            <a:r>
              <a:rPr lang="fr-FR" sz="1600" dirty="0">
                <a:solidFill>
                  <a:schemeClr val="bg2">
                    <a:lumMod val="75000"/>
                  </a:schemeClr>
                </a:solidFill>
              </a:rPr>
              <a:t>) : 47° 25’ 65 </a:t>
            </a:r>
            <a:r>
              <a:rPr lang="fr-FR" sz="1600" b="1" dirty="0">
                <a:solidFill>
                  <a:schemeClr val="bg2">
                    <a:lumMod val="75000"/>
                  </a:schemeClr>
                </a:solidFill>
              </a:rPr>
              <a:t>N 	Bouée Cardinale « Recherche »</a:t>
            </a:r>
          </a:p>
          <a:p>
            <a:pPr marL="285750" indent="-285750">
              <a:buFontTx/>
              <a:buChar char="-"/>
            </a:pPr>
            <a:r>
              <a:rPr lang="fr-FR" sz="1600" dirty="0">
                <a:solidFill>
                  <a:schemeClr val="bg2">
                    <a:lumMod val="75000"/>
                  </a:schemeClr>
                </a:solidFill>
              </a:rPr>
              <a:t>G : 2° 50’ 10 </a:t>
            </a:r>
            <a:r>
              <a:rPr lang="fr-FR" sz="1600" b="1" dirty="0">
                <a:solidFill>
                  <a:schemeClr val="bg2">
                    <a:lumMod val="75000"/>
                  </a:schemeClr>
                </a:solidFill>
              </a:rPr>
              <a:t>W</a:t>
            </a:r>
          </a:p>
          <a:p>
            <a:pPr marL="285750" indent="-285750">
              <a:buFontTx/>
              <a:buChar char="-"/>
            </a:pPr>
            <a:endParaRPr lang="fr-FR" sz="1600" b="1" dirty="0">
              <a:solidFill>
                <a:schemeClr val="bg2">
                  <a:lumMod val="75000"/>
                </a:schemeClr>
              </a:solidFill>
            </a:endParaRPr>
          </a:p>
          <a:p>
            <a:pPr marL="285750" indent="-285750">
              <a:buFontTx/>
              <a:buChar char="-"/>
            </a:pPr>
            <a:r>
              <a:rPr lang="fr-FR" sz="1600" dirty="0">
                <a:solidFill>
                  <a:schemeClr val="bg2">
                    <a:lumMod val="75000"/>
                  </a:schemeClr>
                </a:solidFill>
              </a:rPr>
              <a:t>L (</a:t>
            </a:r>
            <a:r>
              <a:rPr lang="el-GR" sz="1600" dirty="0">
                <a:solidFill>
                  <a:schemeClr val="bg2">
                    <a:lumMod val="75000"/>
                  </a:schemeClr>
                </a:solidFill>
              </a:rPr>
              <a:t>φ</a:t>
            </a:r>
            <a:r>
              <a:rPr lang="fr-FR" sz="1600" dirty="0">
                <a:solidFill>
                  <a:schemeClr val="bg2">
                    <a:lumMod val="75000"/>
                  </a:schemeClr>
                </a:solidFill>
              </a:rPr>
              <a:t>) : 47° 20’ 70 </a:t>
            </a:r>
            <a:r>
              <a:rPr lang="fr-FR" sz="1600" b="1" dirty="0">
                <a:solidFill>
                  <a:schemeClr val="bg2">
                    <a:lumMod val="75000"/>
                  </a:schemeClr>
                </a:solidFill>
              </a:rPr>
              <a:t>N	Phare d’Hoëdic</a:t>
            </a:r>
          </a:p>
          <a:p>
            <a:pPr marL="285750" indent="-285750">
              <a:buFontTx/>
              <a:buChar char="-"/>
            </a:pPr>
            <a:r>
              <a:rPr lang="fr-FR" sz="1600" dirty="0">
                <a:solidFill>
                  <a:schemeClr val="bg2">
                    <a:lumMod val="75000"/>
                  </a:schemeClr>
                </a:solidFill>
              </a:rPr>
              <a:t>G : 2° 52’ 40 </a:t>
            </a:r>
            <a:r>
              <a:rPr lang="fr-FR" sz="1600" b="1" dirty="0">
                <a:solidFill>
                  <a:schemeClr val="bg2">
                    <a:lumMod val="75000"/>
                  </a:schemeClr>
                </a:solidFill>
              </a:rPr>
              <a:t>W</a:t>
            </a:r>
          </a:p>
          <a:p>
            <a:pPr marL="285750" indent="-285750">
              <a:buFontTx/>
              <a:buChar char="-"/>
            </a:pPr>
            <a:endParaRPr lang="fr-FR" sz="1600" b="1" dirty="0">
              <a:solidFill>
                <a:schemeClr val="bg2">
                  <a:lumMod val="75000"/>
                </a:schemeClr>
              </a:solidFill>
            </a:endParaRPr>
          </a:p>
          <a:p>
            <a:pPr marL="285750" indent="-285750">
              <a:buFontTx/>
              <a:buChar char="-"/>
            </a:pPr>
            <a:r>
              <a:rPr lang="fr-FR" sz="1600" dirty="0">
                <a:solidFill>
                  <a:schemeClr val="bg2">
                    <a:lumMod val="75000"/>
                  </a:schemeClr>
                </a:solidFill>
              </a:rPr>
              <a:t>L (</a:t>
            </a:r>
            <a:r>
              <a:rPr lang="el-GR" sz="1600" dirty="0">
                <a:solidFill>
                  <a:schemeClr val="bg2">
                    <a:lumMod val="75000"/>
                  </a:schemeClr>
                </a:solidFill>
              </a:rPr>
              <a:t>φ</a:t>
            </a:r>
            <a:r>
              <a:rPr lang="fr-FR" sz="1600" dirty="0">
                <a:solidFill>
                  <a:schemeClr val="bg2">
                    <a:lumMod val="75000"/>
                  </a:schemeClr>
                </a:solidFill>
              </a:rPr>
              <a:t>) : 47° 30’ 80 </a:t>
            </a:r>
            <a:r>
              <a:rPr lang="fr-FR" sz="1600" b="1" dirty="0">
                <a:solidFill>
                  <a:schemeClr val="bg2">
                    <a:lumMod val="75000"/>
                  </a:schemeClr>
                </a:solidFill>
              </a:rPr>
              <a:t>N	Bouée Cardinale sud « </a:t>
            </a:r>
            <a:r>
              <a:rPr lang="fr-FR" sz="1600" b="1" dirty="0" err="1">
                <a:solidFill>
                  <a:schemeClr val="bg2">
                    <a:lumMod val="75000"/>
                  </a:schemeClr>
                </a:solidFill>
              </a:rPr>
              <a:t>Méaban</a:t>
            </a:r>
            <a:r>
              <a:rPr lang="fr-FR" sz="1600" b="1" dirty="0">
                <a:solidFill>
                  <a:schemeClr val="bg2">
                    <a:lumMod val="75000"/>
                  </a:schemeClr>
                </a:solidFill>
              </a:rPr>
              <a:t> »</a:t>
            </a:r>
          </a:p>
          <a:p>
            <a:pPr marL="285750" indent="-285750">
              <a:buFontTx/>
              <a:buChar char="-"/>
            </a:pPr>
            <a:r>
              <a:rPr lang="fr-FR" sz="1600" dirty="0">
                <a:solidFill>
                  <a:schemeClr val="bg2">
                    <a:lumMod val="75000"/>
                  </a:schemeClr>
                </a:solidFill>
              </a:rPr>
              <a:t>G : 2° 56’ 10 </a:t>
            </a:r>
            <a:r>
              <a:rPr lang="fr-FR" sz="1600" b="1" dirty="0">
                <a:solidFill>
                  <a:schemeClr val="bg2">
                    <a:lumMod val="75000"/>
                  </a:schemeClr>
                </a:solidFill>
              </a:rPr>
              <a:t>W</a:t>
            </a:r>
          </a:p>
          <a:p>
            <a:pPr marL="285750" indent="-285750">
              <a:buFontTx/>
              <a:buChar char="-"/>
            </a:pPr>
            <a:endParaRPr lang="fr-FR" sz="1600" b="1" dirty="0">
              <a:solidFill>
                <a:schemeClr val="bg2">
                  <a:lumMod val="75000"/>
                </a:schemeClr>
              </a:solidFill>
            </a:endParaRPr>
          </a:p>
          <a:p>
            <a:pPr marL="285750" indent="-285750">
              <a:buFontTx/>
              <a:buChar char="-"/>
            </a:pPr>
            <a:r>
              <a:rPr lang="fr-FR" sz="1600" dirty="0">
                <a:solidFill>
                  <a:schemeClr val="bg2">
                    <a:lumMod val="75000"/>
                  </a:schemeClr>
                </a:solidFill>
              </a:rPr>
              <a:t>L (</a:t>
            </a:r>
            <a:r>
              <a:rPr lang="el-GR" sz="1600" dirty="0">
                <a:solidFill>
                  <a:schemeClr val="bg2">
                    <a:lumMod val="75000"/>
                  </a:schemeClr>
                </a:solidFill>
              </a:rPr>
              <a:t>φ</a:t>
            </a:r>
            <a:r>
              <a:rPr lang="fr-FR" sz="1600" dirty="0">
                <a:solidFill>
                  <a:schemeClr val="bg2">
                    <a:lumMod val="75000"/>
                  </a:schemeClr>
                </a:solidFill>
              </a:rPr>
              <a:t>) : 47° 27’ 50 </a:t>
            </a:r>
            <a:r>
              <a:rPr lang="fr-FR" sz="1600" b="1" dirty="0">
                <a:solidFill>
                  <a:schemeClr val="bg2">
                    <a:lumMod val="75000"/>
                  </a:schemeClr>
                </a:solidFill>
              </a:rPr>
              <a:t>N	Phare de « La </a:t>
            </a:r>
            <a:r>
              <a:rPr lang="fr-FR" sz="1600" b="1" dirty="0" err="1">
                <a:solidFill>
                  <a:schemeClr val="bg2">
                    <a:lumMod val="75000"/>
                  </a:schemeClr>
                </a:solidFill>
              </a:rPr>
              <a:t>Teignouse</a:t>
            </a:r>
            <a:r>
              <a:rPr lang="fr-FR" sz="1600" b="1" dirty="0">
                <a:solidFill>
                  <a:schemeClr val="bg2">
                    <a:lumMod val="75000"/>
                  </a:schemeClr>
                </a:solidFill>
              </a:rPr>
              <a:t> »</a:t>
            </a:r>
          </a:p>
          <a:p>
            <a:pPr marL="285750" indent="-285750">
              <a:buFontTx/>
              <a:buChar char="-"/>
            </a:pPr>
            <a:r>
              <a:rPr lang="fr-FR" sz="1600" dirty="0">
                <a:solidFill>
                  <a:schemeClr val="bg2">
                    <a:lumMod val="75000"/>
                  </a:schemeClr>
                </a:solidFill>
              </a:rPr>
              <a:t>G : 3° 02’ 65 </a:t>
            </a:r>
            <a:r>
              <a:rPr lang="fr-FR" sz="1600" b="1" dirty="0">
                <a:solidFill>
                  <a:schemeClr val="bg2">
                    <a:lumMod val="75000"/>
                  </a:schemeClr>
                </a:solidFill>
              </a:rPr>
              <a:t>W</a:t>
            </a:r>
          </a:p>
          <a:p>
            <a:pPr marL="285750" indent="-285750"/>
            <a:endParaRPr lang="fr-FR" sz="1600" b="1" dirty="0">
              <a:solidFill>
                <a:schemeClr val="bg2">
                  <a:lumMod val="75000"/>
                </a:schemeClr>
              </a:solidFill>
            </a:endParaRPr>
          </a:p>
          <a:p>
            <a:endParaRPr lang="fr-FR" sz="1600" dirty="0">
              <a:solidFill>
                <a:schemeClr val="bg2">
                  <a:lumMod val="75000"/>
                </a:schemeClr>
              </a:solidFill>
            </a:endParaRPr>
          </a:p>
          <a:p>
            <a:endParaRPr lang="fr-FR" sz="1600" dirty="0">
              <a:solidFill>
                <a:schemeClr val="bg2">
                  <a:lumMod val="75000"/>
                </a:schemeClr>
              </a:solidFill>
            </a:endParaRPr>
          </a:p>
          <a:p>
            <a:pPr algn="ctr"/>
            <a:r>
              <a:rPr lang="fr-FR" sz="1600" b="1" dirty="0">
                <a:solidFill>
                  <a:srgbClr val="FF0000"/>
                </a:solidFill>
              </a:rPr>
              <a:t>1 minute d’angle = 1 852 m</a:t>
            </a:r>
          </a:p>
        </p:txBody>
      </p:sp>
    </p:spTree>
    <p:extLst>
      <p:ext uri="{BB962C8B-B14F-4D97-AF65-F5344CB8AC3E}">
        <p14:creationId xmlns:p14="http://schemas.microsoft.com/office/powerpoint/2010/main" val="3485941357"/>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Secteur">
  <a:themeElements>
    <a:clrScheme name="Secteur">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ecteur">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ecteur">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Override1.xml><?xml version="1.0" encoding="utf-8"?>
<a:themeOverride xmlns:a="http://schemas.openxmlformats.org/drawingml/2006/main">
  <a:clrScheme name="Secteur">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themeOverride>
</file>

<file path=docProps/app.xml><?xml version="1.0" encoding="utf-8"?>
<Properties xmlns="http://schemas.openxmlformats.org/officeDocument/2006/extended-properties" xmlns:vt="http://schemas.openxmlformats.org/officeDocument/2006/docPropsVTypes">
  <Template/>
  <TotalTime>1861</TotalTime>
  <Words>1613</Words>
  <Application>Microsoft Office PowerPoint</Application>
  <PresentationFormat>Grand écran</PresentationFormat>
  <Paragraphs>271</Paragraphs>
  <Slides>22</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22</vt:i4>
      </vt:variant>
    </vt:vector>
  </HeadingPairs>
  <TitlesOfParts>
    <vt:vector size="27" baseType="lpstr">
      <vt:lpstr>Calibri</vt:lpstr>
      <vt:lpstr>Century Gothic</vt:lpstr>
      <vt:lpstr>Wingdings</vt:lpstr>
      <vt:lpstr>Wingdings 3</vt:lpstr>
      <vt:lpstr>Secteur</vt:lpstr>
      <vt:lpstr>Cours de navigation Niveau 1</vt:lpstr>
      <vt:lpstr>Présentation PowerPoint</vt:lpstr>
      <vt:lpstr>La carte marine</vt:lpstr>
      <vt:lpstr>La carte marine</vt:lpstr>
      <vt:lpstr>La carte marine</vt:lpstr>
      <vt:lpstr>La carte marine</vt:lpstr>
      <vt:lpstr>La carte marine</vt:lpstr>
      <vt:lpstr>La carte marine</vt:lpstr>
      <vt:lpstr>La carte marine</vt:lpstr>
      <vt:lpstr>LE BALISAGE </vt:lpstr>
      <vt:lpstr>La carte marine </vt:lpstr>
      <vt:lpstr>La carte marine</vt:lpstr>
      <vt:lpstr>La carte marine</vt:lpstr>
      <vt:lpstr>La carte marine</vt:lpstr>
      <vt:lpstr>La carte marine</vt:lpstr>
      <vt:lpstr>La carte marine</vt:lpstr>
      <vt:lpstr>Présentation PowerPoint</vt:lpstr>
      <vt:lpstr>Règle des douzième</vt:lpstr>
      <vt:lpstr>Règle des douzièmes</vt:lpstr>
      <vt:lpstr>Règle des douzièmes</vt:lpstr>
      <vt:lpstr>Règle des douzièmes</vt:lpstr>
      <vt:lpstr>QUELQUES APPLICATIONS</vt:lpstr>
    </vt:vector>
  </TitlesOfParts>
  <Company>Humanis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 de navigation</dc:title>
  <dc:creator>Humanis</dc:creator>
  <cp:lastModifiedBy>Jean Michel PICOT</cp:lastModifiedBy>
  <cp:revision>196</cp:revision>
  <dcterms:created xsi:type="dcterms:W3CDTF">2020-02-23T16:55:41Z</dcterms:created>
  <dcterms:modified xsi:type="dcterms:W3CDTF">2022-03-13T16:28:48Z</dcterms:modified>
</cp:coreProperties>
</file>