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84" r:id="rId4"/>
    <p:sldId id="286" r:id="rId5"/>
    <p:sldId id="270" r:id="rId6"/>
    <p:sldId id="290" r:id="rId7"/>
    <p:sldId id="293" r:id="rId8"/>
    <p:sldId id="281" r:id="rId9"/>
    <p:sldId id="291" r:id="rId10"/>
    <p:sldId id="292" r:id="rId11"/>
    <p:sldId id="288" r:id="rId12"/>
    <p:sldId id="285" r:id="rId13"/>
    <p:sldId id="295" r:id="rId14"/>
    <p:sldId id="294" r:id="rId15"/>
    <p:sldId id="296" r:id="rId16"/>
    <p:sldId id="297" r:id="rId17"/>
    <p:sldId id="280" r:id="rId18"/>
    <p:sldId id="298" r:id="rId19"/>
    <p:sldId id="300" r:id="rId20"/>
    <p:sldId id="299" r:id="rId21"/>
    <p:sldId id="301" r:id="rId22"/>
    <p:sldId id="302" r:id="rId23"/>
    <p:sldId id="303" r:id="rId24"/>
    <p:sldId id="304" r:id="rId25"/>
    <p:sldId id="314" r:id="rId26"/>
    <p:sldId id="319" r:id="rId27"/>
    <p:sldId id="320" r:id="rId28"/>
    <p:sldId id="321" r:id="rId29"/>
    <p:sldId id="313" r:id="rId30"/>
    <p:sldId id="325" r:id="rId31"/>
    <p:sldId id="315" r:id="rId32"/>
    <p:sldId id="316" r:id="rId33"/>
    <p:sldId id="317" r:id="rId34"/>
    <p:sldId id="305" r:id="rId35"/>
    <p:sldId id="322" r:id="rId36"/>
    <p:sldId id="318" r:id="rId37"/>
    <p:sldId id="323" r:id="rId38"/>
    <p:sldId id="324" r:id="rId39"/>
    <p:sldId id="287" r:id="rId40"/>
    <p:sldId id="311" r:id="rId41"/>
    <p:sldId id="307" r:id="rId42"/>
    <p:sldId id="271" r:id="rId43"/>
    <p:sldId id="268" r:id="rId44"/>
    <p:sldId id="269" r:id="rId45"/>
    <p:sldId id="306" r:id="rId46"/>
    <p:sldId id="309" r:id="rId47"/>
    <p:sldId id="310" r:id="rId48"/>
    <p:sldId id="308" r:id="rId49"/>
    <p:sldId id="312" r:id="rId50"/>
    <p:sldId id="326"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1pPr>
    <a:lvl2pPr marL="0" marR="0" indent="4572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2pPr>
    <a:lvl3pPr marL="0" marR="0" indent="9144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3pPr>
    <a:lvl4pPr marL="0" marR="0" indent="13716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4pPr>
    <a:lvl5pPr marL="0" marR="0" indent="18288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5pPr>
    <a:lvl6pPr marL="0" marR="0" indent="22860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6pPr>
    <a:lvl7pPr marL="0" marR="0" indent="27432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7pPr>
    <a:lvl8pPr marL="0" marR="0" indent="32004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8pPr>
    <a:lvl9pPr marL="0" marR="0" indent="36576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66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3A39E5"/>
        </a:fontRef>
        <a:srgbClr val="3A39E5"/>
      </a:tcTxStyle>
      <a:tcStyle>
        <a:tcBdr>
          <a:left>
            <a:ln w="12700" cap="flat">
              <a:solidFill>
                <a:srgbClr val="525760"/>
              </a:solidFill>
              <a:prstDash val="solid"/>
              <a:miter lim="400000"/>
            </a:ln>
          </a:left>
          <a:right>
            <a:ln w="381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chemeClr val="accent1"/>
              </a:solidFill>
              <a:prstDash val="solid"/>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AEAEA"/>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381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D5D5D"/>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381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38100" cap="flat">
              <a:solidFill>
                <a:srgbClr val="545A62"/>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56667"/>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381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94"/>
    <p:restoredTop sz="93817" autoAdjust="0"/>
  </p:normalViewPr>
  <p:slideViewPr>
    <p:cSldViewPr snapToGrid="0">
      <p:cViewPr varScale="1">
        <p:scale>
          <a:sx n="50" d="100"/>
          <a:sy n="50" d="100"/>
        </p:scale>
        <p:origin x="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1143000" y="685800"/>
            <a:ext cx="4572000" cy="3429000"/>
          </a:xfrm>
          <a:prstGeom prst="rect">
            <a:avLst/>
          </a:prstGeom>
        </p:spPr>
        <p:txBody>
          <a:bodyPr/>
          <a:lstStyle/>
          <a:p>
            <a:endParaRPr/>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Carte adaptée à la zone de navigation </a:t>
            </a:r>
          </a:p>
        </p:txBody>
      </p:sp>
    </p:spTree>
    <p:extLst>
      <p:ext uri="{BB962C8B-B14F-4D97-AF65-F5344CB8AC3E}">
        <p14:creationId xmlns:p14="http://schemas.microsoft.com/office/powerpoint/2010/main" val="305931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2200" dirty="0">
                <a:effectLst/>
                <a:latin typeface="Helvetica Neue"/>
                <a:ea typeface="Helvetica Neue"/>
                <a:cs typeface="Helvetica Neue"/>
                <a:sym typeface="Helvetica Neue"/>
              </a:rPr>
              <a:t>La dérive due au vent est </a:t>
            </a:r>
            <a:r>
              <a:rPr lang="fr-FR" sz="2200" b="1" dirty="0">
                <a:effectLst/>
                <a:latin typeface="Helvetica Neue"/>
                <a:ea typeface="Helvetica Neue"/>
                <a:cs typeface="Helvetica Neue"/>
                <a:sym typeface="Helvetica Neue"/>
              </a:rPr>
              <a:t>estimée par le navigateur car chaque navire réagit de manière différente en fonction de la forme de la quille (ou de sa carène), de son déplacement et du fardage. Néanmoins, plus vous remontez au vent, plus vous dérivez. </a:t>
            </a:r>
            <a:endParaRPr lang="fr-FR" dirty="0"/>
          </a:p>
        </p:txBody>
      </p:sp>
    </p:spTree>
    <p:extLst>
      <p:ext uri="{BB962C8B-B14F-4D97-AF65-F5344CB8AC3E}">
        <p14:creationId xmlns:p14="http://schemas.microsoft.com/office/powerpoint/2010/main" val="305351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A partir de là, tout ce passe sur la carte ! Pour déterminer le route de fond</a:t>
            </a:r>
          </a:p>
        </p:txBody>
      </p:sp>
    </p:spTree>
    <p:extLst>
      <p:ext uri="{BB962C8B-B14F-4D97-AF65-F5344CB8AC3E}">
        <p14:creationId xmlns:p14="http://schemas.microsoft.com/office/powerpoint/2010/main" val="267251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Je note sur la carte l’heure de mon relevé (Géographique ou relevé), je trace mon vecteur sur 1h de temps ma RS </a:t>
            </a:r>
          </a:p>
        </p:txBody>
      </p:sp>
    </p:spTree>
    <p:extLst>
      <p:ext uri="{BB962C8B-B14F-4D97-AF65-F5344CB8AC3E}">
        <p14:creationId xmlns:p14="http://schemas.microsoft.com/office/powerpoint/2010/main" val="1194103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Je trace le vecteur courant</a:t>
            </a:r>
          </a:p>
        </p:txBody>
      </p:sp>
    </p:spTree>
    <p:extLst>
      <p:ext uri="{BB962C8B-B14F-4D97-AF65-F5344CB8AC3E}">
        <p14:creationId xmlns:p14="http://schemas.microsoft.com/office/powerpoint/2010/main" val="134585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9029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79109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7850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53349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Carte adaptée à la zone de navigation </a:t>
            </a:r>
          </a:p>
        </p:txBody>
      </p:sp>
    </p:spTree>
    <p:extLst>
      <p:ext uri="{BB962C8B-B14F-4D97-AF65-F5344CB8AC3E}">
        <p14:creationId xmlns:p14="http://schemas.microsoft.com/office/powerpoint/2010/main" val="2669284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Voici la situation, nous sommes partie de la Trinité-sur-Mer direction Belle-Ile, en passant par la chenal de la Teignouse.</a:t>
            </a:r>
          </a:p>
          <a:p>
            <a:r>
              <a:rPr lang="fr-FR" dirty="0"/>
              <a:t>Nous faisons route au 209° cap compas à une vitesse de 4 </a:t>
            </a:r>
            <a:r>
              <a:rPr lang="fr-FR" dirty="0" err="1"/>
              <a:t>nds</a:t>
            </a:r>
            <a:r>
              <a:rPr lang="fr-FR" dirty="0"/>
              <a:t> bâbord amure. Dans une heure quelle va être notre position ?</a:t>
            </a:r>
          </a:p>
          <a:p>
            <a:r>
              <a:rPr lang="fr-FR" dirty="0"/>
              <a:t>Contrairement à une voiture, </a:t>
            </a:r>
          </a:p>
        </p:txBody>
      </p:sp>
    </p:spTree>
    <p:extLst>
      <p:ext uri="{BB962C8B-B14F-4D97-AF65-F5344CB8AC3E}">
        <p14:creationId xmlns:p14="http://schemas.microsoft.com/office/powerpoint/2010/main" val="56990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Voici la situation, nous sommes partie de la Trinité-sur-Mer direction Belle-Ile, en passant par la chenal de la Teignouse.</a:t>
            </a:r>
          </a:p>
          <a:p>
            <a:r>
              <a:rPr lang="fr-FR" dirty="0"/>
              <a:t>Nous faisons route au 209° cap compas à une vitesse de 4 </a:t>
            </a:r>
            <a:r>
              <a:rPr lang="fr-FR" dirty="0" err="1"/>
              <a:t>nds</a:t>
            </a:r>
            <a:r>
              <a:rPr lang="fr-FR" dirty="0"/>
              <a:t> bâbord amure. Dans une heure quelle va être notre position ?</a:t>
            </a:r>
          </a:p>
          <a:p>
            <a:r>
              <a:rPr lang="fr-FR" dirty="0"/>
              <a:t>Contrairement à une voiture, </a:t>
            </a:r>
          </a:p>
        </p:txBody>
      </p:sp>
    </p:spTree>
    <p:extLst>
      <p:ext uri="{BB962C8B-B14F-4D97-AF65-F5344CB8AC3E}">
        <p14:creationId xmlns:p14="http://schemas.microsoft.com/office/powerpoint/2010/main" val="2568984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5225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42296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76133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91012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61967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2200" dirty="0">
                <a:effectLst/>
                <a:latin typeface="Helvetica Neue"/>
                <a:ea typeface="Helvetica Neue"/>
                <a:cs typeface="Helvetica Neue"/>
                <a:sym typeface="Helvetica Neue"/>
              </a:rPr>
              <a:t>La dérive due au vent est </a:t>
            </a:r>
            <a:r>
              <a:rPr lang="fr-FR" sz="2200" b="1" dirty="0">
                <a:effectLst/>
                <a:latin typeface="Helvetica Neue"/>
                <a:ea typeface="Helvetica Neue"/>
                <a:cs typeface="Helvetica Neue"/>
                <a:sym typeface="Helvetica Neue"/>
              </a:rPr>
              <a:t>estimée par le navigateur car chaque navire réagit de manière différente en fonction de la forme de la quille (ou de sa carène), de son déplacement et du fardage. Néanmoins, plus vous remontez au vent, plus vous dérivez. </a:t>
            </a:r>
            <a:endParaRPr lang="fr-FR" dirty="0"/>
          </a:p>
        </p:txBody>
      </p:sp>
    </p:spTree>
    <p:extLst>
      <p:ext uri="{BB962C8B-B14F-4D97-AF65-F5344CB8AC3E}">
        <p14:creationId xmlns:p14="http://schemas.microsoft.com/office/powerpoint/2010/main" val="2939115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2200" dirty="0">
                <a:effectLst/>
                <a:latin typeface="Helvetica Neue"/>
                <a:ea typeface="Helvetica Neue"/>
                <a:cs typeface="Helvetica Neue"/>
                <a:sym typeface="Helvetica Neue"/>
              </a:rPr>
              <a:t>La dérive due au vent est </a:t>
            </a:r>
            <a:r>
              <a:rPr lang="fr-FR" sz="2200" b="1" dirty="0">
                <a:effectLst/>
                <a:latin typeface="Helvetica Neue"/>
                <a:ea typeface="Helvetica Neue"/>
                <a:cs typeface="Helvetica Neue"/>
                <a:sym typeface="Helvetica Neue"/>
              </a:rPr>
              <a:t>estimée par le navigateur car chaque navire réagit de manière différente en fonction de la forme de la quille (ou de sa carène), de son déplacement et du fardage. Néanmoins, plus vous remontez au vent, plus vous dérivez. </a:t>
            </a:r>
            <a:endParaRPr lang="fr-FR" dirty="0"/>
          </a:p>
        </p:txBody>
      </p:sp>
    </p:spTree>
    <p:extLst>
      <p:ext uri="{BB962C8B-B14F-4D97-AF65-F5344CB8AC3E}">
        <p14:creationId xmlns:p14="http://schemas.microsoft.com/office/powerpoint/2010/main" val="3689913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Voici le formule de calcul nous permettant de </a:t>
            </a:r>
            <a:r>
              <a:rPr lang="fr-FR" dirty="0" err="1"/>
              <a:t>tourver</a:t>
            </a:r>
            <a:r>
              <a:rPr lang="fr-FR" dirty="0"/>
              <a:t> la route de fond</a:t>
            </a:r>
          </a:p>
        </p:txBody>
      </p:sp>
    </p:spTree>
    <p:extLst>
      <p:ext uri="{BB962C8B-B14F-4D97-AF65-F5344CB8AC3E}">
        <p14:creationId xmlns:p14="http://schemas.microsoft.com/office/powerpoint/2010/main" val="194316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Voici le formule de calcul nous permettant de </a:t>
            </a:r>
            <a:r>
              <a:rPr lang="fr-FR" dirty="0" err="1"/>
              <a:t>tourver</a:t>
            </a:r>
            <a:r>
              <a:rPr lang="fr-FR" dirty="0"/>
              <a:t> la route de fond</a:t>
            </a:r>
          </a:p>
        </p:txBody>
      </p:sp>
    </p:spTree>
    <p:extLst>
      <p:ext uri="{BB962C8B-B14F-4D97-AF65-F5344CB8AC3E}">
        <p14:creationId xmlns:p14="http://schemas.microsoft.com/office/powerpoint/2010/main" val="4014432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9656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Voici le formule de calcul nous permettant de </a:t>
            </a:r>
            <a:r>
              <a:rPr lang="fr-FR" dirty="0" err="1"/>
              <a:t>tourver</a:t>
            </a:r>
            <a:r>
              <a:rPr lang="fr-FR" dirty="0"/>
              <a:t> la route de fond</a:t>
            </a:r>
          </a:p>
        </p:txBody>
      </p:sp>
    </p:spTree>
    <p:extLst>
      <p:ext uri="{BB962C8B-B14F-4D97-AF65-F5344CB8AC3E}">
        <p14:creationId xmlns:p14="http://schemas.microsoft.com/office/powerpoint/2010/main" val="1319002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54296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5236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23311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lang="fr-FR" i="1" smtClean="0">
                          <a:latin typeface="Cambria Math" panose="02040503050406030204" pitchFamily="18" charset="0"/>
                        </a:rPr>
                        <a:t>Tapez une équation ici.</a:t>
                      </a:fld>
                    </m:oMath>
                  </m:oMathPara>
                </a14:m>
                <a:endParaRPr lang="fr-FR" dirty="0"/>
              </a:p>
            </p:txBody>
          </p:sp>
        </mc:Choice>
        <mc:Fallback xmlns="">
          <p:sp>
            <p:nvSpPr>
              <p:cNvPr id="3" name="Espace réservé des notes 2"/>
              <p:cNvSpPr>
                <a:spLocks noGrp="1"/>
              </p:cNvSpPr>
              <p:nvPr>
                <p:ph type="body" idx="1"/>
              </p:nvPr>
            </p:nvSpPr>
            <p:spPr/>
            <p:txBody>
              <a:bodyPr/>
              <a:lstStyle/>
              <a:p>
                <a:r>
                  <a:rPr lang="fr-FR" i="0">
                    <a:latin typeface="Cambria Math" panose="02040503050406030204" pitchFamily="18" charset="0"/>
                  </a:rPr>
                  <a:t>"Tapez une équation ici."</a:t>
                </a:r>
                <a:endParaRPr lang="fr-FR" dirty="0"/>
              </a:p>
            </p:txBody>
          </p:sp>
        </mc:Fallback>
      </mc:AlternateContent>
    </p:spTree>
    <p:extLst>
      <p:ext uri="{BB962C8B-B14F-4D97-AF65-F5344CB8AC3E}">
        <p14:creationId xmlns:p14="http://schemas.microsoft.com/office/powerpoint/2010/main" val="180959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5553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Voici le formule de calcul nous permettant de </a:t>
            </a:r>
            <a:r>
              <a:rPr lang="fr-FR" dirty="0" err="1"/>
              <a:t>tourver</a:t>
            </a:r>
            <a:r>
              <a:rPr lang="fr-FR" dirty="0"/>
              <a:t> la route de fond</a:t>
            </a:r>
          </a:p>
        </p:txBody>
      </p:sp>
    </p:spTree>
    <p:extLst>
      <p:ext uri="{BB962C8B-B14F-4D97-AF65-F5344CB8AC3E}">
        <p14:creationId xmlns:p14="http://schemas.microsoft.com/office/powerpoint/2010/main" val="184647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34170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5159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912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Dérive vent : Bâbord amure</a:t>
            </a:r>
          </a:p>
        </p:txBody>
      </p:sp>
    </p:spTree>
    <p:extLst>
      <p:ext uri="{BB962C8B-B14F-4D97-AF65-F5344CB8AC3E}">
        <p14:creationId xmlns:p14="http://schemas.microsoft.com/office/powerpoint/2010/main" val="41363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p:spTree>
      <p:nvGrpSpPr>
        <p:cNvPr id="1" name=""/>
        <p:cNvGrpSpPr/>
        <p:nvPr/>
      </p:nvGrpSpPr>
      <p:grpSpPr>
        <a:xfrm>
          <a:off x="0" y="0"/>
          <a:ext cx="0" cy="0"/>
          <a:chOff x="0" y="0"/>
          <a:chExt cx="0" cy="0"/>
        </a:xfrm>
      </p:grpSpPr>
      <p:sp>
        <p:nvSpPr>
          <p:cNvPr id="12" name="Ligne"/>
          <p:cNvSpPr/>
          <p:nvPr/>
        </p:nvSpPr>
        <p:spPr>
          <a:xfrm>
            <a:off x="635000" y="12192000"/>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 name="Auteur et date"/>
          <p:cNvSpPr txBox="1">
            <a:spLocks noGrp="1"/>
          </p:cNvSpPr>
          <p:nvPr>
            <p:ph type="body" sz="quarter" idx="21" hasCustomPrompt="1"/>
          </p:nvPr>
        </p:nvSpPr>
        <p:spPr>
          <a:xfrm>
            <a:off x="571500" y="12269258"/>
            <a:ext cx="23235147" cy="555245"/>
          </a:xfrm>
          <a:prstGeom prst="rect">
            <a:avLst/>
          </a:prstGeom>
        </p:spPr>
        <p:txBody>
          <a:bodyPr/>
          <a:lstStyle>
            <a:lvl1pPr defTabSz="825500">
              <a:lnSpc>
                <a:spcPct val="100000"/>
              </a:lnSpc>
              <a:tabLst/>
              <a:defRPr sz="2800" b="1" cap="all" spc="168">
                <a:solidFill>
                  <a:schemeClr val="accent4"/>
                </a:solidFill>
                <a:latin typeface="Founders Grotesk Condensed"/>
                <a:ea typeface="Founders Grotesk Condensed"/>
                <a:cs typeface="Founders Grotesk Condensed"/>
                <a:sym typeface="Founders Grotesk Condensed"/>
              </a:defRPr>
            </a:lvl1pPr>
          </a:lstStyle>
          <a:p>
            <a:r>
              <a:t>Auteur et date </a:t>
            </a:r>
          </a:p>
        </p:txBody>
      </p:sp>
      <p:sp>
        <p:nvSpPr>
          <p:cNvPr id="14" name="Ligne"/>
          <p:cNvSpPr/>
          <p:nvPr/>
        </p:nvSpPr>
        <p:spPr>
          <a:xfrm>
            <a:off x="634956" y="9475085"/>
            <a:ext cx="23114088"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5" name="Titre de la présentation"/>
          <p:cNvSpPr txBox="1">
            <a:spLocks noGrp="1"/>
          </p:cNvSpPr>
          <p:nvPr>
            <p:ph type="title" hasCustomPrompt="1"/>
          </p:nvPr>
        </p:nvSpPr>
        <p:spPr>
          <a:xfrm>
            <a:off x="571500" y="9525885"/>
            <a:ext cx="23235147" cy="2647065"/>
          </a:xfrm>
          <a:prstGeom prst="rect">
            <a:avLst/>
          </a:prstGeom>
        </p:spPr>
        <p:txBody>
          <a:bodyPr/>
          <a:lstStyle>
            <a:lvl1pPr>
              <a:lnSpc>
                <a:spcPct val="70000"/>
              </a:lnSpc>
              <a:defRPr sz="15000" spc="-300">
                <a:solidFill>
                  <a:srgbClr val="FFFFFF"/>
                </a:solidFill>
                <a:latin typeface="+mn-lt"/>
                <a:ea typeface="+mn-ea"/>
                <a:cs typeface="+mn-cs"/>
                <a:sym typeface="Founders Grotesk Semibold"/>
              </a:defRPr>
            </a:lvl1pPr>
          </a:lstStyle>
          <a:p>
            <a:r>
              <a:t>Titre de la présentation</a:t>
            </a:r>
          </a:p>
        </p:txBody>
      </p:sp>
      <p:sp>
        <p:nvSpPr>
          <p:cNvPr id="16" name="Texte niveau 1…"/>
          <p:cNvSpPr txBox="1">
            <a:spLocks noGrp="1"/>
          </p:cNvSpPr>
          <p:nvPr>
            <p:ph type="body" sz="quarter" idx="1" hasCustomPrompt="1"/>
          </p:nvPr>
        </p:nvSpPr>
        <p:spPr>
          <a:xfrm>
            <a:off x="571500" y="847716"/>
            <a:ext cx="23235147" cy="2324101"/>
          </a:xfrm>
          <a:prstGeom prst="rect">
            <a:avLst/>
          </a:prstGeom>
        </p:spPr>
        <p:txBody>
          <a:bodyPr/>
          <a:lstStyle>
            <a:lvl1pPr defTabSz="825500">
              <a:lnSpc>
                <a:spcPct val="80000"/>
              </a:lnSpc>
              <a:tabLst/>
              <a:defRPr spc="-79">
                <a:solidFill>
                  <a:schemeClr val="accent4"/>
                </a:solidFill>
                <a:latin typeface="Founders Grotesk"/>
                <a:ea typeface="Founders Grotesk"/>
                <a:cs typeface="Founders Grotesk"/>
                <a:sym typeface="Founders Grotesk"/>
              </a:defRPr>
            </a:lvl1pPr>
            <a:lvl2pPr defTabSz="825500">
              <a:lnSpc>
                <a:spcPct val="80000"/>
              </a:lnSpc>
              <a:tabLst/>
              <a:defRPr spc="-79">
                <a:solidFill>
                  <a:schemeClr val="accent4"/>
                </a:solidFill>
                <a:latin typeface="Founders Grotesk"/>
                <a:ea typeface="Founders Grotesk"/>
                <a:cs typeface="Founders Grotesk"/>
                <a:sym typeface="Founders Grotesk"/>
              </a:defRPr>
            </a:lvl2pPr>
            <a:lvl3pPr defTabSz="825500">
              <a:lnSpc>
                <a:spcPct val="80000"/>
              </a:lnSpc>
              <a:tabLst/>
              <a:defRPr spc="-79">
                <a:solidFill>
                  <a:schemeClr val="accent4"/>
                </a:solidFill>
                <a:latin typeface="Founders Grotesk"/>
                <a:ea typeface="Founders Grotesk"/>
                <a:cs typeface="Founders Grotesk"/>
                <a:sym typeface="Founders Grotesk"/>
              </a:defRPr>
            </a:lvl3pPr>
            <a:lvl4pPr defTabSz="825500">
              <a:lnSpc>
                <a:spcPct val="80000"/>
              </a:lnSpc>
              <a:tabLst/>
              <a:defRPr spc="-79">
                <a:solidFill>
                  <a:schemeClr val="accent4"/>
                </a:solidFill>
                <a:latin typeface="Founders Grotesk"/>
                <a:ea typeface="Founders Grotesk"/>
                <a:cs typeface="Founders Grotesk"/>
                <a:sym typeface="Founders Grotesk"/>
              </a:defRPr>
            </a:lvl4pPr>
            <a:lvl5pPr defTabSz="825500">
              <a:lnSpc>
                <a:spcPct val="80000"/>
              </a:lnSpc>
              <a:tabLst/>
              <a:defRPr spc="-79">
                <a:solidFill>
                  <a:schemeClr val="accent4"/>
                </a:solidFill>
                <a:latin typeface="Founders Grotesk"/>
                <a:ea typeface="Founders Grotesk"/>
                <a:cs typeface="Founders Grotesk"/>
                <a:sym typeface="Founders Grotesk"/>
              </a:defRPr>
            </a:lvl5pPr>
          </a:lstStyle>
          <a:p>
            <a:r>
              <a:t>Sous-titre de la présentation</a:t>
            </a:r>
          </a:p>
          <a:p>
            <a:pPr lvl="1"/>
            <a:endParaRPr/>
          </a:p>
          <a:p>
            <a:pPr lvl="2"/>
            <a:endParaRPr/>
          </a:p>
          <a:p>
            <a:pPr lvl="3"/>
            <a:endParaRPr/>
          </a:p>
          <a:p>
            <a:pPr lvl="4"/>
            <a:endParaRPr/>
          </a:p>
        </p:txBody>
      </p:sp>
      <p:sp>
        <p:nvSpPr>
          <p:cNvPr id="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éclaration">
    <p:bg>
      <p:bgPr>
        <a:solidFill>
          <a:srgbClr val="FFFFFF"/>
        </a:solidFill>
        <a:effectLst/>
      </p:bgPr>
    </p:bg>
    <p:spTree>
      <p:nvGrpSpPr>
        <p:cNvPr id="1" name=""/>
        <p:cNvGrpSpPr/>
        <p:nvPr/>
      </p:nvGrpSpPr>
      <p:grpSpPr>
        <a:xfrm>
          <a:off x="0" y="0"/>
          <a:ext cx="0" cy="0"/>
          <a:chOff x="0" y="0"/>
          <a:chExt cx="0" cy="0"/>
        </a:xfrm>
      </p:grpSpPr>
      <p:sp>
        <p:nvSpPr>
          <p:cNvPr id="113"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14"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15" name="Texte niveau 1…"/>
          <p:cNvSpPr txBox="1">
            <a:spLocks noGrp="1"/>
          </p:cNvSpPr>
          <p:nvPr>
            <p:ph type="body" sz="half" idx="1" hasCustomPrompt="1"/>
          </p:nvPr>
        </p:nvSpPr>
        <p:spPr>
          <a:xfrm>
            <a:off x="571500" y="3898900"/>
            <a:ext cx="23236826" cy="5499100"/>
          </a:xfrm>
          <a:prstGeom prst="rect">
            <a:avLst/>
          </a:prstGeom>
        </p:spPr>
        <p:txBody>
          <a:bodyPr anchor="ctr"/>
          <a:lstStyle>
            <a:lvl1pPr defTabSz="825500">
              <a:lnSpc>
                <a:spcPct val="100000"/>
              </a:lnSpc>
              <a:tabLst/>
              <a:defRPr sz="12000" spc="-239">
                <a:solidFill>
                  <a:schemeClr val="accent1"/>
                </a:solidFill>
                <a:latin typeface="Founders Grotesk"/>
                <a:ea typeface="Founders Grotesk"/>
                <a:cs typeface="Founders Grotesk"/>
                <a:sym typeface="Founders Grotesk"/>
              </a:defRPr>
            </a:lvl1pPr>
            <a:lvl2pPr defTabSz="825500">
              <a:lnSpc>
                <a:spcPct val="100000"/>
              </a:lnSpc>
              <a:tabLst/>
              <a:defRPr sz="12000" spc="-239">
                <a:solidFill>
                  <a:schemeClr val="accent1"/>
                </a:solidFill>
                <a:latin typeface="Founders Grotesk"/>
                <a:ea typeface="Founders Grotesk"/>
                <a:cs typeface="Founders Grotesk"/>
                <a:sym typeface="Founders Grotesk"/>
              </a:defRPr>
            </a:lvl2pPr>
            <a:lvl3pPr defTabSz="825500">
              <a:lnSpc>
                <a:spcPct val="100000"/>
              </a:lnSpc>
              <a:tabLst/>
              <a:defRPr sz="12000" spc="-239">
                <a:solidFill>
                  <a:schemeClr val="accent1"/>
                </a:solidFill>
                <a:latin typeface="Founders Grotesk"/>
                <a:ea typeface="Founders Grotesk"/>
                <a:cs typeface="Founders Grotesk"/>
                <a:sym typeface="Founders Grotesk"/>
              </a:defRPr>
            </a:lvl3pPr>
            <a:lvl4pPr defTabSz="825500">
              <a:lnSpc>
                <a:spcPct val="100000"/>
              </a:lnSpc>
              <a:tabLst/>
              <a:defRPr sz="12000" spc="-239">
                <a:solidFill>
                  <a:schemeClr val="accent1"/>
                </a:solidFill>
                <a:latin typeface="Founders Grotesk"/>
                <a:ea typeface="Founders Grotesk"/>
                <a:cs typeface="Founders Grotesk"/>
                <a:sym typeface="Founders Grotesk"/>
              </a:defRPr>
            </a:lvl4pPr>
            <a:lvl5pPr defTabSz="825500">
              <a:lnSpc>
                <a:spcPct val="100000"/>
              </a:lnSpc>
              <a:tabLst/>
              <a:defRPr sz="12000" spc="-239">
                <a:solidFill>
                  <a:schemeClr val="accent1"/>
                </a:solidFill>
                <a:latin typeface="Founders Grotesk"/>
                <a:ea typeface="Founders Grotesk"/>
                <a:cs typeface="Founders Grotesk"/>
                <a:sym typeface="Founders Grotesk"/>
              </a:defRPr>
            </a:lvl5pPr>
          </a:lstStyle>
          <a:p>
            <a:r>
              <a:t>Déclaration</a:t>
            </a:r>
          </a:p>
          <a:p>
            <a:pPr lvl="1"/>
            <a:endParaRPr/>
          </a:p>
          <a:p>
            <a:pPr lvl="2"/>
            <a:endParaRPr/>
          </a:p>
          <a:p>
            <a:pPr lvl="3"/>
            <a:endParaRPr/>
          </a:p>
          <a:p>
            <a:pPr lvl="4"/>
            <a:endParaRPr/>
          </a:p>
        </p:txBody>
      </p:sp>
      <p:sp>
        <p:nvSpPr>
          <p:cNvPr id="116"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ait important">
    <p:bg>
      <p:bgPr>
        <a:solidFill>
          <a:srgbClr val="C3D9E0"/>
        </a:solidFill>
        <a:effectLst/>
      </p:bgPr>
    </p:bg>
    <p:spTree>
      <p:nvGrpSpPr>
        <p:cNvPr id="1" name=""/>
        <p:cNvGrpSpPr/>
        <p:nvPr/>
      </p:nvGrpSpPr>
      <p:grpSpPr>
        <a:xfrm>
          <a:off x="0" y="0"/>
          <a:ext cx="0" cy="0"/>
          <a:chOff x="0" y="0"/>
          <a:chExt cx="0" cy="0"/>
        </a:xfrm>
      </p:grpSpPr>
      <p:sp>
        <p:nvSpPr>
          <p:cNvPr id="123" name="Texte niveau 1…"/>
          <p:cNvSpPr txBox="1">
            <a:spLocks noGrp="1"/>
          </p:cNvSpPr>
          <p:nvPr>
            <p:ph type="body" idx="1" hasCustomPrompt="1"/>
          </p:nvPr>
        </p:nvSpPr>
        <p:spPr>
          <a:xfrm>
            <a:off x="634999" y="1346200"/>
            <a:ext cx="23241001" cy="8451368"/>
          </a:xfrm>
          <a:prstGeom prst="rect">
            <a:avLst/>
          </a:prstGeom>
        </p:spPr>
        <p:txBody>
          <a:bodyPr anchor="b"/>
          <a:lstStyle>
            <a:lvl1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1pPr>
            <a:lvl2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2pPr>
            <a:lvl3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3pPr>
            <a:lvl4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4pPr>
            <a:lvl5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5pPr>
          </a:lstStyle>
          <a:p>
            <a:r>
              <a:t>100 %</a:t>
            </a:r>
          </a:p>
          <a:p>
            <a:pPr lvl="1"/>
            <a:endParaRPr/>
          </a:p>
          <a:p>
            <a:pPr lvl="2"/>
            <a:endParaRPr/>
          </a:p>
          <a:p>
            <a:pPr lvl="3"/>
            <a:endParaRPr/>
          </a:p>
          <a:p>
            <a:pPr lvl="4"/>
            <a:endParaRPr/>
          </a:p>
        </p:txBody>
      </p:sp>
      <p:sp>
        <p:nvSpPr>
          <p:cNvPr id="124" name="Données clés"/>
          <p:cNvSpPr txBox="1">
            <a:spLocks noGrp="1"/>
          </p:cNvSpPr>
          <p:nvPr>
            <p:ph type="body" sz="quarter" idx="21" hasCustomPrompt="1"/>
          </p:nvPr>
        </p:nvSpPr>
        <p:spPr>
          <a:xfrm>
            <a:off x="635000" y="9170947"/>
            <a:ext cx="23241000" cy="932816"/>
          </a:xfrm>
          <a:prstGeom prst="rect">
            <a:avLst/>
          </a:prstGeom>
        </p:spPr>
        <p:txBody>
          <a:bodyPr/>
          <a:lstStyle>
            <a:lvl1pPr defTabSz="817244">
              <a:lnSpc>
                <a:spcPct val="80000"/>
              </a:lnSpc>
              <a:tabLst/>
              <a:defRPr sz="5445" spc="-54">
                <a:solidFill>
                  <a:schemeClr val="accent1"/>
                </a:solidFill>
              </a:defRPr>
            </a:lvl1pPr>
          </a:lstStyle>
          <a:p>
            <a:r>
              <a:t>Données clés</a:t>
            </a:r>
          </a:p>
        </p:txBody>
      </p:sp>
      <p:sp>
        <p:nvSpPr>
          <p:cNvPr id="125" name="Ligne"/>
          <p:cNvSpPr/>
          <p:nvPr/>
        </p:nvSpPr>
        <p:spPr>
          <a:xfrm>
            <a:off x="635000" y="12192000"/>
            <a:ext cx="23118143" cy="0"/>
          </a:xfrm>
          <a:prstGeom prst="line">
            <a:avLst/>
          </a:prstGeom>
          <a:ln w="38100">
            <a:solidFill>
              <a:schemeClr val="accent1">
                <a:hueOff val="-42304"/>
                <a:satOff val="23749"/>
                <a:lumOff val="-45745"/>
              </a:schemeClr>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26" name="Ligne"/>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27"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itation">
    <p:bg>
      <p:bgPr>
        <a:solidFill>
          <a:srgbClr val="C3D9E0"/>
        </a:solidFill>
        <a:effectLst/>
      </p:bgPr>
    </p:bg>
    <p:spTree>
      <p:nvGrpSpPr>
        <p:cNvPr id="1" name=""/>
        <p:cNvGrpSpPr/>
        <p:nvPr/>
      </p:nvGrpSpPr>
      <p:grpSpPr>
        <a:xfrm>
          <a:off x="0" y="0"/>
          <a:ext cx="0" cy="0"/>
          <a:chOff x="0" y="0"/>
          <a:chExt cx="0" cy="0"/>
        </a:xfrm>
      </p:grpSpPr>
      <p:sp>
        <p:nvSpPr>
          <p:cNvPr id="134" name="Ligne"/>
          <p:cNvSpPr/>
          <p:nvPr/>
        </p:nvSpPr>
        <p:spPr>
          <a:xfrm>
            <a:off x="635000" y="12192000"/>
            <a:ext cx="23114000" cy="0"/>
          </a:xfrm>
          <a:prstGeom prst="line">
            <a:avLst/>
          </a:prstGeom>
          <a:ln w="38100">
            <a:solidFill>
              <a:schemeClr val="accent1">
                <a:hueOff val="-42304"/>
                <a:satOff val="23749"/>
                <a:lumOff val="-45745"/>
              </a:schemeClr>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5" name="Ligne"/>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6" name="Attribution"/>
          <p:cNvSpPr txBox="1">
            <a:spLocks noGrp="1"/>
          </p:cNvSpPr>
          <p:nvPr>
            <p:ph type="body" sz="quarter" idx="21" hasCustomPrompt="1"/>
          </p:nvPr>
        </p:nvSpPr>
        <p:spPr>
          <a:xfrm>
            <a:off x="1148060" y="9247147"/>
            <a:ext cx="22707182" cy="932816"/>
          </a:xfrm>
          <a:prstGeom prst="rect">
            <a:avLst/>
          </a:prstGeom>
        </p:spPr>
        <p:txBody>
          <a:bodyPr anchor="ctr"/>
          <a:lstStyle>
            <a:lvl1pPr defTabSz="817244">
              <a:lnSpc>
                <a:spcPct val="80000"/>
              </a:lnSpc>
              <a:tabLst/>
              <a:defRPr sz="5445" spc="-54">
                <a:solidFill>
                  <a:schemeClr val="accent1"/>
                </a:solidFill>
              </a:defRPr>
            </a:lvl1pPr>
          </a:lstStyle>
          <a:p>
            <a:r>
              <a:t>Attribution</a:t>
            </a:r>
          </a:p>
        </p:txBody>
      </p:sp>
      <p:sp>
        <p:nvSpPr>
          <p:cNvPr id="137" name="Texte niveau 1…"/>
          <p:cNvSpPr txBox="1">
            <a:spLocks noGrp="1"/>
          </p:cNvSpPr>
          <p:nvPr>
            <p:ph type="body" sz="half" idx="1" hasCustomPrompt="1"/>
          </p:nvPr>
        </p:nvSpPr>
        <p:spPr>
          <a:xfrm>
            <a:off x="515838" y="1325581"/>
            <a:ext cx="23241001" cy="4970080"/>
          </a:xfrm>
          <a:prstGeom prst="rect">
            <a:avLst/>
          </a:prstGeom>
        </p:spPr>
        <p:txBody>
          <a:bodyPr/>
          <a:lstStyle>
            <a:lvl1pPr marL="419100" indent="-419100" defTabSz="825500">
              <a:lnSpc>
                <a:spcPct val="80000"/>
              </a:lnSpc>
              <a:tabLst/>
              <a:defRPr sz="12000" spc="-119">
                <a:solidFill>
                  <a:schemeClr val="accent1"/>
                </a:solidFill>
                <a:latin typeface="Founders Grotesk"/>
                <a:ea typeface="Founders Grotesk"/>
                <a:cs typeface="Founders Grotesk"/>
                <a:sym typeface="Founders Grotesk"/>
              </a:defRPr>
            </a:lvl1pPr>
            <a:lvl2pPr marL="419100" indent="38100" defTabSz="825500">
              <a:lnSpc>
                <a:spcPct val="80000"/>
              </a:lnSpc>
              <a:tabLst/>
              <a:defRPr sz="12000" spc="-119">
                <a:solidFill>
                  <a:schemeClr val="accent1"/>
                </a:solidFill>
                <a:latin typeface="Founders Grotesk"/>
                <a:ea typeface="Founders Grotesk"/>
                <a:cs typeface="Founders Grotesk"/>
                <a:sym typeface="Founders Grotesk"/>
              </a:defRPr>
            </a:lvl2pPr>
            <a:lvl3pPr marL="419100" indent="495300" defTabSz="825500">
              <a:lnSpc>
                <a:spcPct val="80000"/>
              </a:lnSpc>
              <a:tabLst/>
              <a:defRPr sz="12000" spc="-119">
                <a:solidFill>
                  <a:schemeClr val="accent1"/>
                </a:solidFill>
                <a:latin typeface="Founders Grotesk"/>
                <a:ea typeface="Founders Grotesk"/>
                <a:cs typeface="Founders Grotesk"/>
                <a:sym typeface="Founders Grotesk"/>
              </a:defRPr>
            </a:lvl3pPr>
            <a:lvl4pPr marL="419100" indent="952500" defTabSz="825500">
              <a:lnSpc>
                <a:spcPct val="80000"/>
              </a:lnSpc>
              <a:tabLst/>
              <a:defRPr sz="12000" spc="-119">
                <a:solidFill>
                  <a:schemeClr val="accent1"/>
                </a:solidFill>
                <a:latin typeface="Founders Grotesk"/>
                <a:ea typeface="Founders Grotesk"/>
                <a:cs typeface="Founders Grotesk"/>
                <a:sym typeface="Founders Grotesk"/>
              </a:defRPr>
            </a:lvl4pPr>
            <a:lvl5pPr marL="419100" indent="1409700" defTabSz="825500">
              <a:lnSpc>
                <a:spcPct val="80000"/>
              </a:lnSpc>
              <a:tabLst/>
              <a:defRPr sz="12000" spc="-119">
                <a:solidFill>
                  <a:schemeClr val="accent1"/>
                </a:solidFill>
                <a:latin typeface="Founders Grotesk"/>
                <a:ea typeface="Founders Grotesk"/>
                <a:cs typeface="Founders Grotesk"/>
                <a:sym typeface="Founders Grotesk"/>
              </a:defRPr>
            </a:lvl5pPr>
          </a:lstStyle>
          <a:p>
            <a:r>
              <a:t>« Citation notable »</a:t>
            </a:r>
          </a:p>
          <a:p>
            <a:pPr lvl="1"/>
            <a:endParaRPr/>
          </a:p>
          <a:p>
            <a:pPr lvl="2"/>
            <a:endParaRPr/>
          </a:p>
          <a:p>
            <a:pPr lvl="3"/>
            <a:endParaRPr/>
          </a:p>
          <a:p>
            <a:pPr lvl="4"/>
            <a:endParaRPr/>
          </a:p>
        </p:txBody>
      </p:sp>
      <p:sp>
        <p:nvSpPr>
          <p:cNvPr id="138"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 photos">
    <p:bg>
      <p:bgPr>
        <a:solidFill>
          <a:srgbClr val="FFFFFF"/>
        </a:solidFill>
        <a:effectLst/>
      </p:bgPr>
    </p:bg>
    <p:spTree>
      <p:nvGrpSpPr>
        <p:cNvPr id="1" name=""/>
        <p:cNvGrpSpPr/>
        <p:nvPr/>
      </p:nvGrpSpPr>
      <p:grpSpPr>
        <a:xfrm>
          <a:off x="0" y="0"/>
          <a:ext cx="0" cy="0"/>
          <a:chOff x="0" y="0"/>
          <a:chExt cx="0" cy="0"/>
        </a:xfrm>
      </p:grpSpPr>
      <p:sp>
        <p:nvSpPr>
          <p:cNvPr id="145" name="Image"/>
          <p:cNvSpPr>
            <a:spLocks noGrp="1"/>
          </p:cNvSpPr>
          <p:nvPr>
            <p:ph type="pic" sz="half" idx="21"/>
          </p:nvPr>
        </p:nvSpPr>
        <p:spPr>
          <a:xfrm>
            <a:off x="12192000" y="-1003300"/>
            <a:ext cx="11557000" cy="7679267"/>
          </a:xfrm>
          <a:prstGeom prst="rect">
            <a:avLst/>
          </a:prstGeom>
        </p:spPr>
        <p:txBody>
          <a:bodyPr lIns="91439" tIns="45719" rIns="91439" bIns="45719">
            <a:noAutofit/>
          </a:bodyPr>
          <a:lstStyle/>
          <a:p>
            <a:endParaRPr/>
          </a:p>
        </p:txBody>
      </p:sp>
      <p:sp>
        <p:nvSpPr>
          <p:cNvPr id="146" name="Image"/>
          <p:cNvSpPr>
            <a:spLocks noGrp="1"/>
          </p:cNvSpPr>
          <p:nvPr>
            <p:ph type="pic" sz="half" idx="22"/>
          </p:nvPr>
        </p:nvSpPr>
        <p:spPr>
          <a:xfrm>
            <a:off x="12192000" y="5397500"/>
            <a:ext cx="11557000" cy="7749789"/>
          </a:xfrm>
          <a:prstGeom prst="rect">
            <a:avLst/>
          </a:prstGeom>
        </p:spPr>
        <p:txBody>
          <a:bodyPr lIns="91439" tIns="45719" rIns="91439" bIns="45719">
            <a:noAutofit/>
          </a:bodyPr>
          <a:lstStyle/>
          <a:p>
            <a:endParaRPr/>
          </a:p>
        </p:txBody>
      </p:sp>
      <p:sp>
        <p:nvSpPr>
          <p:cNvPr id="147" name="Image"/>
          <p:cNvSpPr>
            <a:spLocks noGrp="1"/>
          </p:cNvSpPr>
          <p:nvPr>
            <p:ph type="pic" idx="23"/>
          </p:nvPr>
        </p:nvSpPr>
        <p:spPr>
          <a:xfrm>
            <a:off x="571500" y="-698500"/>
            <a:ext cx="11684000" cy="14426494"/>
          </a:xfrm>
          <a:prstGeom prst="rect">
            <a:avLst/>
          </a:prstGeom>
        </p:spPr>
        <p:txBody>
          <a:bodyPr lIns="91439" tIns="45719" rIns="91439" bIns="45719">
            <a:noAutofit/>
          </a:bodyPr>
          <a:lstStyle/>
          <a:p>
            <a:endParaRPr/>
          </a:p>
        </p:txBody>
      </p:sp>
      <p:sp>
        <p:nvSpPr>
          <p:cNvPr id="148"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FFFFFF"/>
        </a:solidFill>
        <a:effectLst/>
      </p:bgPr>
    </p:bg>
    <p:spTree>
      <p:nvGrpSpPr>
        <p:cNvPr id="1" name=""/>
        <p:cNvGrpSpPr/>
        <p:nvPr/>
      </p:nvGrpSpPr>
      <p:grpSpPr>
        <a:xfrm>
          <a:off x="0" y="0"/>
          <a:ext cx="0" cy="0"/>
          <a:chOff x="0" y="0"/>
          <a:chExt cx="0" cy="0"/>
        </a:xfrm>
      </p:grpSpPr>
      <p:sp>
        <p:nvSpPr>
          <p:cNvPr id="155" name="1054398042_3378x2084.jpg"/>
          <p:cNvSpPr>
            <a:spLocks noGrp="1"/>
          </p:cNvSpPr>
          <p:nvPr>
            <p:ph type="pic" idx="21"/>
          </p:nvPr>
        </p:nvSpPr>
        <p:spPr>
          <a:xfrm>
            <a:off x="0" y="-2984500"/>
            <a:ext cx="28333700" cy="17479999"/>
          </a:xfrm>
          <a:prstGeom prst="rect">
            <a:avLst/>
          </a:prstGeom>
        </p:spPr>
        <p:txBody>
          <a:bodyPr lIns="91439" tIns="45719" rIns="91439" bIns="45719">
            <a:noAutofit/>
          </a:bodyPr>
          <a:lstStyle/>
          <a:p>
            <a:endParaRPr/>
          </a:p>
        </p:txBody>
      </p:sp>
      <p:sp>
        <p:nvSpPr>
          <p:cNvPr id="15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Vierge">
    <p:bg>
      <p:bgPr>
        <a:solidFill>
          <a:srgbClr val="FFFFFF"/>
        </a:solidFill>
        <a:effectLst/>
      </p:bgPr>
    </p:bg>
    <p:spTree>
      <p:nvGrpSpPr>
        <p:cNvPr id="1" name=""/>
        <p:cNvGrpSpPr/>
        <p:nvPr/>
      </p:nvGrpSpPr>
      <p:grpSpPr>
        <a:xfrm>
          <a:off x="0" y="0"/>
          <a:ext cx="0" cy="0"/>
          <a:chOff x="0" y="0"/>
          <a:chExt cx="0" cy="0"/>
        </a:xfrm>
      </p:grpSpPr>
      <p:sp>
        <p:nvSpPr>
          <p:cNvPr id="163"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077C815-584B-41F8-85B8-B2C9DB280BC2}" type="datetimeFigureOut">
              <a:rPr lang="fr-FR" smtClean="0"/>
              <a:pPr/>
              <a:t>09/03/2022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23088379" y="12289965"/>
            <a:ext cx="714876" cy="533479"/>
          </a:xfrm>
        </p:spPr>
        <p:txBody>
          <a:bodyPr/>
          <a:lstStyle/>
          <a:p>
            <a:fld id="{9DD53FDF-0C86-4263-B438-0455F24EA82C}" type="slidenum">
              <a:rPr lang="fr-FR" smtClean="0"/>
              <a:pPr/>
              <a:t>‹N°›</a:t>
            </a:fld>
            <a:endParaRPr lang="fr-FR"/>
          </a:p>
        </p:txBody>
      </p:sp>
    </p:spTree>
    <p:extLst>
      <p:ext uri="{BB962C8B-B14F-4D97-AF65-F5344CB8AC3E}">
        <p14:creationId xmlns:p14="http://schemas.microsoft.com/office/powerpoint/2010/main" val="3817287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re et photo">
    <p:spTree>
      <p:nvGrpSpPr>
        <p:cNvPr id="1" name=""/>
        <p:cNvGrpSpPr/>
        <p:nvPr/>
      </p:nvGrpSpPr>
      <p:grpSpPr>
        <a:xfrm>
          <a:off x="0" y="0"/>
          <a:ext cx="0" cy="0"/>
          <a:chOff x="0" y="0"/>
          <a:chExt cx="0" cy="0"/>
        </a:xfrm>
      </p:grpSpPr>
      <p:sp>
        <p:nvSpPr>
          <p:cNvPr id="24" name="1054398042_3378x2084.jpg"/>
          <p:cNvSpPr>
            <a:spLocks noGrp="1"/>
          </p:cNvSpPr>
          <p:nvPr>
            <p:ph type="pic" idx="21"/>
          </p:nvPr>
        </p:nvSpPr>
        <p:spPr>
          <a:xfrm>
            <a:off x="0" y="-3898900"/>
            <a:ext cx="28587700" cy="17636699"/>
          </a:xfrm>
          <a:prstGeom prst="rect">
            <a:avLst/>
          </a:prstGeom>
        </p:spPr>
        <p:txBody>
          <a:bodyPr lIns="91439" tIns="45719" rIns="91439" bIns="45719">
            <a:noAutofit/>
          </a:bodyPr>
          <a:lstStyle/>
          <a:p>
            <a:endParaRPr/>
          </a:p>
        </p:txBody>
      </p:sp>
      <p:sp>
        <p:nvSpPr>
          <p:cNvPr id="25" name="Auteur et date"/>
          <p:cNvSpPr txBox="1">
            <a:spLocks noGrp="1"/>
          </p:cNvSpPr>
          <p:nvPr>
            <p:ph type="body" sz="quarter" idx="22" hasCustomPrompt="1"/>
          </p:nvPr>
        </p:nvSpPr>
        <p:spPr>
          <a:xfrm>
            <a:off x="571500" y="12269258"/>
            <a:ext cx="23241000" cy="555245"/>
          </a:xfrm>
          <a:prstGeom prst="rect">
            <a:avLst/>
          </a:prstGeom>
        </p:spPr>
        <p:txBody>
          <a:bodyPr/>
          <a:lstStyle>
            <a:lvl1pPr defTabSz="825500">
              <a:lnSpc>
                <a:spcPct val="100000"/>
              </a:lnSpc>
              <a:tabLst/>
              <a:defRPr sz="2800" b="1" cap="all" spc="168">
                <a:solidFill>
                  <a:srgbClr val="FFFFFF"/>
                </a:solidFill>
                <a:latin typeface="Founders Grotesk Condensed"/>
                <a:ea typeface="Founders Grotesk Condensed"/>
                <a:cs typeface="Founders Grotesk Condensed"/>
                <a:sym typeface="Founders Grotesk Condensed"/>
              </a:defRPr>
            </a:lvl1pPr>
          </a:lstStyle>
          <a:p>
            <a:r>
              <a:t>Auteur et date</a:t>
            </a:r>
          </a:p>
        </p:txBody>
      </p:sp>
      <p:sp>
        <p:nvSpPr>
          <p:cNvPr id="26" name="Texte niveau 1…"/>
          <p:cNvSpPr txBox="1">
            <a:spLocks noGrp="1"/>
          </p:cNvSpPr>
          <p:nvPr>
            <p:ph type="body" sz="quarter" idx="1" hasCustomPrompt="1"/>
          </p:nvPr>
        </p:nvSpPr>
        <p:spPr>
          <a:xfrm>
            <a:off x="571500" y="853952"/>
            <a:ext cx="23241000" cy="2321049"/>
          </a:xfrm>
          <a:prstGeom prst="rect">
            <a:avLst/>
          </a:prstGeom>
        </p:spPr>
        <p:txBody>
          <a:bodyPr/>
          <a:lstStyle>
            <a:lvl1pPr defTabSz="825500">
              <a:lnSpc>
                <a:spcPct val="80000"/>
              </a:lnSpc>
              <a:tabLst/>
              <a:defRPr spc="-79">
                <a:solidFill>
                  <a:srgbClr val="FFFFFF"/>
                </a:solidFill>
                <a:latin typeface="Founders Grotesk"/>
                <a:ea typeface="Founders Grotesk"/>
                <a:cs typeface="Founders Grotesk"/>
                <a:sym typeface="Founders Grotesk"/>
              </a:defRPr>
            </a:lvl1pPr>
            <a:lvl2pPr defTabSz="825500">
              <a:lnSpc>
                <a:spcPct val="80000"/>
              </a:lnSpc>
              <a:tabLst/>
              <a:defRPr spc="-79">
                <a:solidFill>
                  <a:srgbClr val="FFFFFF"/>
                </a:solidFill>
                <a:latin typeface="Founders Grotesk"/>
                <a:ea typeface="Founders Grotesk"/>
                <a:cs typeface="Founders Grotesk"/>
                <a:sym typeface="Founders Grotesk"/>
              </a:defRPr>
            </a:lvl2pPr>
            <a:lvl3pPr defTabSz="825500">
              <a:lnSpc>
                <a:spcPct val="80000"/>
              </a:lnSpc>
              <a:tabLst/>
              <a:defRPr spc="-79">
                <a:solidFill>
                  <a:srgbClr val="FFFFFF"/>
                </a:solidFill>
                <a:latin typeface="Founders Grotesk"/>
                <a:ea typeface="Founders Grotesk"/>
                <a:cs typeface="Founders Grotesk"/>
                <a:sym typeface="Founders Grotesk"/>
              </a:defRPr>
            </a:lvl3pPr>
            <a:lvl4pPr defTabSz="825500">
              <a:lnSpc>
                <a:spcPct val="80000"/>
              </a:lnSpc>
              <a:tabLst/>
              <a:defRPr spc="-79">
                <a:solidFill>
                  <a:srgbClr val="FFFFFF"/>
                </a:solidFill>
                <a:latin typeface="Founders Grotesk"/>
                <a:ea typeface="Founders Grotesk"/>
                <a:cs typeface="Founders Grotesk"/>
                <a:sym typeface="Founders Grotesk"/>
              </a:defRPr>
            </a:lvl4pPr>
            <a:lvl5pPr defTabSz="825500">
              <a:lnSpc>
                <a:spcPct val="80000"/>
              </a:lnSpc>
              <a:tabLst/>
              <a:defRPr spc="-79">
                <a:solidFill>
                  <a:srgbClr val="FFFFFF"/>
                </a:solidFill>
                <a:latin typeface="Founders Grotesk"/>
                <a:ea typeface="Founders Grotesk"/>
                <a:cs typeface="Founders Grotesk"/>
                <a:sym typeface="Founders Grotesk"/>
              </a:defRPr>
            </a:lvl5pPr>
          </a:lstStyle>
          <a:p>
            <a:r>
              <a:t>Sous-titre de la présentation</a:t>
            </a:r>
          </a:p>
          <a:p>
            <a:pPr lvl="1"/>
            <a:endParaRPr/>
          </a:p>
          <a:p>
            <a:pPr lvl="2"/>
            <a:endParaRPr/>
          </a:p>
          <a:p>
            <a:pPr lvl="3"/>
            <a:endParaRPr/>
          </a:p>
          <a:p>
            <a:pPr lvl="4"/>
            <a:endParaRPr/>
          </a:p>
        </p:txBody>
      </p:sp>
      <p:sp>
        <p:nvSpPr>
          <p:cNvPr id="27" name="Ligne"/>
          <p:cNvSpPr/>
          <p:nvPr/>
        </p:nvSpPr>
        <p:spPr>
          <a:xfrm>
            <a:off x="635000" y="12192000"/>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8" name="Ligne"/>
          <p:cNvSpPr/>
          <p:nvPr/>
        </p:nvSpPr>
        <p:spPr>
          <a:xfrm>
            <a:off x="634956" y="9475085"/>
            <a:ext cx="23114088"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9" name="Titre de la présentation"/>
          <p:cNvSpPr txBox="1">
            <a:spLocks noGrp="1"/>
          </p:cNvSpPr>
          <p:nvPr>
            <p:ph type="title" hasCustomPrompt="1"/>
          </p:nvPr>
        </p:nvSpPr>
        <p:spPr>
          <a:xfrm>
            <a:off x="571500" y="9525000"/>
            <a:ext cx="23241000" cy="2641600"/>
          </a:xfrm>
          <a:prstGeom prst="rect">
            <a:avLst/>
          </a:prstGeom>
        </p:spPr>
        <p:txBody>
          <a:bodyPr/>
          <a:lstStyle>
            <a:lvl1pPr>
              <a:lnSpc>
                <a:spcPct val="70000"/>
              </a:lnSpc>
              <a:defRPr sz="15000" spc="-300">
                <a:solidFill>
                  <a:srgbClr val="FFFFFF"/>
                </a:solidFill>
                <a:latin typeface="+mn-lt"/>
                <a:ea typeface="+mn-ea"/>
                <a:cs typeface="+mn-cs"/>
                <a:sym typeface="Founders Grotesk Semibold"/>
              </a:defRPr>
            </a:lvl1pPr>
          </a:lstStyle>
          <a:p>
            <a:r>
              <a:t>Titre de la présentation</a:t>
            </a:r>
          </a:p>
        </p:txBody>
      </p:sp>
      <p:sp>
        <p:nvSpPr>
          <p:cNvPr id="3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utre titre et photo">
    <p:bg>
      <p:bgPr>
        <a:solidFill>
          <a:srgbClr val="FFFFFF"/>
        </a:solidFill>
        <a:effectLst/>
      </p:bgPr>
    </p:bg>
    <p:spTree>
      <p:nvGrpSpPr>
        <p:cNvPr id="1" name=""/>
        <p:cNvGrpSpPr/>
        <p:nvPr/>
      </p:nvGrpSpPr>
      <p:grpSpPr>
        <a:xfrm>
          <a:off x="0" y="0"/>
          <a:ext cx="0" cy="0"/>
          <a:chOff x="0" y="0"/>
          <a:chExt cx="0" cy="0"/>
        </a:xfrm>
      </p:grpSpPr>
      <p:sp>
        <p:nvSpPr>
          <p:cNvPr id="37" name="520524404_2582x1617.jpg"/>
          <p:cNvSpPr>
            <a:spLocks noGrp="1"/>
          </p:cNvSpPr>
          <p:nvPr>
            <p:ph type="pic" idx="21"/>
          </p:nvPr>
        </p:nvSpPr>
        <p:spPr>
          <a:xfrm>
            <a:off x="9626600" y="-1"/>
            <a:ext cx="21901492" cy="13716001"/>
          </a:xfrm>
          <a:prstGeom prst="rect">
            <a:avLst/>
          </a:prstGeom>
        </p:spPr>
        <p:txBody>
          <a:bodyPr lIns="91439" tIns="45719" rIns="91439" bIns="45719">
            <a:noAutofit/>
          </a:bodyPr>
          <a:lstStyle/>
          <a:p>
            <a:endParaRPr/>
          </a:p>
        </p:txBody>
      </p:sp>
      <p:sp>
        <p:nvSpPr>
          <p:cNvPr id="38"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39"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40" name="Auteur et date"/>
          <p:cNvSpPr txBox="1">
            <a:spLocks noGrp="1"/>
          </p:cNvSpPr>
          <p:nvPr>
            <p:ph type="body" sz="quarter" idx="22" hasCustomPrompt="1"/>
          </p:nvPr>
        </p:nvSpPr>
        <p:spPr>
          <a:xfrm>
            <a:off x="571500" y="12269258"/>
            <a:ext cx="11049000" cy="555245"/>
          </a:xfrm>
          <a:prstGeom prst="rect">
            <a:avLst/>
          </a:prstGeom>
        </p:spPr>
        <p:txBody>
          <a:bodyPr/>
          <a:lstStyle>
            <a:lvl1pPr defTabSz="825500">
              <a:lnSpc>
                <a:spcPct val="100000"/>
              </a:lnSpc>
              <a:tabLst/>
              <a:defRPr sz="2800" b="1" cap="all" spc="168">
                <a:solidFill>
                  <a:schemeClr val="accent1"/>
                </a:solidFill>
                <a:latin typeface="Founders Grotesk Condensed"/>
                <a:ea typeface="Founders Grotesk Condensed"/>
                <a:cs typeface="Founders Grotesk Condensed"/>
                <a:sym typeface="Founders Grotesk Condensed"/>
              </a:defRPr>
            </a:lvl1pPr>
          </a:lstStyle>
          <a:p>
            <a:r>
              <a:t>Auteur et date</a:t>
            </a:r>
          </a:p>
        </p:txBody>
      </p:sp>
      <p:sp>
        <p:nvSpPr>
          <p:cNvPr id="41" name="Titre de diapositive"/>
          <p:cNvSpPr txBox="1">
            <a:spLocks noGrp="1"/>
          </p:cNvSpPr>
          <p:nvPr>
            <p:ph type="title" hasCustomPrompt="1"/>
          </p:nvPr>
        </p:nvSpPr>
        <p:spPr>
          <a:xfrm>
            <a:off x="571500" y="4770137"/>
            <a:ext cx="11049000" cy="7036978"/>
          </a:xfrm>
          <a:prstGeom prst="rect">
            <a:avLst/>
          </a:prstGeom>
        </p:spPr>
        <p:txBody>
          <a:bodyPr/>
          <a:lstStyle>
            <a:lvl1pPr>
              <a:defRPr sz="15000" spc="-300">
                <a:solidFill>
                  <a:schemeClr val="accent1"/>
                </a:solidFill>
                <a:latin typeface="+mn-lt"/>
                <a:ea typeface="+mn-ea"/>
                <a:cs typeface="+mn-cs"/>
                <a:sym typeface="Founders Grotesk Semibold"/>
              </a:defRPr>
            </a:lvl1pPr>
          </a:lstStyle>
          <a:p>
            <a:r>
              <a:t>Titre de diapositive</a:t>
            </a:r>
          </a:p>
        </p:txBody>
      </p:sp>
      <p:sp>
        <p:nvSpPr>
          <p:cNvPr id="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re et puces">
    <p:bg>
      <p:bgPr>
        <a:solidFill>
          <a:srgbClr val="FFFFFF"/>
        </a:solidFill>
        <a:effectLst/>
      </p:bgPr>
    </p:bg>
    <p:spTree>
      <p:nvGrpSpPr>
        <p:cNvPr id="1" name=""/>
        <p:cNvGrpSpPr/>
        <p:nvPr/>
      </p:nvGrpSpPr>
      <p:grpSpPr>
        <a:xfrm>
          <a:off x="0" y="0"/>
          <a:ext cx="0" cy="0"/>
          <a:chOff x="0" y="0"/>
          <a:chExt cx="0" cy="0"/>
        </a:xfrm>
      </p:grpSpPr>
      <p:sp>
        <p:nvSpPr>
          <p:cNvPr id="49"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50"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51" name="Auteur et date"/>
          <p:cNvSpPr txBox="1">
            <a:spLocks noGrp="1"/>
          </p:cNvSpPr>
          <p:nvPr>
            <p:ph type="body" sz="quarter" idx="21" hasCustomPrompt="1"/>
          </p:nvPr>
        </p:nvSpPr>
        <p:spPr>
          <a:xfrm>
            <a:off x="571500" y="12269258"/>
            <a:ext cx="23241000" cy="555245"/>
          </a:xfrm>
          <a:prstGeom prst="rect">
            <a:avLst/>
          </a:prstGeom>
        </p:spPr>
        <p:txBody>
          <a:bodyPr/>
          <a:lstStyle>
            <a:lvl1pPr defTabSz="825500">
              <a:lnSpc>
                <a:spcPct val="100000"/>
              </a:lnSpc>
              <a:tabLst/>
              <a:defRPr sz="2800" b="1" cap="all" spc="168">
                <a:solidFill>
                  <a:schemeClr val="accent1"/>
                </a:solidFill>
                <a:latin typeface="Founders Grotesk Condensed"/>
                <a:ea typeface="Founders Grotesk Condensed"/>
                <a:cs typeface="Founders Grotesk Condensed"/>
                <a:sym typeface="Founders Grotesk Condensed"/>
              </a:defRPr>
            </a:lvl1pPr>
          </a:lstStyle>
          <a:p>
            <a:r>
              <a:t>Auteur et date</a:t>
            </a:r>
          </a:p>
        </p:txBody>
      </p:sp>
      <p:sp>
        <p:nvSpPr>
          <p:cNvPr id="52" name="Texte niveau 1…"/>
          <p:cNvSpPr txBox="1">
            <a:spLocks noGrp="1"/>
          </p:cNvSpPr>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Texte de puce de diapositive</a:t>
            </a:r>
          </a:p>
          <a:p>
            <a:pPr lvl="1"/>
            <a:endParaRPr/>
          </a:p>
          <a:p>
            <a:pPr lvl="2"/>
            <a:endParaRPr/>
          </a:p>
          <a:p>
            <a:pPr lvl="3"/>
            <a:endParaRPr/>
          </a:p>
          <a:p>
            <a:pPr lvl="4"/>
            <a:endParaRPr/>
          </a:p>
        </p:txBody>
      </p:sp>
      <p:sp>
        <p:nvSpPr>
          <p:cNvPr id="53" name="Titre de diapositive"/>
          <p:cNvSpPr txBox="1">
            <a:spLocks noGrp="1"/>
          </p:cNvSpPr>
          <p:nvPr>
            <p:ph type="title" hasCustomPrompt="1"/>
          </p:nvPr>
        </p:nvSpPr>
        <p:spPr>
          <a:xfrm>
            <a:off x="571500" y="652482"/>
            <a:ext cx="23241000" cy="1951018"/>
          </a:xfrm>
          <a:prstGeom prst="rect">
            <a:avLst/>
          </a:prstGeom>
        </p:spPr>
        <p:txBody>
          <a:bodyPr/>
          <a:lstStyle>
            <a:lvl1pPr>
              <a:lnSpc>
                <a:spcPct val="60000"/>
              </a:lnSpc>
              <a:defRPr sz="12000" spc="-239">
                <a:solidFill>
                  <a:schemeClr val="accent1"/>
                </a:solidFill>
                <a:latin typeface="+mn-lt"/>
                <a:ea typeface="+mn-ea"/>
                <a:cs typeface="+mn-cs"/>
                <a:sym typeface="Founders Grotesk Semibold"/>
              </a:defRPr>
            </a:lvl1pPr>
          </a:lstStyle>
          <a:p>
            <a:r>
              <a:t>Titre de diapositive</a:t>
            </a:r>
          </a:p>
        </p:txBody>
      </p:sp>
      <p:sp>
        <p:nvSpPr>
          <p:cNvPr id="54" name="Numéro de diapositive"/>
          <p:cNvSpPr txBox="1">
            <a:spLocks noGrp="1"/>
          </p:cNvSpPr>
          <p:nvPr>
            <p:ph type="sldNum" sz="quarter" idx="2"/>
          </p:nvPr>
        </p:nvSpPr>
        <p:spPr>
          <a:xfrm>
            <a:off x="23436122" y="12268199"/>
            <a:ext cx="371756" cy="555245"/>
          </a:xfrm>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uces">
    <p:bg>
      <p:bgPr>
        <a:solidFill>
          <a:srgbClr val="FFFFFF"/>
        </a:solidFill>
        <a:effectLst/>
      </p:bgPr>
    </p:bg>
    <p:spTree>
      <p:nvGrpSpPr>
        <p:cNvPr id="1" name=""/>
        <p:cNvGrpSpPr/>
        <p:nvPr/>
      </p:nvGrpSpPr>
      <p:grpSpPr>
        <a:xfrm>
          <a:off x="0" y="0"/>
          <a:ext cx="0" cy="0"/>
          <a:chOff x="0" y="0"/>
          <a:chExt cx="0" cy="0"/>
        </a:xfrm>
      </p:grpSpPr>
      <p:sp>
        <p:nvSpPr>
          <p:cNvPr id="61" name="Ligne"/>
          <p:cNvSpPr/>
          <p:nvPr/>
        </p:nvSpPr>
        <p:spPr>
          <a:xfrm>
            <a:off x="635000" y="12192000"/>
            <a:ext cx="23118143"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62"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63" name="Texte niveau 1…"/>
          <p:cNvSpPr txBox="1">
            <a:spLocks noGrp="1"/>
          </p:cNvSpPr>
          <p:nvPr>
            <p:ph type="body" idx="1" hasCustomPrompt="1"/>
          </p:nvPr>
        </p:nvSpPr>
        <p:spPr>
          <a:xfrm>
            <a:off x="571500" y="3898900"/>
            <a:ext cx="23241000" cy="7696200"/>
          </a:xfrm>
          <a:prstGeom prst="rect">
            <a:avLst/>
          </a:prstGeom>
        </p:spPr>
        <p:txBody>
          <a:bodyPr numCol="2" spcCol="1162050"/>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Texte de puce de diapositive</a:t>
            </a:r>
          </a:p>
          <a:p>
            <a:pPr lvl="1"/>
            <a:endParaRPr/>
          </a:p>
          <a:p>
            <a:pPr lvl="2"/>
            <a:endParaRPr/>
          </a:p>
          <a:p>
            <a:pPr lvl="3"/>
            <a:endParaRPr/>
          </a:p>
          <a:p>
            <a:pPr lvl="4"/>
            <a:endParaRPr/>
          </a:p>
        </p:txBody>
      </p:sp>
      <p:sp>
        <p:nvSpPr>
          <p:cNvPr id="64"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puces et photo">
    <p:bg>
      <p:bgPr>
        <a:solidFill>
          <a:srgbClr val="FFFFFF"/>
        </a:solidFill>
        <a:effectLst/>
      </p:bgPr>
    </p:bg>
    <p:spTree>
      <p:nvGrpSpPr>
        <p:cNvPr id="1" name=""/>
        <p:cNvGrpSpPr/>
        <p:nvPr/>
      </p:nvGrpSpPr>
      <p:grpSpPr>
        <a:xfrm>
          <a:off x="0" y="0"/>
          <a:ext cx="0" cy="0"/>
          <a:chOff x="0" y="0"/>
          <a:chExt cx="0" cy="0"/>
        </a:xfrm>
      </p:grpSpPr>
      <p:sp>
        <p:nvSpPr>
          <p:cNvPr id="71" name="Sous-titre de diapositive"/>
          <p:cNvSpPr txBox="1">
            <a:spLocks noGrp="1"/>
          </p:cNvSpPr>
          <p:nvPr>
            <p:ph type="body" sz="quarter" idx="21" hasCustomPrompt="1"/>
          </p:nvPr>
        </p:nvSpPr>
        <p:spPr>
          <a:xfrm>
            <a:off x="13157200" y="1852248"/>
            <a:ext cx="10256838" cy="1310641"/>
          </a:xfrm>
          <a:prstGeom prst="rect">
            <a:avLst/>
          </a:prstGeom>
        </p:spPr>
        <p:txBody>
          <a:bodyPr anchor="ctr"/>
          <a:lstStyle>
            <a:lvl1pPr defTabSz="817244">
              <a:lnSpc>
                <a:spcPct val="80000"/>
              </a:lnSpc>
              <a:tabLst/>
              <a:defRPr sz="7919" spc="-79">
                <a:solidFill>
                  <a:schemeClr val="accent1"/>
                </a:solidFill>
                <a:latin typeface="Founders Grotesk"/>
                <a:ea typeface="Founders Grotesk"/>
                <a:cs typeface="Founders Grotesk"/>
                <a:sym typeface="Founders Grotesk"/>
              </a:defRPr>
            </a:lvl1pPr>
          </a:lstStyle>
          <a:p>
            <a:r>
              <a:t>Sous-titre de diapositive</a:t>
            </a:r>
          </a:p>
        </p:txBody>
      </p:sp>
      <p:sp>
        <p:nvSpPr>
          <p:cNvPr id="72" name="683033896_1440x1778.jpg"/>
          <p:cNvSpPr>
            <a:spLocks noGrp="1"/>
          </p:cNvSpPr>
          <p:nvPr>
            <p:ph type="pic" idx="22"/>
          </p:nvPr>
        </p:nvSpPr>
        <p:spPr>
          <a:xfrm>
            <a:off x="0" y="-671784"/>
            <a:ext cx="12196747" cy="15059595"/>
          </a:xfrm>
          <a:prstGeom prst="rect">
            <a:avLst/>
          </a:prstGeom>
        </p:spPr>
        <p:txBody>
          <a:bodyPr lIns="91439" tIns="45719" rIns="91439" bIns="45719">
            <a:noAutofit/>
          </a:bodyPr>
          <a:lstStyle/>
          <a:p>
            <a:endParaRPr/>
          </a:p>
        </p:txBody>
      </p:sp>
      <p:sp>
        <p:nvSpPr>
          <p:cNvPr id="73"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74"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75" name="Titre de diapositive"/>
          <p:cNvSpPr txBox="1">
            <a:spLocks noGrp="1"/>
          </p:cNvSpPr>
          <p:nvPr>
            <p:ph type="title" hasCustomPrompt="1"/>
          </p:nvPr>
        </p:nvSpPr>
        <p:spPr>
          <a:xfrm>
            <a:off x="13157200" y="864810"/>
            <a:ext cx="10256838" cy="1308101"/>
          </a:xfrm>
          <a:prstGeom prst="rect">
            <a:avLst/>
          </a:prstGeom>
        </p:spPr>
        <p:txBody>
          <a:bodyPr anchor="b"/>
          <a:lstStyle>
            <a:lvl1pPr>
              <a:defRPr spc="0">
                <a:solidFill>
                  <a:schemeClr val="accent1"/>
                </a:solidFill>
                <a:latin typeface="+mn-lt"/>
                <a:ea typeface="+mn-ea"/>
                <a:cs typeface="+mn-cs"/>
                <a:sym typeface="Founders Grotesk Semibold"/>
              </a:defRPr>
            </a:lvl1pPr>
          </a:lstStyle>
          <a:p>
            <a:r>
              <a:t>Titre de diapositive </a:t>
            </a:r>
          </a:p>
        </p:txBody>
      </p:sp>
      <p:sp>
        <p:nvSpPr>
          <p:cNvPr id="76" name="Texte niveau 1…"/>
          <p:cNvSpPr txBox="1">
            <a:spLocks noGrp="1"/>
          </p:cNvSpPr>
          <p:nvPr>
            <p:ph type="body" sz="half" idx="1" hasCustomPrompt="1"/>
          </p:nvPr>
        </p:nvSpPr>
        <p:spPr>
          <a:xfrm>
            <a:off x="13157200" y="3904441"/>
            <a:ext cx="10256838" cy="7303309"/>
          </a:xfrm>
          <a:prstGeom prst="rect">
            <a:avLst/>
          </a:prstGeom>
        </p:spPr>
        <p:txBody>
          <a:bodyPr/>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Texte de puce de diapositive</a:t>
            </a:r>
          </a:p>
          <a:p>
            <a:pPr lvl="1"/>
            <a:endParaRPr/>
          </a:p>
          <a:p>
            <a:pPr lvl="2"/>
            <a:endParaRPr/>
          </a:p>
          <a:p>
            <a:pPr lvl="3"/>
            <a:endParaRPr/>
          </a:p>
          <a:p>
            <a:pPr lvl="4"/>
            <a:endParaRPr/>
          </a:p>
        </p:txBody>
      </p:sp>
      <p:sp>
        <p:nvSpPr>
          <p:cNvPr id="77"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p:bg>
      <p:bgPr>
        <a:solidFill>
          <a:schemeClr val="accent3">
            <a:hueOff val="513816"/>
            <a:satOff val="9467"/>
            <a:lumOff val="17481"/>
          </a:schemeClr>
        </a:solidFill>
        <a:effectLst/>
      </p:bgPr>
    </p:bg>
    <p:spTree>
      <p:nvGrpSpPr>
        <p:cNvPr id="1" name=""/>
        <p:cNvGrpSpPr/>
        <p:nvPr/>
      </p:nvGrpSpPr>
      <p:grpSpPr>
        <a:xfrm>
          <a:off x="0" y="0"/>
          <a:ext cx="0" cy="0"/>
          <a:chOff x="0" y="0"/>
          <a:chExt cx="0" cy="0"/>
        </a:xfrm>
      </p:grpSpPr>
      <p:sp>
        <p:nvSpPr>
          <p:cNvPr id="84" name="Ligne"/>
          <p:cNvSpPr/>
          <p:nvPr/>
        </p:nvSpPr>
        <p:spPr>
          <a:xfrm>
            <a:off x="635000" y="12192000"/>
            <a:ext cx="23114000" cy="0"/>
          </a:xfrm>
          <a:prstGeom prst="line">
            <a:avLst/>
          </a:prstGeom>
          <a:ln w="38100">
            <a:solidFill>
              <a:schemeClr val="accent1"/>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85" name="Ligne"/>
          <p:cNvSpPr/>
          <p:nvPr/>
        </p:nvSpPr>
        <p:spPr>
          <a:xfrm>
            <a:off x="635000" y="9443335"/>
            <a:ext cx="23114000" cy="1"/>
          </a:xfrm>
          <a:prstGeom prst="line">
            <a:avLst/>
          </a:prstGeom>
          <a:ln w="114300">
            <a:solidFill>
              <a:schemeClr val="accent1"/>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86" name="Titre de section"/>
          <p:cNvSpPr txBox="1">
            <a:spLocks noGrp="1"/>
          </p:cNvSpPr>
          <p:nvPr>
            <p:ph type="title" hasCustomPrompt="1"/>
          </p:nvPr>
        </p:nvSpPr>
        <p:spPr>
          <a:xfrm>
            <a:off x="571500" y="9530979"/>
            <a:ext cx="23241000" cy="2019301"/>
          </a:xfrm>
          <a:prstGeom prst="rect">
            <a:avLst/>
          </a:prstGeom>
        </p:spPr>
        <p:txBody>
          <a:bodyPr anchor="b"/>
          <a:lstStyle>
            <a:lvl1pPr>
              <a:lnSpc>
                <a:spcPct val="70000"/>
              </a:lnSpc>
              <a:defRPr sz="15000" spc="-300">
                <a:solidFill>
                  <a:schemeClr val="accent1"/>
                </a:solidFill>
                <a:latin typeface="+mn-lt"/>
                <a:ea typeface="+mn-ea"/>
                <a:cs typeface="+mn-cs"/>
                <a:sym typeface="Founders Grotesk Semibold"/>
              </a:defRPr>
            </a:lvl1pPr>
          </a:lstStyle>
          <a:p>
            <a:r>
              <a:t>Titre de section</a:t>
            </a:r>
          </a:p>
        </p:txBody>
      </p:sp>
      <p:sp>
        <p:nvSpPr>
          <p:cNvPr id="87"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re seulement">
    <p:bg>
      <p:bgPr>
        <a:solidFill>
          <a:srgbClr val="FFFFFF"/>
        </a:solidFill>
        <a:effectLst/>
      </p:bgPr>
    </p:bg>
    <p:spTree>
      <p:nvGrpSpPr>
        <p:cNvPr id="1" name=""/>
        <p:cNvGrpSpPr/>
        <p:nvPr/>
      </p:nvGrpSpPr>
      <p:grpSpPr>
        <a:xfrm>
          <a:off x="0" y="0"/>
          <a:ext cx="0" cy="0"/>
          <a:chOff x="0" y="0"/>
          <a:chExt cx="0" cy="0"/>
        </a:xfrm>
      </p:grpSpPr>
      <p:sp>
        <p:nvSpPr>
          <p:cNvPr id="94" name="Lig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95"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96" name="Titre de diapositive"/>
          <p:cNvSpPr txBox="1">
            <a:spLocks noGrp="1"/>
          </p:cNvSpPr>
          <p:nvPr>
            <p:ph type="title" hasCustomPrompt="1"/>
          </p:nvPr>
        </p:nvSpPr>
        <p:spPr>
          <a:xfrm>
            <a:off x="571500" y="715982"/>
            <a:ext cx="23241000" cy="1951018"/>
          </a:xfrm>
          <a:prstGeom prst="rect">
            <a:avLst/>
          </a:prstGeom>
        </p:spPr>
        <p:txBody>
          <a:bodyPr/>
          <a:lstStyle>
            <a:lvl1pPr>
              <a:lnSpc>
                <a:spcPct val="60000"/>
              </a:lnSpc>
              <a:defRPr sz="12000" spc="-239">
                <a:solidFill>
                  <a:schemeClr val="accent1"/>
                </a:solidFill>
                <a:latin typeface="+mn-lt"/>
                <a:ea typeface="+mn-ea"/>
                <a:cs typeface="+mn-cs"/>
                <a:sym typeface="Founders Grotesk Semibold"/>
              </a:defRPr>
            </a:lvl1pPr>
          </a:lstStyle>
          <a:p>
            <a:r>
              <a:t>Titre de diapositive </a:t>
            </a:r>
          </a:p>
        </p:txBody>
      </p:sp>
      <p:sp>
        <p:nvSpPr>
          <p:cNvPr id="97"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104" name="Titre de l’ordre du jour"/>
          <p:cNvSpPr txBox="1">
            <a:spLocks noGrp="1"/>
          </p:cNvSpPr>
          <p:nvPr>
            <p:ph type="title" hasCustomPrompt="1"/>
          </p:nvPr>
        </p:nvSpPr>
        <p:spPr>
          <a:prstGeom prst="rect">
            <a:avLst/>
          </a:prstGeom>
        </p:spPr>
        <p:txBody>
          <a:bodyPr/>
          <a:lstStyle/>
          <a:p>
            <a:r>
              <a:t>Titre de l’ordre du jour</a:t>
            </a:r>
          </a:p>
        </p:txBody>
      </p:sp>
      <p:sp>
        <p:nvSpPr>
          <p:cNvPr id="105" name="Texte niveau 1…"/>
          <p:cNvSpPr txBox="1">
            <a:spLocks noGrp="1"/>
          </p:cNvSpPr>
          <p:nvPr>
            <p:ph type="body" idx="1" hasCustomPrompt="1"/>
          </p:nvPr>
        </p:nvSpPr>
        <p:spPr>
          <a:prstGeom prst="rect">
            <a:avLst/>
          </a:prstGeom>
        </p:spPr>
        <p:txBody>
          <a:bodyPr/>
          <a:lstStyle/>
          <a:p>
            <a:r>
              <a:t>Rubriques de l’ordre du jour</a:t>
            </a:r>
          </a:p>
          <a:p>
            <a:pPr lvl="1"/>
            <a:endParaRPr/>
          </a:p>
          <a:p>
            <a:pPr lvl="2"/>
            <a:endParaRPr/>
          </a:p>
          <a:p>
            <a:pPr lvl="3"/>
            <a:endParaRPr/>
          </a:p>
          <a:p>
            <a:pPr lvl="4"/>
            <a:endParaRPr/>
          </a:p>
        </p:txBody>
      </p:sp>
      <p:sp>
        <p:nvSpPr>
          <p:cNvPr id="10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 name="Titre de l’ordre du jour"/>
          <p:cNvSpPr txBox="1">
            <a:spLocks noGrp="1"/>
          </p:cNvSpPr>
          <p:nvPr>
            <p:ph type="title" hasCustomPrompt="1"/>
          </p:nvPr>
        </p:nvSpPr>
        <p:spPr>
          <a:xfrm>
            <a:off x="575641" y="881082"/>
            <a:ext cx="23241001" cy="1951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l’ordre du jour</a:t>
            </a:r>
          </a:p>
        </p:txBody>
      </p:sp>
      <p:sp>
        <p:nvSpPr>
          <p:cNvPr id="3" name="Lig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4" name="Texte niveau 1…"/>
          <p:cNvSpPr txBox="1">
            <a:spLocks noGrp="1"/>
          </p:cNvSpPr>
          <p:nvPr>
            <p:ph type="body" idx="1" hasCustomPrompt="1"/>
          </p:nvPr>
        </p:nvSpPr>
        <p:spPr>
          <a:xfrm>
            <a:off x="575641" y="3276600"/>
            <a:ext cx="23241001" cy="987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Rubriques de l’ordre du jour</a:t>
            </a:r>
          </a:p>
          <a:p>
            <a:pPr lvl="1"/>
            <a:endParaRPr/>
          </a:p>
          <a:p>
            <a:pPr lvl="2"/>
            <a:endParaRPr/>
          </a:p>
          <a:p>
            <a:pPr lvl="3"/>
            <a:endParaRPr/>
          </a:p>
          <a:p>
            <a:pPr lvl="4"/>
            <a:endParaRPr/>
          </a:p>
        </p:txBody>
      </p:sp>
      <p:sp>
        <p:nvSpPr>
          <p:cNvPr id="5" name="Numéro de diapositive"/>
          <p:cNvSpPr txBox="1">
            <a:spLocks noGrp="1"/>
          </p:cNvSpPr>
          <p:nvPr>
            <p:ph type="sldNum" sz="quarter" idx="2"/>
          </p:nvPr>
        </p:nvSpPr>
        <p:spPr>
          <a:xfrm>
            <a:off x="23431499" y="12268199"/>
            <a:ext cx="371756" cy="555245"/>
          </a:xfrm>
          <a:prstGeom prst="rect">
            <a:avLst/>
          </a:prstGeom>
          <a:ln w="12700">
            <a:miter lim="400000"/>
          </a:ln>
        </p:spPr>
        <p:txBody>
          <a:bodyPr wrap="none" lIns="50800" tIns="50800" rIns="50800" bIns="50800" anchor="b">
            <a:spAutoFit/>
          </a:bodyPr>
          <a:lstStyle>
            <a:lvl1pPr algn="r" defTabSz="825500">
              <a:spcBef>
                <a:spcPts val="0"/>
              </a:spcBef>
              <a:tabLst/>
              <a:defRPr sz="2800" spc="28">
                <a:solidFill>
                  <a:srgbClr val="FFFFFF"/>
                </a:solidFill>
                <a:latin typeface="Founders Grotesk Condensed"/>
                <a:ea typeface="Founders Grotesk Condensed"/>
                <a:cs typeface="Founders Grotesk Condensed"/>
                <a:sym typeface="Founders Grotesk Condensed"/>
              </a:defRPr>
            </a:lvl1pPr>
          </a:lstStyle>
          <a:p>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1pPr>
      <a:lvl2pPr marL="0" marR="0" indent="457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2pPr>
      <a:lvl3pPr marL="0" marR="0" indent="914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3pPr>
      <a:lvl4pPr marL="0" marR="0" indent="1371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4pPr>
      <a:lvl5pPr marL="0" marR="0" indent="18288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5pPr>
      <a:lvl6pPr marL="0" marR="0" indent="22860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6pPr>
      <a:lvl7pPr marL="0" marR="0" indent="2743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7pPr>
      <a:lvl8pPr marL="0" marR="0" indent="3200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8pPr>
      <a:lvl9pPr marL="0" marR="0" indent="3657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9pPr>
    </p:titleStyle>
    <p:bodyStyle>
      <a:lvl1pPr marL="0" marR="0" indent="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1pPr>
      <a:lvl2pPr marL="0" marR="0" indent="4572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2pPr>
      <a:lvl3pPr marL="0" marR="0" indent="9144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3pPr>
      <a:lvl4pPr marL="0" marR="0" indent="13716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4pPr>
      <a:lvl5pPr marL="0" marR="0" indent="18288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5pPr>
      <a:lvl6pPr marL="0" marR="0" indent="22860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6pPr>
      <a:lvl7pPr marL="0" marR="0" indent="27432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7pPr>
      <a:lvl8pPr marL="0" marR="0" indent="32004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8pPr>
      <a:lvl9pPr marL="0" marR="0" indent="36576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9pPr>
    </p:bodyStyle>
    <p:otherStyle>
      <a:lvl1pPr marL="0" marR="0" indent="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1pPr>
      <a:lvl2pPr marL="0" marR="0" indent="4572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2pPr>
      <a:lvl3pPr marL="0" marR="0" indent="9144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3pPr>
      <a:lvl4pPr marL="0" marR="0" indent="13716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4pPr>
      <a:lvl5pPr marL="0" marR="0" indent="18288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5pPr>
      <a:lvl6pPr marL="0" marR="0" indent="22860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6pPr>
      <a:lvl7pPr marL="0" marR="0" indent="27432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7pPr>
      <a:lvl8pPr marL="0" marR="0" indent="32004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8pPr>
      <a:lvl9pPr marL="0" marR="0" indent="36576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17/06/relationships/model3d" Target="../media/model3d3.glb"/><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17/06/relationships/model3d" Target="../media/model3d2.glb"/><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17/06/relationships/model3d" Target="../media/model3d3.glb"/><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17/06/relationships/model3d" Target="../media/model3d2.glb"/><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jpeg"/><Relationship Id="rId7" Type="http://schemas.openxmlformats.org/officeDocument/2006/relationships/image" Target="../media/image20.sv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jpeg"/><Relationship Id="rId7" Type="http://schemas.openxmlformats.org/officeDocument/2006/relationships/image" Target="../media/image20.sv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1.png"/><Relationship Id="rId4" Type="http://schemas.microsoft.com/office/2017/06/relationships/model3d" Target="../media/model3d4.glb"/></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17/06/relationships/model3d" Target="../media/model3d4.glb"/></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hemeOverride" Target="../theme/themeOverr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6.xml"/><Relationship Id="rId1" Type="http://schemas.openxmlformats.org/officeDocument/2006/relationships/themeOverride" Target="../theme/themeOverride3.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6.xml"/><Relationship Id="rId1" Type="http://schemas.openxmlformats.org/officeDocument/2006/relationships/themeOverride" Target="../theme/themeOverride4.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8" Type="http://schemas.microsoft.com/office/2017/06/relationships/model3d" Target="../media/model3d7.glb"/><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hemeOverride" Target="../theme/themeOverride5.xml"/><Relationship Id="rId6" Type="http://schemas.microsoft.com/office/2017/06/relationships/model3d" Target="../media/model3d6.glb"/><Relationship Id="rId5" Type="http://schemas.openxmlformats.org/officeDocument/2006/relationships/image" Target="../media/image37.png"/><Relationship Id="rId4" Type="http://schemas.microsoft.com/office/2017/06/relationships/model3d" Target="../media/model3d5.glb"/><Relationship Id="rId9"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2.png"/><Relationship Id="rId12" Type="http://schemas.openxmlformats.org/officeDocument/2006/relationships/image" Target="../media/image43.png"/><Relationship Id="rId2" Type="http://schemas.openxmlformats.org/officeDocument/2006/relationships/slideLayout" Target="../slideLayouts/slideLayout16.xml"/><Relationship Id="rId1" Type="http://schemas.openxmlformats.org/officeDocument/2006/relationships/themeOverride" Target="../theme/themeOverride6.xml"/><Relationship Id="rId6" Type="http://schemas.microsoft.com/office/2017/06/relationships/model3d" Target="../media/model3d9.glb"/><Relationship Id="rId11" Type="http://schemas.openxmlformats.org/officeDocument/2006/relationships/image" Target="../media/image32.png"/><Relationship Id="rId5" Type="http://schemas.openxmlformats.org/officeDocument/2006/relationships/image" Target="../media/image41.png"/><Relationship Id="rId10" Type="http://schemas.openxmlformats.org/officeDocument/2006/relationships/image" Target="../media/image310.png"/><Relationship Id="rId4" Type="http://schemas.microsoft.com/office/2017/06/relationships/model3d" Target="../media/model3d8.glb"/></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Grp="1" noChangeAspect="1"/>
          </p:cNvPicPr>
          <p:nvPr>
            <p:ph type="pic" idx="21"/>
          </p:nvPr>
        </p:nvPicPr>
        <p:blipFill>
          <a:blip r:embed="rId2"/>
          <a:srcRect t="22106" r="14704" b="123"/>
          <a:stretch>
            <a:fillRect/>
          </a:stretch>
        </p:blipFill>
        <p:spPr>
          <a:xfrm>
            <a:off x="0" y="519545"/>
            <a:ext cx="24384000" cy="13716000"/>
          </a:xfrm>
          <a:prstGeom prst="rect">
            <a:avLst/>
          </a:prstGeom>
        </p:spPr>
      </p:pic>
      <p:sp>
        <p:nvSpPr>
          <p:cNvPr id="173" name="Ligne"/>
          <p:cNvSpPr/>
          <p:nvPr/>
        </p:nvSpPr>
        <p:spPr>
          <a:xfrm>
            <a:off x="635000" y="13397345"/>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74" name="Ligne"/>
          <p:cNvSpPr/>
          <p:nvPr/>
        </p:nvSpPr>
        <p:spPr>
          <a:xfrm>
            <a:off x="571500" y="11162790"/>
            <a:ext cx="23114088"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75" name="Lire une carte de navigation"/>
          <p:cNvSpPr txBox="1">
            <a:spLocks noGrp="1"/>
          </p:cNvSpPr>
          <p:nvPr>
            <p:ph type="title"/>
          </p:nvPr>
        </p:nvSpPr>
        <p:spPr>
          <a:xfrm>
            <a:off x="513853" y="11531613"/>
            <a:ext cx="23235147" cy="1865732"/>
          </a:xfrm>
          <a:prstGeom prst="rect">
            <a:avLst/>
          </a:prstGeom>
        </p:spPr>
        <p:txBody>
          <a:bodyPr/>
          <a:lstStyle/>
          <a:p>
            <a:r>
              <a:rPr lang="fr-FR" dirty="0"/>
              <a:t>Passer du cap à la route</a:t>
            </a:r>
            <a:endParaRPr dirty="0"/>
          </a:p>
        </p:txBody>
      </p:sp>
      <p:sp>
        <p:nvSpPr>
          <p:cNvPr id="177" name="Jeoffrey Tourneur - 18 /11 / 2020"/>
          <p:cNvSpPr txBox="1"/>
          <p:nvPr/>
        </p:nvSpPr>
        <p:spPr>
          <a:xfrm>
            <a:off x="571500" y="12269258"/>
            <a:ext cx="23235147" cy="55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spcBef>
                <a:spcPts val="0"/>
              </a:spcBef>
              <a:tabLst/>
              <a:defRPr sz="2800" b="1" cap="all" spc="168">
                <a:solidFill>
                  <a:schemeClr val="accent4"/>
                </a:solidFill>
                <a:latin typeface="Founders Grotesk Condensed"/>
                <a:ea typeface="Founders Grotesk Condensed"/>
                <a:cs typeface="Founders Grotesk Condensed"/>
                <a:sym typeface="Founders Grotesk Condensed"/>
              </a:defRPr>
            </a:lvl1pPr>
          </a:lstStyle>
          <a:p>
            <a:endParaRPr dirty="0"/>
          </a:p>
        </p:txBody>
      </p:sp>
      <p:sp>
        <p:nvSpPr>
          <p:cNvPr id="178" name="C’est par OU ?"/>
          <p:cNvSpPr/>
          <p:nvPr/>
        </p:nvSpPr>
        <p:spPr>
          <a:xfrm>
            <a:off x="18140979" y="1762542"/>
            <a:ext cx="4698240" cy="2476943"/>
          </a:xfrm>
          <a:prstGeom prst="wedgeEllipseCallout">
            <a:avLst>
              <a:gd name="adj1" fmla="val -65401"/>
              <a:gd name="adj2" fmla="val 47347"/>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tabLst/>
              <a:defRPr b="1" cap="all" spc="156">
                <a:solidFill>
                  <a:srgbClr val="FFFFFF"/>
                </a:solidFill>
                <a:latin typeface="Founders Grotesk Condensed"/>
                <a:ea typeface="Founders Grotesk Condensed"/>
                <a:cs typeface="Founders Grotesk Condensed"/>
                <a:sym typeface="Founders Grotesk Condensed"/>
              </a:defRPr>
            </a:lvl1pPr>
          </a:lstStyle>
          <a:p>
            <a:r>
              <a:rPr lang="fr-FR" dirty="0"/>
              <a:t>Maurice, t’es sur que nous sommes sur la bonne route ?</a:t>
            </a:r>
            <a:endParaRPr dirty="0"/>
          </a:p>
        </p:txBody>
      </p:sp>
      <p:sp>
        <p:nvSpPr>
          <p:cNvPr id="9" name="C’est par OU ?">
            <a:extLst>
              <a:ext uri="{FF2B5EF4-FFF2-40B4-BE49-F238E27FC236}">
                <a16:creationId xmlns:a16="http://schemas.microsoft.com/office/drawing/2014/main" id="{18CE0B59-42BC-1848-8580-BC0C0F227EAA}"/>
              </a:ext>
            </a:extLst>
          </p:cNvPr>
          <p:cNvSpPr/>
          <p:nvPr/>
        </p:nvSpPr>
        <p:spPr>
          <a:xfrm>
            <a:off x="18907932" y="6812090"/>
            <a:ext cx="5302887" cy="1460198"/>
          </a:xfrm>
          <a:prstGeom prst="wedgeEllipseCallout">
            <a:avLst>
              <a:gd name="adj1" fmla="val -15788"/>
              <a:gd name="adj2" fmla="val 10011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tabLst/>
              <a:defRPr b="1" cap="all" spc="156">
                <a:solidFill>
                  <a:srgbClr val="FFFFFF"/>
                </a:solidFill>
                <a:latin typeface="Founders Grotesk Condensed"/>
                <a:ea typeface="Founders Grotesk Condensed"/>
                <a:cs typeface="Founders Grotesk Condensed"/>
                <a:sym typeface="Founders Grotesk Condensed"/>
              </a:defRPr>
            </a:lvl1pPr>
          </a:lstStyle>
          <a:p>
            <a:r>
              <a:rPr lang="fr-FR" dirty="0"/>
              <a:t>Vérifions ensemble !</a:t>
            </a:r>
            <a:endParaRPr dirty="0"/>
          </a:p>
        </p:txBody>
      </p:sp>
      <mc:AlternateContent xmlns:mc="http://schemas.openxmlformats.org/markup-compatibility/2006">
        <mc:Choice xmlns:am3d="http://schemas.microsoft.com/office/drawing/2017/model3d" Requires="am3d">
          <p:graphicFrame>
            <p:nvGraphicFramePr>
              <p:cNvPr id="2" name="Modèle 3D 1" descr="Poisson clown">
                <a:extLst>
                  <a:ext uri="{FF2B5EF4-FFF2-40B4-BE49-F238E27FC236}">
                    <a16:creationId xmlns:a16="http://schemas.microsoft.com/office/drawing/2014/main" id="{D5007EF5-2B77-4D49-BB76-42FD704C6622}"/>
                  </a:ext>
                </a:extLst>
              </p:cNvPr>
              <p:cNvGraphicFramePr>
                <a:graphicFrameLocks noChangeAspect="1"/>
              </p:cNvGraphicFramePr>
              <p:nvPr>
                <p:extLst>
                  <p:ext uri="{D42A27DB-BD31-4B8C-83A1-F6EECF244321}">
                    <p14:modId xmlns:p14="http://schemas.microsoft.com/office/powerpoint/2010/main" val="3316026490"/>
                  </p:ext>
                </p:extLst>
              </p:nvPr>
            </p:nvGraphicFramePr>
            <p:xfrm>
              <a:off x="17681443" y="8641110"/>
              <a:ext cx="3249731" cy="2217106"/>
            </p:xfrm>
            <a:graphic>
              <a:graphicData uri="http://schemas.microsoft.com/office/drawing/2017/model3d">
                <am3d:model3d r:embed="rId3">
                  <am3d:spPr>
                    <a:xfrm>
                      <a:off x="0" y="0"/>
                      <a:ext cx="3249731" cy="2217106"/>
                    </a:xfrm>
                    <a:prstGeom prst="rect">
                      <a:avLst/>
                    </a:prstGeom>
                  </am3d:spPr>
                  <am3d:camera>
                    <am3d:pos x="0" y="0" z="55901814"/>
                    <am3d:up dx="0" dy="36000000" dz="0"/>
                    <am3d:lookAt x="0" y="0" z="0"/>
                    <am3d:perspective fov="2700000"/>
                  </am3d:camera>
                  <am3d:trans>
                    <am3d:meterPerModelUnit n="22111695" d="1000000"/>
                    <am3d:preTrans dx="0" dy="-9794964" dz="-47973"/>
                    <am3d:scale>
                      <am3d:sx n="1000000" d="1000000"/>
                      <am3d:sy n="1000000" d="1000000"/>
                      <am3d:sz n="1000000" d="1000000"/>
                    </am3d:scale>
                    <am3d:rot ax="630218" ay="2846093" az="466543"/>
                    <am3d:postTrans dx="0" dy="0" dz="0"/>
                  </am3d:trans>
                  <am3d:raster rName="Office3DRenderer" rVer="16.0.8326">
                    <am3d:blip r:embed="rId4"/>
                  </am3d:raster>
                  <am3d:objViewport viewportSz="43228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Poisson clown">
                <a:extLst>
                  <a:ext uri="{FF2B5EF4-FFF2-40B4-BE49-F238E27FC236}">
                    <a16:creationId xmlns:a16="http://schemas.microsoft.com/office/drawing/2014/main" id="{D5007EF5-2B77-4D49-BB76-42FD704C6622}"/>
                  </a:ext>
                </a:extLst>
              </p:cNvPr>
              <p:cNvPicPr>
                <a:picLocks noGrp="1" noRot="1" noChangeAspect="1" noMove="1" noResize="1" noEditPoints="1" noAdjustHandles="1" noChangeArrowheads="1" noChangeShapeType="1" noCrop="1"/>
              </p:cNvPicPr>
              <p:nvPr/>
            </p:nvPicPr>
            <p:blipFill>
              <a:blip r:embed="rId4"/>
              <a:stretch>
                <a:fillRect/>
              </a:stretch>
            </p:blipFill>
            <p:spPr>
              <a:xfrm>
                <a:off x="17681443" y="8641110"/>
                <a:ext cx="3249731" cy="2217106"/>
              </a:xfrm>
              <a:prstGeom prst="rect">
                <a:avLst/>
              </a:prstGeom>
            </p:spPr>
          </p:pic>
        </mc:Fallback>
      </mc:AlternateContent>
      <p:pic>
        <p:nvPicPr>
          <p:cNvPr id="4" name="Image 3">
            <a:extLst>
              <a:ext uri="{FF2B5EF4-FFF2-40B4-BE49-F238E27FC236}">
                <a16:creationId xmlns:a16="http://schemas.microsoft.com/office/drawing/2014/main" id="{A5A02243-3D67-4A96-95F1-C9AAE88BEDD1}"/>
              </a:ext>
            </a:extLst>
          </p:cNvPr>
          <p:cNvPicPr>
            <a:picLocks noChangeAspect="1"/>
          </p:cNvPicPr>
          <p:nvPr/>
        </p:nvPicPr>
        <p:blipFill>
          <a:blip r:embed="rId5"/>
          <a:stretch>
            <a:fillRect/>
          </a:stretch>
        </p:blipFill>
        <p:spPr>
          <a:xfrm>
            <a:off x="0" y="-1"/>
            <a:ext cx="5881603" cy="583908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mph" presetSubtype="2" fill="hold" nodeType="clickEffect">
                                  <p:stCondLst>
                                    <p:cond delay="0"/>
                                  </p:stCondLst>
                                  <p:childTnLst>
                                    <p:anim calcmode="lin" valueType="num">
                                      <p:cBhvr additive="sum">
                                        <p:cTn id="6"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77546"/>
            <a:ext cx="21852082" cy="1951018"/>
          </a:xfrm>
          <a:prstGeom prst="rect">
            <a:avLst/>
          </a:prstGeom>
        </p:spPr>
        <p:txBody>
          <a:bodyPr/>
          <a:lstStyle>
            <a:lvl1pPr defTabSz="726440">
              <a:defRPr sz="10560" spc="-211"/>
            </a:lvl1pPr>
          </a:lstStyle>
          <a:p>
            <a:r>
              <a:rPr lang="fr-FR" dirty="0"/>
              <a:t>Passer du Cap à la route</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extLst>
              <p:ext uri="{D42A27DB-BD31-4B8C-83A1-F6EECF244321}">
                <p14:modId xmlns:p14="http://schemas.microsoft.com/office/powerpoint/2010/main" val="4120864751"/>
              </p:ext>
            </p:extLst>
          </p:nvPr>
        </p:nvGraphicFramePr>
        <p:xfrm>
          <a:off x="571500" y="3380796"/>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algn="l"/>
                      <a:r>
                        <a:rPr lang="fr-FR" sz="4800" b="1" dirty="0"/>
                        <a:t>Cap Compas (Cc)</a:t>
                      </a:r>
                    </a:p>
                  </a:txBody>
                  <a:tcPr/>
                </a:tc>
                <a:tc>
                  <a:txBody>
                    <a:bodyPr/>
                    <a:lstStyle/>
                    <a:p>
                      <a:pPr algn="ctr"/>
                      <a:r>
                        <a:rPr lang="fr-FR" sz="4800" b="1" dirty="0">
                          <a:solidFill>
                            <a:schemeClr val="accent6">
                              <a:lumMod val="50000"/>
                            </a:schemeClr>
                          </a:solidFill>
                        </a:rPr>
                        <a:t>209</a:t>
                      </a:r>
                      <a:r>
                        <a:rPr lang="fr-FR" sz="4800" dirty="0">
                          <a:solidFill>
                            <a:schemeClr val="accent6">
                              <a:lumMod val="50000"/>
                            </a:schemeClr>
                          </a:solidFill>
                        </a:rPr>
                        <a:t>°</a:t>
                      </a:r>
                    </a:p>
                  </a:txBody>
                  <a:tcPr/>
                </a:tc>
                <a:extLst>
                  <a:ext uri="{0D108BD9-81ED-4DB2-BD59-A6C34878D82A}">
                    <a16:rowId xmlns:a16="http://schemas.microsoft.com/office/drawing/2014/main" val="2394302298"/>
                  </a:ext>
                </a:extLst>
              </a:tr>
              <a:tr h="520468">
                <a:tc>
                  <a:txBody>
                    <a:bodyPr/>
                    <a:lstStyle/>
                    <a:p>
                      <a:pPr algn="l"/>
                      <a:r>
                        <a:rPr lang="fr-FR" sz="4800" dirty="0"/>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50000"/>
                            </a:schemeClr>
                          </a:solidFill>
                        </a:rPr>
                        <a:t>-1° </a:t>
                      </a:r>
                      <a:r>
                        <a:rPr lang="fr-FR" sz="4800" b="1" i="1" dirty="0">
                          <a:solidFill>
                            <a:schemeClr val="accent6">
                              <a:lumMod val="50000"/>
                            </a:schemeClr>
                          </a:solidFill>
                        </a:rPr>
                        <a:t>    </a:t>
                      </a:r>
                      <a:r>
                        <a:rPr lang="fr-FR" sz="4800" i="1" dirty="0"/>
                        <a:t>209°+(-1)=</a:t>
                      </a:r>
                      <a:r>
                        <a:rPr lang="fr-FR" sz="4800" b="0" i="1" dirty="0"/>
                        <a:t>208°</a:t>
                      </a:r>
                      <a:endParaRPr lang="fr-FR" sz="4800" i="1" dirty="0"/>
                    </a:p>
                  </a:txBody>
                  <a:tcPr>
                    <a:solidFill>
                      <a:schemeClr val="tx2"/>
                    </a:solidFill>
                  </a:tcPr>
                </a:tc>
                <a:extLst>
                  <a:ext uri="{0D108BD9-81ED-4DB2-BD59-A6C34878D82A}">
                    <a16:rowId xmlns:a16="http://schemas.microsoft.com/office/drawing/2014/main" val="4270423661"/>
                  </a:ext>
                </a:extLst>
              </a:tr>
              <a:tr h="520468">
                <a:tc>
                  <a:txBody>
                    <a:bodyPr/>
                    <a:lstStyle/>
                    <a:p>
                      <a:pPr algn="l"/>
                      <a:r>
                        <a:rPr lang="fr-FR" sz="4800" dirty="0"/>
                        <a:t>Déviation magnétique (d)</a:t>
                      </a:r>
                    </a:p>
                  </a:txBody>
                  <a:tcPr>
                    <a:solidFill>
                      <a:schemeClr val="tx2"/>
                    </a:solidFill>
                  </a:tcPr>
                </a:tc>
                <a:tc>
                  <a:txBody>
                    <a:bodyPr/>
                    <a:lstStyle/>
                    <a:p>
                      <a:pPr algn="ctr"/>
                      <a:r>
                        <a:rPr lang="fr-FR" sz="4800" b="1" dirty="0">
                          <a:solidFill>
                            <a:schemeClr val="accent6">
                              <a:lumMod val="50000"/>
                            </a:schemeClr>
                          </a:solidFill>
                        </a:rPr>
                        <a:t>-4°   </a:t>
                      </a:r>
                      <a:r>
                        <a:rPr lang="fr-FR" sz="4800" b="0" dirty="0">
                          <a:solidFill>
                            <a:schemeClr val="tx1"/>
                          </a:solidFill>
                        </a:rPr>
                        <a:t>208°+(-4)= 204°</a:t>
                      </a:r>
                      <a:endParaRPr lang="fr-FR" sz="4000" b="0" dirty="0">
                        <a:solidFill>
                          <a:schemeClr val="tx1"/>
                        </a:solidFill>
                      </a:endParaRPr>
                    </a:p>
                  </a:txBody>
                  <a:tcPr>
                    <a:solidFill>
                      <a:schemeClr val="tx2"/>
                    </a:solidFill>
                  </a:tcPr>
                </a:tc>
                <a:extLst>
                  <a:ext uri="{0D108BD9-81ED-4DB2-BD59-A6C34878D82A}">
                    <a16:rowId xmlns:a16="http://schemas.microsoft.com/office/drawing/2014/main" val="134317507"/>
                  </a:ext>
                </a:extLst>
              </a:tr>
              <a:tr h="520468">
                <a:tc>
                  <a:txBody>
                    <a:bodyPr/>
                    <a:lstStyle/>
                    <a:p>
                      <a:pPr algn="l"/>
                      <a:r>
                        <a:rPr lang="fr-FR" sz="4800" b="1" dirty="0">
                          <a:solidFill>
                            <a:schemeClr val="accent6">
                              <a:lumMod val="75000"/>
                            </a:schemeClr>
                          </a:solidFill>
                        </a:rPr>
                        <a:t>Cap Vrai (Cv) </a:t>
                      </a:r>
                    </a:p>
                  </a:txBody>
                  <a:tcPr/>
                </a:tc>
                <a:tc>
                  <a:txBody>
                    <a:bodyPr/>
                    <a:lstStyle/>
                    <a:p>
                      <a:pPr algn="ctr"/>
                      <a:r>
                        <a:rPr lang="fr-FR" sz="4800" b="1" dirty="0">
                          <a:solidFill>
                            <a:schemeClr val="accent6">
                              <a:lumMod val="50000"/>
                            </a:schemeClr>
                          </a:solidFill>
                        </a:rPr>
                        <a:t>204°</a:t>
                      </a:r>
                    </a:p>
                  </a:txBody>
                  <a:tcPr/>
                </a:tc>
                <a:extLst>
                  <a:ext uri="{0D108BD9-81ED-4DB2-BD59-A6C34878D82A}">
                    <a16:rowId xmlns:a16="http://schemas.microsoft.com/office/drawing/2014/main" val="65883307"/>
                  </a:ext>
                </a:extLst>
              </a:tr>
              <a:tr h="520468">
                <a:tc>
                  <a:txBody>
                    <a:bodyPr/>
                    <a:lstStyle/>
                    <a:p>
                      <a:pPr algn="l"/>
                      <a:r>
                        <a:rPr lang="fr-FR" sz="4800" dirty="0"/>
                        <a:t>Dérive vent</a:t>
                      </a:r>
                    </a:p>
                  </a:txBody>
                  <a:tcPr/>
                </a:tc>
                <a:tc>
                  <a:txBody>
                    <a:bodyPr/>
                    <a:lstStyle/>
                    <a:p>
                      <a:pPr algn="ctr"/>
                      <a:endParaRPr lang="fr-FR" sz="4800" dirty="0"/>
                    </a:p>
                  </a:txBody>
                  <a:tcPr/>
                </a:tc>
                <a:extLst>
                  <a:ext uri="{0D108BD9-81ED-4DB2-BD59-A6C34878D82A}">
                    <a16:rowId xmlns:a16="http://schemas.microsoft.com/office/drawing/2014/main" val="3532721133"/>
                  </a:ext>
                </a:extLst>
              </a:tr>
              <a:tr h="520468">
                <a:tc>
                  <a:txBody>
                    <a:bodyPr/>
                    <a:lstStyle/>
                    <a:p>
                      <a:pPr algn="l"/>
                      <a:r>
                        <a:rPr lang="fr-FR" sz="4800" b="1" dirty="0"/>
                        <a:t>Route de surface (</a:t>
                      </a:r>
                      <a:r>
                        <a:rPr lang="fr-FR" sz="4800" b="1" dirty="0" err="1"/>
                        <a:t>Rs</a:t>
                      </a:r>
                      <a:r>
                        <a:rPr lang="fr-FR" sz="4800" b="1" dirty="0"/>
                        <a:t>)</a:t>
                      </a:r>
                    </a:p>
                  </a:txBody>
                  <a:tcPr/>
                </a:tc>
                <a:tc>
                  <a:txBody>
                    <a:bodyPr/>
                    <a:lstStyle/>
                    <a:p>
                      <a:pPr algn="ctr"/>
                      <a:endParaRPr lang="fr-FR" sz="4800" dirty="0"/>
                    </a:p>
                  </a:txBody>
                  <a:tcPr/>
                </a:tc>
                <a:extLst>
                  <a:ext uri="{0D108BD9-81ED-4DB2-BD59-A6C34878D82A}">
                    <a16:rowId xmlns:a16="http://schemas.microsoft.com/office/drawing/2014/main" val="2717777618"/>
                  </a:ext>
                </a:extLst>
              </a:tr>
              <a:tr h="520468">
                <a:tc>
                  <a:txBody>
                    <a:bodyPr/>
                    <a:lstStyle/>
                    <a:p>
                      <a:pPr algn="l"/>
                      <a:r>
                        <a:rPr lang="fr-FR" sz="4800" b="0" dirty="0"/>
                        <a:t>Courant </a:t>
                      </a:r>
                    </a:p>
                  </a:txBody>
                  <a:tcPr/>
                </a:tc>
                <a:tc>
                  <a:txBody>
                    <a:bodyPr/>
                    <a:lstStyle/>
                    <a:p>
                      <a:pPr algn="ctr"/>
                      <a:endParaRPr lang="fr-FR" sz="4800" dirty="0"/>
                    </a:p>
                  </a:txBody>
                  <a:tcPr/>
                </a:tc>
                <a:extLst>
                  <a:ext uri="{0D108BD9-81ED-4DB2-BD59-A6C34878D82A}">
                    <a16:rowId xmlns:a16="http://schemas.microsoft.com/office/drawing/2014/main" val="258642032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fond (Rf)</a:t>
                      </a:r>
                    </a:p>
                  </a:txBody>
                  <a:tcPr/>
                </a:tc>
                <a:tc>
                  <a:txBody>
                    <a:bodyPr/>
                    <a:lstStyle/>
                    <a:p>
                      <a:pPr algn="ctr"/>
                      <a:endParaRPr lang="fr-FR" sz="4800" dirty="0"/>
                    </a:p>
                  </a:txBody>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a:t>
                      </a:r>
                    </a:p>
                  </a:txBody>
                  <a:tcPr/>
                </a:tc>
                <a:tc>
                  <a:txBody>
                    <a:bodyPr/>
                    <a:lstStyle/>
                    <a:p>
                      <a:pPr algn="ctr"/>
                      <a:endParaRPr lang="fr-FR" sz="4800" dirty="0"/>
                    </a:p>
                  </a:txBody>
                  <a:tcPr/>
                </a:tc>
                <a:extLst>
                  <a:ext uri="{0D108BD9-81ED-4DB2-BD59-A6C34878D82A}">
                    <a16:rowId xmlns:a16="http://schemas.microsoft.com/office/drawing/2014/main" val="1732690342"/>
                  </a:ext>
                </a:extLst>
              </a:tr>
            </a:tbl>
          </a:graphicData>
        </a:graphic>
      </p:graphicFrame>
      <p:pic>
        <p:nvPicPr>
          <p:cNvPr id="4" name="Image 3">
            <a:extLst>
              <a:ext uri="{FF2B5EF4-FFF2-40B4-BE49-F238E27FC236}">
                <a16:creationId xmlns:a16="http://schemas.microsoft.com/office/drawing/2014/main" id="{0D519496-E25D-4E91-89D6-15765B708BDE}"/>
              </a:ext>
            </a:extLst>
          </p:cNvPr>
          <p:cNvPicPr>
            <a:picLocks noChangeAspect="1"/>
          </p:cNvPicPr>
          <p:nvPr/>
        </p:nvPicPr>
        <p:blipFill>
          <a:blip r:embed="rId3"/>
          <a:stretch>
            <a:fillRect/>
          </a:stretch>
        </p:blipFill>
        <p:spPr>
          <a:xfrm>
            <a:off x="15463714" y="840354"/>
            <a:ext cx="8348786" cy="11276282"/>
          </a:xfrm>
          <a:prstGeom prst="rect">
            <a:avLst/>
          </a:prstGeom>
        </p:spPr>
      </p:pic>
      <p:cxnSp>
        <p:nvCxnSpPr>
          <p:cNvPr id="5" name="Connecteur droit avec flèche 4">
            <a:extLst>
              <a:ext uri="{FF2B5EF4-FFF2-40B4-BE49-F238E27FC236}">
                <a16:creationId xmlns:a16="http://schemas.microsoft.com/office/drawing/2014/main" id="{C4865CAB-7C9C-3C44-B7F6-7E8030036847}"/>
              </a:ext>
            </a:extLst>
          </p:cNvPr>
          <p:cNvCxnSpPr/>
          <p:nvPr/>
        </p:nvCxnSpPr>
        <p:spPr>
          <a:xfrm>
            <a:off x="8026400" y="3166533"/>
            <a:ext cx="0" cy="7857067"/>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pic>
        <p:nvPicPr>
          <p:cNvPr id="8" name="Graphique 7" descr="Ajouter">
            <a:extLst>
              <a:ext uri="{FF2B5EF4-FFF2-40B4-BE49-F238E27FC236}">
                <a16:creationId xmlns:a16="http://schemas.microsoft.com/office/drawing/2014/main" id="{2C029CFA-CD16-074C-9874-07E6C59B12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0407" y="11023600"/>
            <a:ext cx="914400" cy="914400"/>
          </a:xfrm>
          <a:prstGeom prst="rect">
            <a:avLst/>
          </a:prstGeom>
        </p:spPr>
      </p:pic>
      <p:sp>
        <p:nvSpPr>
          <p:cNvPr id="10" name="ZoneTexte 9">
            <a:extLst>
              <a:ext uri="{FF2B5EF4-FFF2-40B4-BE49-F238E27FC236}">
                <a16:creationId xmlns:a16="http://schemas.microsoft.com/office/drawing/2014/main" id="{4403E75E-4847-1446-B917-6A7861D6D904}"/>
              </a:ext>
            </a:extLst>
          </p:cNvPr>
          <p:cNvSpPr txBox="1"/>
          <p:nvPr/>
        </p:nvSpPr>
        <p:spPr>
          <a:xfrm>
            <a:off x="-332316" y="11001699"/>
            <a:ext cx="8348133" cy="812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Variation = déviation + Déclinaison (W=</a:t>
            </a:r>
            <a:r>
              <a:rPr kumimoji="0" lang="fr-FR" sz="2600" b="0"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a:t>
            </a:r>
          </a:p>
        </p:txBody>
      </p:sp>
      <p:cxnSp>
        <p:nvCxnSpPr>
          <p:cNvPr id="12" name="Connecteur droit avec flèche 11">
            <a:extLst>
              <a:ext uri="{FF2B5EF4-FFF2-40B4-BE49-F238E27FC236}">
                <a16:creationId xmlns:a16="http://schemas.microsoft.com/office/drawing/2014/main" id="{2F09BD1F-956A-4A49-91AF-5024DD521B0D}"/>
              </a:ext>
            </a:extLst>
          </p:cNvPr>
          <p:cNvCxnSpPr>
            <a:cxnSpLocks/>
          </p:cNvCxnSpPr>
          <p:nvPr/>
        </p:nvCxnSpPr>
        <p:spPr>
          <a:xfrm flipV="1">
            <a:off x="18033036" y="2122505"/>
            <a:ext cx="0" cy="5181555"/>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Connecteur droit avec flèche 12">
            <a:extLst>
              <a:ext uri="{FF2B5EF4-FFF2-40B4-BE49-F238E27FC236}">
                <a16:creationId xmlns:a16="http://schemas.microsoft.com/office/drawing/2014/main" id="{B2C5B2F3-4E76-4A95-8FCF-ABEB75ABCDD6}"/>
              </a:ext>
            </a:extLst>
          </p:cNvPr>
          <p:cNvCxnSpPr>
            <a:cxnSpLocks/>
          </p:cNvCxnSpPr>
          <p:nvPr/>
        </p:nvCxnSpPr>
        <p:spPr>
          <a:xfrm flipH="1">
            <a:off x="17172879" y="7304060"/>
            <a:ext cx="860157" cy="0"/>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Ellipse 13">
            <a:extLst>
              <a:ext uri="{FF2B5EF4-FFF2-40B4-BE49-F238E27FC236}">
                <a16:creationId xmlns:a16="http://schemas.microsoft.com/office/drawing/2014/main" id="{9AF1BFAB-99D5-484E-B349-D0F790B787CF}"/>
              </a:ext>
            </a:extLst>
          </p:cNvPr>
          <p:cNvSpPr/>
          <p:nvPr/>
        </p:nvSpPr>
        <p:spPr>
          <a:xfrm flipH="1" flipV="1">
            <a:off x="17832305" y="7159086"/>
            <a:ext cx="411089" cy="433518"/>
          </a:xfrm>
          <a:prstGeom prst="ellipse">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1479254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464" y="21730"/>
            <a:ext cx="22085071" cy="13672539"/>
          </a:xfrm>
          <a:prstGeom prst="rect">
            <a:avLst/>
          </a:prstGeom>
        </p:spPr>
      </p:pic>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sp>
        <p:nvSpPr>
          <p:cNvPr id="2" name="ZoneTexte 1">
            <a:extLst>
              <a:ext uri="{FF2B5EF4-FFF2-40B4-BE49-F238E27FC236}">
                <a16:creationId xmlns:a16="http://schemas.microsoft.com/office/drawing/2014/main" id="{8DD9C95B-6D24-2E45-8E44-E1F57419CBC8}"/>
              </a:ext>
            </a:extLst>
          </p:cNvPr>
          <p:cNvSpPr txBox="1"/>
          <p:nvPr/>
        </p:nvSpPr>
        <p:spPr>
          <a:xfrm>
            <a:off x="9893517" y="676908"/>
            <a:ext cx="4596966" cy="3303468"/>
          </a:xfrm>
          <a:prstGeom prst="rect">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Cc 209° </a:t>
            </a:r>
          </a:p>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dirty="0">
                <a:solidFill>
                  <a:schemeClr val="bg1">
                    <a:lumMod val="10000"/>
                    <a:lumOff val="90000"/>
                  </a:schemeClr>
                </a:solidFill>
              </a:rPr>
              <a:t>Vitesse 4 </a:t>
            </a:r>
            <a:r>
              <a:rPr lang="fr-FR" sz="3200" dirty="0" err="1">
                <a:solidFill>
                  <a:schemeClr val="bg1">
                    <a:lumMod val="10000"/>
                    <a:lumOff val="90000"/>
                  </a:schemeClr>
                </a:solidFill>
              </a:rPr>
              <a:t>nds</a:t>
            </a:r>
            <a:endParaRPr lang="fr-FR" sz="3200" dirty="0">
              <a:solidFill>
                <a:schemeClr val="bg1">
                  <a:lumMod val="10000"/>
                  <a:lumOff val="90000"/>
                </a:schemeClr>
              </a:solidFill>
            </a:endParaRPr>
          </a:p>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dirty="0">
                <a:solidFill>
                  <a:schemeClr val="bg1">
                    <a:lumMod val="10000"/>
                    <a:lumOff val="90000"/>
                  </a:schemeClr>
                </a:solidFill>
              </a:rPr>
              <a:t>Vent :</a:t>
            </a: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 145°        V </a:t>
            </a:r>
            <a:r>
              <a:rPr lang="fr-FR" sz="3200" dirty="0">
                <a:solidFill>
                  <a:schemeClr val="bg1">
                    <a:lumMod val="10000"/>
                    <a:lumOff val="90000"/>
                  </a:schemeClr>
                </a:solidFill>
              </a:rPr>
              <a:t>8</a:t>
            </a: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 </a:t>
            </a:r>
            <a:r>
              <a:rPr kumimoji="0" lang="fr-FR" sz="3200" b="0" i="0" u="none" strike="noStrike" cap="none" spc="78" normalizeH="0" baseline="0" dirty="0" err="1">
                <a:ln>
                  <a:noFill/>
                </a:ln>
                <a:solidFill>
                  <a:schemeClr val="bg1">
                    <a:lumMod val="10000"/>
                    <a:lumOff val="90000"/>
                  </a:schemeClr>
                </a:solidFill>
                <a:effectLst/>
                <a:uFillTx/>
                <a:latin typeface="Founders Grotesk Text"/>
                <a:ea typeface="Founders Grotesk Text"/>
                <a:cs typeface="Founders Grotesk Text"/>
                <a:sym typeface="Founders Grotesk Text"/>
              </a:rPr>
              <a:t>nds</a:t>
            </a:r>
            <a:endPar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endParaRPr>
          </a:p>
          <a:p>
            <a:pPr marL="0" marR="0" indent="0" algn="ctr" defTabSz="584200" rtl="0" fontAlgn="auto" latinLnBrk="0" hangingPunct="0">
              <a:lnSpc>
                <a:spcPct val="100000"/>
              </a:lnSpc>
              <a:spcBef>
                <a:spcPts val="2400"/>
              </a:spcBef>
              <a:spcAft>
                <a:spcPts val="0"/>
              </a:spcAft>
              <a:buClrTx/>
              <a:buSzTx/>
              <a:buFontTx/>
              <a:buNone/>
              <a:tabLst>
                <a:tab pos="584200" algn="l"/>
              </a:tabLst>
            </a:pPr>
            <a:endPar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endParaRPr>
          </a:p>
        </p:txBody>
      </p:sp>
      <p:sp>
        <p:nvSpPr>
          <p:cNvPr id="3" name="Flèche vers le haut 2">
            <a:extLst>
              <a:ext uri="{FF2B5EF4-FFF2-40B4-BE49-F238E27FC236}">
                <a16:creationId xmlns:a16="http://schemas.microsoft.com/office/drawing/2014/main" id="{5134BE35-F5C6-FF45-915E-B058818DC382}"/>
              </a:ext>
            </a:extLst>
          </p:cNvPr>
          <p:cNvSpPr/>
          <p:nvPr/>
        </p:nvSpPr>
        <p:spPr>
          <a:xfrm rot="19476397">
            <a:off x="19406586" y="2952849"/>
            <a:ext cx="847560" cy="1805024"/>
          </a:xfrm>
          <a:prstGeom prst="upArrow">
            <a:avLst/>
          </a:prstGeom>
          <a:solidFill>
            <a:schemeClr val="bg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36728063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77546"/>
            <a:ext cx="21852082" cy="1951018"/>
          </a:xfrm>
          <a:prstGeom prst="rect">
            <a:avLst/>
          </a:prstGeom>
        </p:spPr>
        <p:txBody>
          <a:bodyPr/>
          <a:lstStyle>
            <a:lvl1pPr defTabSz="726440">
              <a:defRPr sz="10560" spc="-211"/>
            </a:lvl1pPr>
          </a:lstStyle>
          <a:p>
            <a:r>
              <a:rPr lang="fr-FR" dirty="0"/>
              <a:t>Passer du Cap à la route</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extLst>
              <p:ext uri="{D42A27DB-BD31-4B8C-83A1-F6EECF244321}">
                <p14:modId xmlns:p14="http://schemas.microsoft.com/office/powerpoint/2010/main" val="2595688081"/>
              </p:ext>
            </p:extLst>
          </p:nvPr>
        </p:nvGraphicFramePr>
        <p:xfrm>
          <a:off x="571500" y="3380796"/>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algn="l"/>
                      <a:r>
                        <a:rPr lang="fr-FR" sz="4800" b="1" dirty="0"/>
                        <a:t>Cap Compas (Cc)</a:t>
                      </a:r>
                    </a:p>
                  </a:txBody>
                  <a:tcPr/>
                </a:tc>
                <a:tc>
                  <a:txBody>
                    <a:bodyPr/>
                    <a:lstStyle/>
                    <a:p>
                      <a:pPr algn="ctr"/>
                      <a:r>
                        <a:rPr lang="fr-FR" sz="4800" b="1" dirty="0">
                          <a:solidFill>
                            <a:schemeClr val="accent6">
                              <a:lumMod val="50000"/>
                            </a:schemeClr>
                          </a:solidFill>
                        </a:rPr>
                        <a:t>209</a:t>
                      </a:r>
                      <a:r>
                        <a:rPr lang="fr-FR" sz="4800" dirty="0">
                          <a:solidFill>
                            <a:schemeClr val="accent6">
                              <a:lumMod val="50000"/>
                            </a:schemeClr>
                          </a:solidFill>
                        </a:rPr>
                        <a:t>°</a:t>
                      </a:r>
                    </a:p>
                  </a:txBody>
                  <a:tcPr/>
                </a:tc>
                <a:extLst>
                  <a:ext uri="{0D108BD9-81ED-4DB2-BD59-A6C34878D82A}">
                    <a16:rowId xmlns:a16="http://schemas.microsoft.com/office/drawing/2014/main" val="2394302298"/>
                  </a:ext>
                </a:extLst>
              </a:tr>
              <a:tr h="520468">
                <a:tc>
                  <a:txBody>
                    <a:bodyPr/>
                    <a:lstStyle/>
                    <a:p>
                      <a:pPr algn="l"/>
                      <a:r>
                        <a:rPr lang="fr-FR" sz="4800" dirty="0"/>
                        <a:t>Déclinaison magnétique  (D)</a:t>
                      </a:r>
                    </a:p>
                  </a:txBody>
                  <a:tcPr/>
                </a:tc>
                <a:tc>
                  <a:txBody>
                    <a:bodyPr/>
                    <a:lstStyle/>
                    <a:p>
                      <a:pPr algn="ctr"/>
                      <a:r>
                        <a:rPr lang="fr-FR" sz="4800" b="1" dirty="0">
                          <a:solidFill>
                            <a:schemeClr val="accent6">
                              <a:lumMod val="50000"/>
                            </a:schemeClr>
                          </a:solidFill>
                        </a:rPr>
                        <a:t>-1°      </a:t>
                      </a:r>
                      <a:r>
                        <a:rPr lang="fr-FR" sz="4000" i="1" dirty="0"/>
                        <a:t>212°+(-1)=</a:t>
                      </a:r>
                      <a:r>
                        <a:rPr lang="fr-FR" sz="4000" b="0" i="1" dirty="0"/>
                        <a:t>211°</a:t>
                      </a:r>
                      <a:endParaRPr lang="fr-FR" sz="4000" i="1" dirty="0"/>
                    </a:p>
                  </a:txBody>
                  <a:tcPr/>
                </a:tc>
                <a:extLst>
                  <a:ext uri="{0D108BD9-81ED-4DB2-BD59-A6C34878D82A}">
                    <a16:rowId xmlns:a16="http://schemas.microsoft.com/office/drawing/2014/main" val="4270423661"/>
                  </a:ext>
                </a:extLst>
              </a:tr>
              <a:tr h="520468">
                <a:tc>
                  <a:txBody>
                    <a:bodyPr/>
                    <a:lstStyle/>
                    <a:p>
                      <a:pPr algn="l"/>
                      <a:r>
                        <a:rPr lang="fr-FR" sz="4800" dirty="0"/>
                        <a:t>Déviation magnétique (d)</a:t>
                      </a:r>
                    </a:p>
                  </a:txBody>
                  <a:tcPr/>
                </a:tc>
                <a:tc>
                  <a:txBody>
                    <a:bodyPr/>
                    <a:lstStyle/>
                    <a:p>
                      <a:pPr algn="ctr"/>
                      <a:r>
                        <a:rPr lang="fr-FR" sz="4800" b="1" dirty="0">
                          <a:solidFill>
                            <a:schemeClr val="accent6">
                              <a:lumMod val="50000"/>
                            </a:schemeClr>
                          </a:solidFill>
                        </a:rPr>
                        <a:t>-4°      </a:t>
                      </a:r>
                      <a:r>
                        <a:rPr lang="fr-FR" sz="4000" i="1" dirty="0"/>
                        <a:t>211°+(-4)=</a:t>
                      </a:r>
                      <a:r>
                        <a:rPr lang="fr-FR" sz="4000" b="0" i="1" dirty="0"/>
                        <a:t>207°</a:t>
                      </a:r>
                      <a:endParaRPr lang="fr-FR" sz="4000" dirty="0"/>
                    </a:p>
                  </a:txBody>
                  <a:tcPr/>
                </a:tc>
                <a:extLst>
                  <a:ext uri="{0D108BD9-81ED-4DB2-BD59-A6C34878D82A}">
                    <a16:rowId xmlns:a16="http://schemas.microsoft.com/office/drawing/2014/main" val="134317507"/>
                  </a:ext>
                </a:extLst>
              </a:tr>
              <a:tr h="520468">
                <a:tc>
                  <a:txBody>
                    <a:bodyPr/>
                    <a:lstStyle/>
                    <a:p>
                      <a:pPr algn="l"/>
                      <a:r>
                        <a:rPr lang="fr-FR" sz="4800" b="1" dirty="0"/>
                        <a:t>Cap Vrai (Cv) </a:t>
                      </a:r>
                    </a:p>
                  </a:txBody>
                  <a:tcPr/>
                </a:tc>
                <a:tc>
                  <a:txBody>
                    <a:bodyPr/>
                    <a:lstStyle/>
                    <a:p>
                      <a:pPr algn="ctr"/>
                      <a:r>
                        <a:rPr lang="fr-FR" sz="4800" b="1" dirty="0">
                          <a:solidFill>
                            <a:schemeClr val="accent6">
                              <a:lumMod val="50000"/>
                            </a:schemeClr>
                          </a:solidFill>
                        </a:rPr>
                        <a:t>204°</a:t>
                      </a:r>
                    </a:p>
                  </a:txBody>
                  <a:tcPr/>
                </a:tc>
                <a:extLst>
                  <a:ext uri="{0D108BD9-81ED-4DB2-BD59-A6C34878D82A}">
                    <a16:rowId xmlns:a16="http://schemas.microsoft.com/office/drawing/2014/main" val="65883307"/>
                  </a:ext>
                </a:extLst>
              </a:tr>
              <a:tr h="520468">
                <a:tc>
                  <a:txBody>
                    <a:bodyPr/>
                    <a:lstStyle/>
                    <a:p>
                      <a:pPr algn="l"/>
                      <a:r>
                        <a:rPr lang="fr-FR" sz="4800" b="1" dirty="0">
                          <a:solidFill>
                            <a:schemeClr val="accent6">
                              <a:lumMod val="75000"/>
                            </a:schemeClr>
                          </a:solidFill>
                        </a:rPr>
                        <a:t>Dérive vent</a:t>
                      </a:r>
                    </a:p>
                  </a:txBody>
                  <a:tcPr/>
                </a:tc>
                <a:tc>
                  <a:txBody>
                    <a:bodyPr/>
                    <a:lstStyle/>
                    <a:p>
                      <a:pPr algn="ctr"/>
                      <a:endParaRPr lang="fr-FR" sz="4800" b="1" dirty="0">
                        <a:solidFill>
                          <a:schemeClr val="accent6">
                            <a:lumMod val="50000"/>
                          </a:schemeClr>
                        </a:solidFill>
                      </a:endParaRPr>
                    </a:p>
                  </a:txBody>
                  <a:tcPr/>
                </a:tc>
                <a:extLst>
                  <a:ext uri="{0D108BD9-81ED-4DB2-BD59-A6C34878D82A}">
                    <a16:rowId xmlns:a16="http://schemas.microsoft.com/office/drawing/2014/main" val="3532721133"/>
                  </a:ext>
                </a:extLst>
              </a:tr>
              <a:tr h="520468">
                <a:tc>
                  <a:txBody>
                    <a:bodyPr/>
                    <a:lstStyle/>
                    <a:p>
                      <a:pPr algn="l"/>
                      <a:r>
                        <a:rPr lang="fr-FR" sz="4800" b="1" dirty="0"/>
                        <a:t>Route de surface (</a:t>
                      </a:r>
                      <a:r>
                        <a:rPr lang="fr-FR" sz="4800" b="1" dirty="0" err="1"/>
                        <a:t>Rs</a:t>
                      </a:r>
                      <a:r>
                        <a:rPr lang="fr-FR" sz="4800" b="1" dirty="0"/>
                        <a:t>)</a:t>
                      </a:r>
                    </a:p>
                  </a:txBody>
                  <a:tcPr/>
                </a:tc>
                <a:tc>
                  <a:txBody>
                    <a:bodyPr/>
                    <a:lstStyle/>
                    <a:p>
                      <a:pPr algn="ctr"/>
                      <a:endParaRPr lang="fr-FR" sz="4800" b="1" dirty="0">
                        <a:solidFill>
                          <a:schemeClr val="accent6">
                            <a:lumMod val="50000"/>
                          </a:schemeClr>
                        </a:solidFill>
                      </a:endParaRPr>
                    </a:p>
                  </a:txBody>
                  <a:tcPr/>
                </a:tc>
                <a:extLst>
                  <a:ext uri="{0D108BD9-81ED-4DB2-BD59-A6C34878D82A}">
                    <a16:rowId xmlns:a16="http://schemas.microsoft.com/office/drawing/2014/main" val="2717777618"/>
                  </a:ext>
                </a:extLst>
              </a:tr>
              <a:tr h="520468">
                <a:tc>
                  <a:txBody>
                    <a:bodyPr/>
                    <a:lstStyle/>
                    <a:p>
                      <a:pPr algn="l"/>
                      <a:r>
                        <a:rPr lang="fr-FR" sz="4800" b="0" dirty="0"/>
                        <a:t>Courant </a:t>
                      </a:r>
                    </a:p>
                  </a:txBody>
                  <a:tcPr/>
                </a:tc>
                <a:tc>
                  <a:txBody>
                    <a:bodyPr/>
                    <a:lstStyle/>
                    <a:p>
                      <a:pPr algn="ctr"/>
                      <a:endParaRPr lang="fr-FR" sz="4800" dirty="0"/>
                    </a:p>
                  </a:txBody>
                  <a:tcPr/>
                </a:tc>
                <a:extLst>
                  <a:ext uri="{0D108BD9-81ED-4DB2-BD59-A6C34878D82A}">
                    <a16:rowId xmlns:a16="http://schemas.microsoft.com/office/drawing/2014/main" val="258642032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fond (Rf)</a:t>
                      </a:r>
                    </a:p>
                  </a:txBody>
                  <a:tcPr/>
                </a:tc>
                <a:tc>
                  <a:txBody>
                    <a:bodyPr/>
                    <a:lstStyle/>
                    <a:p>
                      <a:pPr algn="ctr"/>
                      <a:endParaRPr lang="fr-FR" sz="4800" b="1" dirty="0">
                        <a:solidFill>
                          <a:schemeClr val="accent6">
                            <a:lumMod val="50000"/>
                          </a:schemeClr>
                        </a:solidFill>
                      </a:endParaRPr>
                    </a:p>
                  </a:txBody>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a:t>
                      </a:r>
                    </a:p>
                  </a:txBody>
                  <a:tcPr/>
                </a:tc>
                <a:tc>
                  <a:txBody>
                    <a:bodyPr/>
                    <a:lstStyle/>
                    <a:p>
                      <a:pPr algn="ctr"/>
                      <a:endParaRPr lang="fr-FR" sz="4800" b="1" dirty="0">
                        <a:solidFill>
                          <a:schemeClr val="accent6">
                            <a:lumMod val="50000"/>
                          </a:schemeClr>
                        </a:solidFill>
                      </a:endParaRPr>
                    </a:p>
                  </a:txBody>
                  <a:tcPr/>
                </a:tc>
                <a:extLst>
                  <a:ext uri="{0D108BD9-81ED-4DB2-BD59-A6C34878D82A}">
                    <a16:rowId xmlns:a16="http://schemas.microsoft.com/office/drawing/2014/main" val="1732690342"/>
                  </a:ext>
                </a:extLst>
              </a:tr>
            </a:tbl>
          </a:graphicData>
        </a:graphic>
      </p:graphicFrame>
      <p:pic>
        <p:nvPicPr>
          <p:cNvPr id="6" name="Image 5">
            <a:extLst>
              <a:ext uri="{FF2B5EF4-FFF2-40B4-BE49-F238E27FC236}">
                <a16:creationId xmlns:a16="http://schemas.microsoft.com/office/drawing/2014/main" id="{2A646647-7634-4E00-A714-479000ABDBF8}"/>
              </a:ext>
            </a:extLst>
          </p:cNvPr>
          <p:cNvPicPr>
            <a:picLocks noChangeAspect="1"/>
          </p:cNvPicPr>
          <p:nvPr/>
        </p:nvPicPr>
        <p:blipFill>
          <a:blip r:embed="rId3"/>
          <a:stretch>
            <a:fillRect/>
          </a:stretch>
        </p:blipFill>
        <p:spPr>
          <a:xfrm>
            <a:off x="15862594" y="4137227"/>
            <a:ext cx="7949906" cy="7585680"/>
          </a:xfrm>
          <a:prstGeom prst="rect">
            <a:avLst/>
          </a:prstGeom>
        </p:spPr>
      </p:pic>
      <p:sp>
        <p:nvSpPr>
          <p:cNvPr id="5" name="ZoneTexte 4">
            <a:extLst>
              <a:ext uri="{FF2B5EF4-FFF2-40B4-BE49-F238E27FC236}">
                <a16:creationId xmlns:a16="http://schemas.microsoft.com/office/drawing/2014/main" id="{F38A9879-B30B-45E1-BA77-359DE916B263}"/>
              </a:ext>
            </a:extLst>
          </p:cNvPr>
          <p:cNvSpPr txBox="1"/>
          <p:nvPr/>
        </p:nvSpPr>
        <p:spPr>
          <a:xfrm>
            <a:off x="16611294" y="1369542"/>
            <a:ext cx="645250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000" b="1" dirty="0">
                <a:solidFill>
                  <a:schemeClr val="accent6">
                    <a:lumMod val="75000"/>
                  </a:schemeClr>
                </a:solidFill>
              </a:rPr>
              <a:t>Bâbord Amure =</a:t>
            </a:r>
            <a:r>
              <a:rPr kumimoji="0" lang="fr-FR" sz="4000" b="1" i="0" u="none" strike="noStrike" cap="none" spc="78" normalizeH="0" baseline="0" dirty="0">
                <a:ln>
                  <a:noFill/>
                </a:ln>
                <a:solidFill>
                  <a:schemeClr val="accent6">
                    <a:lumMod val="75000"/>
                  </a:schemeClr>
                </a:solidFill>
                <a:effectLst/>
                <a:uFillTx/>
                <a:sym typeface="Founders Grotesk Text"/>
              </a:rPr>
              <a:t> </a:t>
            </a:r>
            <a:r>
              <a:rPr lang="fr-FR" sz="4000" b="1" dirty="0">
                <a:solidFill>
                  <a:schemeClr val="accent6">
                    <a:lumMod val="75000"/>
                  </a:schemeClr>
                </a:solidFill>
              </a:rPr>
              <a:t>Positif</a:t>
            </a:r>
          </a:p>
          <a:p>
            <a:r>
              <a:rPr lang="fr-FR" sz="4000" b="1" dirty="0">
                <a:solidFill>
                  <a:schemeClr val="accent6">
                    <a:lumMod val="75000"/>
                  </a:schemeClr>
                </a:solidFill>
              </a:rPr>
              <a:t>Tribord Amure = Négatif</a:t>
            </a:r>
            <a:endParaRPr kumimoji="0" lang="fr-FR" sz="4000" b="1" i="0" u="none" strike="noStrike" cap="none" spc="78" normalizeH="0" baseline="0" dirty="0">
              <a:ln>
                <a:noFill/>
              </a:ln>
              <a:solidFill>
                <a:schemeClr val="accent6">
                  <a:lumMod val="75000"/>
                </a:schemeClr>
              </a:solidFill>
              <a:effectLst/>
              <a:uFillTx/>
              <a:sym typeface="Founders Grotesk Text"/>
            </a:endParaRPr>
          </a:p>
        </p:txBody>
      </p:sp>
    </p:spTree>
    <p:extLst>
      <p:ext uri="{BB962C8B-B14F-4D97-AF65-F5344CB8AC3E}">
        <p14:creationId xmlns:p14="http://schemas.microsoft.com/office/powerpoint/2010/main" val="37156050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77546"/>
            <a:ext cx="21852082" cy="1951018"/>
          </a:xfrm>
          <a:prstGeom prst="rect">
            <a:avLst/>
          </a:prstGeom>
        </p:spPr>
        <p:txBody>
          <a:bodyPr/>
          <a:lstStyle>
            <a:lvl1pPr defTabSz="726440">
              <a:defRPr sz="10560" spc="-211"/>
            </a:lvl1pPr>
          </a:lstStyle>
          <a:p>
            <a:r>
              <a:rPr lang="fr-FR" dirty="0"/>
              <a:t>Passer du Cap à la route</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extLst>
              <p:ext uri="{D42A27DB-BD31-4B8C-83A1-F6EECF244321}">
                <p14:modId xmlns:p14="http://schemas.microsoft.com/office/powerpoint/2010/main" val="582293412"/>
              </p:ext>
            </p:extLst>
          </p:nvPr>
        </p:nvGraphicFramePr>
        <p:xfrm>
          <a:off x="571500" y="3380796"/>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algn="l"/>
                      <a:r>
                        <a:rPr lang="fr-FR" sz="4800" b="1" dirty="0"/>
                        <a:t>Cap Compas (Cc)</a:t>
                      </a:r>
                    </a:p>
                  </a:txBody>
                  <a:tcPr/>
                </a:tc>
                <a:tc>
                  <a:txBody>
                    <a:bodyPr/>
                    <a:lstStyle/>
                    <a:p>
                      <a:pPr algn="ctr"/>
                      <a:r>
                        <a:rPr lang="fr-FR" sz="4800" b="1" dirty="0">
                          <a:solidFill>
                            <a:schemeClr val="accent6">
                              <a:lumMod val="50000"/>
                            </a:schemeClr>
                          </a:solidFill>
                        </a:rPr>
                        <a:t>209</a:t>
                      </a:r>
                      <a:r>
                        <a:rPr lang="fr-FR" sz="4800" dirty="0">
                          <a:solidFill>
                            <a:schemeClr val="accent6">
                              <a:lumMod val="50000"/>
                            </a:schemeClr>
                          </a:solidFill>
                        </a:rPr>
                        <a:t>°</a:t>
                      </a:r>
                    </a:p>
                  </a:txBody>
                  <a:tcPr/>
                </a:tc>
                <a:extLst>
                  <a:ext uri="{0D108BD9-81ED-4DB2-BD59-A6C34878D82A}">
                    <a16:rowId xmlns:a16="http://schemas.microsoft.com/office/drawing/2014/main" val="2394302298"/>
                  </a:ext>
                </a:extLst>
              </a:tr>
              <a:tr h="520468">
                <a:tc>
                  <a:txBody>
                    <a:bodyPr/>
                    <a:lstStyle/>
                    <a:p>
                      <a:pPr algn="l"/>
                      <a:r>
                        <a:rPr lang="fr-FR" sz="4800" dirty="0"/>
                        <a:t>Déclinaison magnétique  (D)</a:t>
                      </a:r>
                    </a:p>
                  </a:txBody>
                  <a:tcPr/>
                </a:tc>
                <a:tc>
                  <a:txBody>
                    <a:bodyPr/>
                    <a:lstStyle/>
                    <a:p>
                      <a:pPr algn="ctr"/>
                      <a:r>
                        <a:rPr lang="fr-FR" sz="4800" b="1" dirty="0">
                          <a:solidFill>
                            <a:schemeClr val="accent6">
                              <a:lumMod val="50000"/>
                            </a:schemeClr>
                          </a:solidFill>
                        </a:rPr>
                        <a:t>-1°      </a:t>
                      </a:r>
                      <a:r>
                        <a:rPr lang="fr-FR" sz="4000" i="1" dirty="0"/>
                        <a:t>212°+(-1)=</a:t>
                      </a:r>
                      <a:r>
                        <a:rPr lang="fr-FR" sz="4000" b="0" i="1" dirty="0"/>
                        <a:t>211°</a:t>
                      </a:r>
                      <a:endParaRPr lang="fr-FR" sz="4000" i="1" dirty="0"/>
                    </a:p>
                  </a:txBody>
                  <a:tcPr/>
                </a:tc>
                <a:extLst>
                  <a:ext uri="{0D108BD9-81ED-4DB2-BD59-A6C34878D82A}">
                    <a16:rowId xmlns:a16="http://schemas.microsoft.com/office/drawing/2014/main" val="4270423661"/>
                  </a:ext>
                </a:extLst>
              </a:tr>
              <a:tr h="520468">
                <a:tc>
                  <a:txBody>
                    <a:bodyPr/>
                    <a:lstStyle/>
                    <a:p>
                      <a:pPr algn="l"/>
                      <a:r>
                        <a:rPr lang="fr-FR" sz="4800" dirty="0"/>
                        <a:t>Déviation magnétique (d)</a:t>
                      </a:r>
                    </a:p>
                  </a:txBody>
                  <a:tcPr/>
                </a:tc>
                <a:tc>
                  <a:txBody>
                    <a:bodyPr/>
                    <a:lstStyle/>
                    <a:p>
                      <a:pPr algn="ctr"/>
                      <a:r>
                        <a:rPr lang="fr-FR" sz="4800" b="1" dirty="0">
                          <a:solidFill>
                            <a:schemeClr val="accent6">
                              <a:lumMod val="50000"/>
                            </a:schemeClr>
                          </a:solidFill>
                        </a:rPr>
                        <a:t>-4°      </a:t>
                      </a:r>
                      <a:r>
                        <a:rPr lang="fr-FR" sz="4000" i="1" dirty="0"/>
                        <a:t>211°+(-4)=</a:t>
                      </a:r>
                      <a:r>
                        <a:rPr lang="fr-FR" sz="4000" b="0" i="1" dirty="0"/>
                        <a:t>207°</a:t>
                      </a:r>
                      <a:endParaRPr lang="fr-FR" sz="4000" dirty="0"/>
                    </a:p>
                  </a:txBody>
                  <a:tcPr/>
                </a:tc>
                <a:extLst>
                  <a:ext uri="{0D108BD9-81ED-4DB2-BD59-A6C34878D82A}">
                    <a16:rowId xmlns:a16="http://schemas.microsoft.com/office/drawing/2014/main" val="134317507"/>
                  </a:ext>
                </a:extLst>
              </a:tr>
              <a:tr h="520468">
                <a:tc>
                  <a:txBody>
                    <a:bodyPr/>
                    <a:lstStyle/>
                    <a:p>
                      <a:pPr algn="l"/>
                      <a:r>
                        <a:rPr lang="fr-FR" sz="4800" b="1" dirty="0"/>
                        <a:t>Cap Vrai (Cv) </a:t>
                      </a:r>
                    </a:p>
                  </a:txBody>
                  <a:tcPr/>
                </a:tc>
                <a:tc>
                  <a:txBody>
                    <a:bodyPr/>
                    <a:lstStyle/>
                    <a:p>
                      <a:pPr algn="ctr"/>
                      <a:r>
                        <a:rPr lang="fr-FR" sz="4800" b="1" dirty="0">
                          <a:solidFill>
                            <a:schemeClr val="accent6">
                              <a:lumMod val="50000"/>
                            </a:schemeClr>
                          </a:solidFill>
                        </a:rPr>
                        <a:t>204°</a:t>
                      </a:r>
                    </a:p>
                  </a:txBody>
                  <a:tcPr/>
                </a:tc>
                <a:extLst>
                  <a:ext uri="{0D108BD9-81ED-4DB2-BD59-A6C34878D82A}">
                    <a16:rowId xmlns:a16="http://schemas.microsoft.com/office/drawing/2014/main" val="65883307"/>
                  </a:ext>
                </a:extLst>
              </a:tr>
              <a:tr h="520468">
                <a:tc>
                  <a:txBody>
                    <a:bodyPr/>
                    <a:lstStyle/>
                    <a:p>
                      <a:pPr algn="l"/>
                      <a:r>
                        <a:rPr lang="fr-FR" sz="4800" b="1" dirty="0">
                          <a:solidFill>
                            <a:schemeClr val="tx1"/>
                          </a:solidFill>
                        </a:rPr>
                        <a:t>Dérive vent</a:t>
                      </a:r>
                    </a:p>
                  </a:txBody>
                  <a:tcPr/>
                </a:tc>
                <a:tc>
                  <a:txBody>
                    <a:bodyPr/>
                    <a:lstStyle/>
                    <a:p>
                      <a:pPr algn="ctr"/>
                      <a:r>
                        <a:rPr lang="fr-FR" sz="4800" b="1" dirty="0">
                          <a:solidFill>
                            <a:schemeClr val="accent6">
                              <a:lumMod val="50000"/>
                            </a:schemeClr>
                          </a:solidFill>
                        </a:rPr>
                        <a:t>+6</a:t>
                      </a:r>
                    </a:p>
                  </a:txBody>
                  <a:tcPr/>
                </a:tc>
                <a:extLst>
                  <a:ext uri="{0D108BD9-81ED-4DB2-BD59-A6C34878D82A}">
                    <a16:rowId xmlns:a16="http://schemas.microsoft.com/office/drawing/2014/main" val="3532721133"/>
                  </a:ext>
                </a:extLst>
              </a:tr>
              <a:tr h="520468">
                <a:tc>
                  <a:txBody>
                    <a:bodyPr/>
                    <a:lstStyle/>
                    <a:p>
                      <a:pPr algn="l"/>
                      <a:r>
                        <a:rPr lang="fr-FR" sz="4800" b="1" dirty="0">
                          <a:solidFill>
                            <a:schemeClr val="accent6">
                              <a:lumMod val="75000"/>
                            </a:schemeClr>
                          </a:solidFill>
                        </a:rPr>
                        <a:t>Route de surface (</a:t>
                      </a:r>
                      <a:r>
                        <a:rPr lang="fr-FR" sz="4800" b="1" dirty="0" err="1">
                          <a:solidFill>
                            <a:schemeClr val="accent6">
                              <a:lumMod val="75000"/>
                            </a:schemeClr>
                          </a:solidFill>
                        </a:rPr>
                        <a:t>Rs</a:t>
                      </a:r>
                      <a:r>
                        <a:rPr lang="fr-FR" sz="4800" b="1" dirty="0">
                          <a:solidFill>
                            <a:schemeClr val="accent6">
                              <a:lumMod val="75000"/>
                            </a:schemeClr>
                          </a:solidFill>
                        </a:rPr>
                        <a:t>)</a:t>
                      </a:r>
                    </a:p>
                  </a:txBody>
                  <a:tcPr/>
                </a:tc>
                <a:tc>
                  <a:txBody>
                    <a:bodyPr/>
                    <a:lstStyle/>
                    <a:p>
                      <a:pPr algn="ctr"/>
                      <a:r>
                        <a:rPr lang="fr-FR" sz="4800" b="1" dirty="0">
                          <a:solidFill>
                            <a:schemeClr val="accent6">
                              <a:lumMod val="50000"/>
                            </a:schemeClr>
                          </a:solidFill>
                        </a:rPr>
                        <a:t>210°</a:t>
                      </a:r>
                    </a:p>
                  </a:txBody>
                  <a:tcPr/>
                </a:tc>
                <a:extLst>
                  <a:ext uri="{0D108BD9-81ED-4DB2-BD59-A6C34878D82A}">
                    <a16:rowId xmlns:a16="http://schemas.microsoft.com/office/drawing/2014/main" val="2717777618"/>
                  </a:ext>
                </a:extLst>
              </a:tr>
              <a:tr h="520468">
                <a:tc>
                  <a:txBody>
                    <a:bodyPr/>
                    <a:lstStyle/>
                    <a:p>
                      <a:pPr algn="l"/>
                      <a:r>
                        <a:rPr lang="fr-FR" sz="4800" b="0" dirty="0"/>
                        <a:t>Courant </a:t>
                      </a:r>
                    </a:p>
                  </a:txBody>
                  <a:tcPr/>
                </a:tc>
                <a:tc>
                  <a:txBody>
                    <a:bodyPr/>
                    <a:lstStyle/>
                    <a:p>
                      <a:pPr algn="ctr"/>
                      <a:endParaRPr lang="fr-FR" sz="4800" dirty="0"/>
                    </a:p>
                  </a:txBody>
                  <a:tcPr/>
                </a:tc>
                <a:extLst>
                  <a:ext uri="{0D108BD9-81ED-4DB2-BD59-A6C34878D82A}">
                    <a16:rowId xmlns:a16="http://schemas.microsoft.com/office/drawing/2014/main" val="258642032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fond (Rf)</a:t>
                      </a:r>
                    </a:p>
                  </a:txBody>
                  <a:tcPr/>
                </a:tc>
                <a:tc>
                  <a:txBody>
                    <a:bodyPr/>
                    <a:lstStyle/>
                    <a:p>
                      <a:pPr algn="ctr"/>
                      <a:endParaRPr lang="fr-FR" sz="4800" b="1" dirty="0">
                        <a:solidFill>
                          <a:schemeClr val="accent6">
                            <a:lumMod val="50000"/>
                          </a:schemeClr>
                        </a:solidFill>
                      </a:endParaRPr>
                    </a:p>
                  </a:txBody>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a:t>
                      </a:r>
                    </a:p>
                  </a:txBody>
                  <a:tcPr/>
                </a:tc>
                <a:tc>
                  <a:txBody>
                    <a:bodyPr/>
                    <a:lstStyle/>
                    <a:p>
                      <a:pPr algn="ctr"/>
                      <a:endParaRPr lang="fr-FR" sz="4800" b="1" dirty="0">
                        <a:solidFill>
                          <a:schemeClr val="accent6">
                            <a:lumMod val="50000"/>
                          </a:schemeClr>
                        </a:solidFill>
                      </a:endParaRPr>
                    </a:p>
                  </a:txBody>
                  <a:tcPr/>
                </a:tc>
                <a:extLst>
                  <a:ext uri="{0D108BD9-81ED-4DB2-BD59-A6C34878D82A}">
                    <a16:rowId xmlns:a16="http://schemas.microsoft.com/office/drawing/2014/main" val="1732690342"/>
                  </a:ext>
                </a:extLst>
              </a:tr>
            </a:tbl>
          </a:graphicData>
        </a:graphic>
      </p:graphicFrame>
      <p:pic>
        <p:nvPicPr>
          <p:cNvPr id="6" name="Image 5">
            <a:extLst>
              <a:ext uri="{FF2B5EF4-FFF2-40B4-BE49-F238E27FC236}">
                <a16:creationId xmlns:a16="http://schemas.microsoft.com/office/drawing/2014/main" id="{2A646647-7634-4E00-A714-479000ABDBF8}"/>
              </a:ext>
            </a:extLst>
          </p:cNvPr>
          <p:cNvPicPr>
            <a:picLocks noChangeAspect="1"/>
          </p:cNvPicPr>
          <p:nvPr/>
        </p:nvPicPr>
        <p:blipFill>
          <a:blip r:embed="rId3"/>
          <a:stretch>
            <a:fillRect/>
          </a:stretch>
        </p:blipFill>
        <p:spPr>
          <a:xfrm>
            <a:off x="15862594" y="4137227"/>
            <a:ext cx="7949906" cy="7585680"/>
          </a:xfrm>
          <a:prstGeom prst="rect">
            <a:avLst/>
          </a:prstGeom>
        </p:spPr>
      </p:pic>
      <p:sp>
        <p:nvSpPr>
          <p:cNvPr id="5" name="ZoneTexte 4">
            <a:extLst>
              <a:ext uri="{FF2B5EF4-FFF2-40B4-BE49-F238E27FC236}">
                <a16:creationId xmlns:a16="http://schemas.microsoft.com/office/drawing/2014/main" id="{F38A9879-B30B-45E1-BA77-359DE916B263}"/>
              </a:ext>
            </a:extLst>
          </p:cNvPr>
          <p:cNvSpPr txBox="1"/>
          <p:nvPr/>
        </p:nvSpPr>
        <p:spPr>
          <a:xfrm>
            <a:off x="16611294" y="1369542"/>
            <a:ext cx="645250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000" b="1" dirty="0">
                <a:solidFill>
                  <a:schemeClr val="accent6">
                    <a:lumMod val="75000"/>
                  </a:schemeClr>
                </a:solidFill>
              </a:rPr>
              <a:t>Bâbord Amure =</a:t>
            </a:r>
            <a:r>
              <a:rPr kumimoji="0" lang="fr-FR" sz="4000" b="1" i="0" u="none" strike="noStrike" cap="none" spc="78" normalizeH="0" baseline="0" dirty="0">
                <a:ln>
                  <a:noFill/>
                </a:ln>
                <a:solidFill>
                  <a:schemeClr val="accent6">
                    <a:lumMod val="75000"/>
                  </a:schemeClr>
                </a:solidFill>
                <a:effectLst/>
                <a:uFillTx/>
                <a:sym typeface="Founders Grotesk Text"/>
              </a:rPr>
              <a:t> </a:t>
            </a:r>
            <a:r>
              <a:rPr lang="fr-FR" sz="4000" b="1" dirty="0">
                <a:solidFill>
                  <a:schemeClr val="accent6">
                    <a:lumMod val="75000"/>
                  </a:schemeClr>
                </a:solidFill>
              </a:rPr>
              <a:t>Positif</a:t>
            </a:r>
          </a:p>
          <a:p>
            <a:r>
              <a:rPr lang="fr-FR" sz="4000" b="1" dirty="0">
                <a:solidFill>
                  <a:schemeClr val="accent6">
                    <a:lumMod val="75000"/>
                  </a:schemeClr>
                </a:solidFill>
              </a:rPr>
              <a:t>Tribord Amure = Négatif</a:t>
            </a:r>
            <a:endParaRPr kumimoji="0" lang="fr-FR" sz="4000" b="1" i="0" u="none" strike="noStrike" cap="none" spc="78" normalizeH="0" baseline="0" dirty="0">
              <a:ln>
                <a:noFill/>
              </a:ln>
              <a:solidFill>
                <a:schemeClr val="accent6">
                  <a:lumMod val="75000"/>
                </a:schemeClr>
              </a:solidFill>
              <a:effectLst/>
              <a:uFillTx/>
              <a:sym typeface="Founders Grotesk Text"/>
            </a:endParaRPr>
          </a:p>
        </p:txBody>
      </p:sp>
    </p:spTree>
    <p:extLst>
      <p:ext uri="{BB962C8B-B14F-4D97-AF65-F5344CB8AC3E}">
        <p14:creationId xmlns:p14="http://schemas.microsoft.com/office/powerpoint/2010/main" val="29717349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464" y="21730"/>
            <a:ext cx="22085071" cy="13672539"/>
          </a:xfrm>
          <a:prstGeom prst="rect">
            <a:avLst/>
          </a:prstGeom>
        </p:spPr>
      </p:pic>
      <p:sp>
        <p:nvSpPr>
          <p:cNvPr id="10" name="ZoneTexte 9">
            <a:extLst>
              <a:ext uri="{FF2B5EF4-FFF2-40B4-BE49-F238E27FC236}">
                <a16:creationId xmlns:a16="http://schemas.microsoft.com/office/drawing/2014/main" id="{31599C4C-2DA4-48EC-A6EE-A3DADEF0BBC2}"/>
              </a:ext>
            </a:extLst>
          </p:cNvPr>
          <p:cNvSpPr txBox="1"/>
          <p:nvPr/>
        </p:nvSpPr>
        <p:spPr>
          <a:xfrm>
            <a:off x="14273484" y="5235051"/>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210°</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Flèche vers le haut 2">
            <a:extLst>
              <a:ext uri="{FF2B5EF4-FFF2-40B4-BE49-F238E27FC236}">
                <a16:creationId xmlns:a16="http://schemas.microsoft.com/office/drawing/2014/main" id="{5134BE35-F5C6-FF45-915E-B058818DC382}"/>
              </a:ext>
            </a:extLst>
          </p:cNvPr>
          <p:cNvSpPr/>
          <p:nvPr/>
        </p:nvSpPr>
        <p:spPr>
          <a:xfrm rot="19476397">
            <a:off x="19406586" y="2952849"/>
            <a:ext cx="847560" cy="1805024"/>
          </a:xfrm>
          <a:prstGeom prst="upArrow">
            <a:avLst/>
          </a:prstGeom>
          <a:solidFill>
            <a:schemeClr val="bg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4" name="ZoneTexte 3">
            <a:extLst>
              <a:ext uri="{FF2B5EF4-FFF2-40B4-BE49-F238E27FC236}">
                <a16:creationId xmlns:a16="http://schemas.microsoft.com/office/drawing/2014/main" id="{3CA8CE6D-FD50-489A-A9B1-EDB892169172}"/>
              </a:ext>
            </a:extLst>
          </p:cNvPr>
          <p:cNvSpPr txBox="1"/>
          <p:nvPr/>
        </p:nvSpPr>
        <p:spPr>
          <a:xfrm>
            <a:off x="19720743" y="1425930"/>
            <a:ext cx="2363261"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54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12h50</a:t>
            </a:r>
          </a:p>
        </p:txBody>
      </p:sp>
      <p:graphicFrame>
        <p:nvGraphicFramePr>
          <p:cNvPr id="11" name="Tableau 2">
            <a:extLst>
              <a:ext uri="{FF2B5EF4-FFF2-40B4-BE49-F238E27FC236}">
                <a16:creationId xmlns:a16="http://schemas.microsoft.com/office/drawing/2014/main" id="{3F77BBBC-67A3-4B99-BF54-85FBA007BCD8}"/>
              </a:ext>
            </a:extLst>
          </p:cNvPr>
          <p:cNvGraphicFramePr>
            <a:graphicFrameLocks noGrp="1"/>
          </p:cNvGraphicFramePr>
          <p:nvPr>
            <p:extLst>
              <p:ext uri="{D42A27DB-BD31-4B8C-83A1-F6EECF244321}">
                <p14:modId xmlns:p14="http://schemas.microsoft.com/office/powerpoint/2010/main" val="3228887570"/>
              </p:ext>
            </p:extLst>
          </p:nvPr>
        </p:nvGraphicFramePr>
        <p:xfrm>
          <a:off x="3569691" y="341332"/>
          <a:ext cx="8521700" cy="6249303"/>
        </p:xfrm>
        <a:graphic>
          <a:graphicData uri="http://schemas.openxmlformats.org/drawingml/2006/table">
            <a:tbl>
              <a:tblPr firstRow="1" bandRow="1">
                <a:tableStyleId>{5940675A-B579-460E-94D1-54222C63F5DA}</a:tableStyleId>
              </a:tblPr>
              <a:tblGrid>
                <a:gridCol w="4403916">
                  <a:extLst>
                    <a:ext uri="{9D8B030D-6E8A-4147-A177-3AD203B41FA5}">
                      <a16:colId xmlns:a16="http://schemas.microsoft.com/office/drawing/2014/main" val="1002330861"/>
                    </a:ext>
                  </a:extLst>
                </a:gridCol>
                <a:gridCol w="4117784">
                  <a:extLst>
                    <a:ext uri="{9D8B030D-6E8A-4147-A177-3AD203B41FA5}">
                      <a16:colId xmlns:a16="http://schemas.microsoft.com/office/drawing/2014/main" val="594558956"/>
                    </a:ext>
                  </a:extLst>
                </a:gridCol>
              </a:tblGrid>
              <a:tr h="694367">
                <a:tc>
                  <a:txBody>
                    <a:bodyPr/>
                    <a:lstStyle/>
                    <a:p>
                      <a:pPr algn="l"/>
                      <a:r>
                        <a:rPr lang="fr-FR" sz="2800" b="1" dirty="0"/>
                        <a:t>Cap Compas (Cc)</a:t>
                      </a:r>
                    </a:p>
                  </a:txBody>
                  <a:tcPr>
                    <a:solidFill>
                      <a:srgbClr val="FFFFFF"/>
                    </a:solidFill>
                  </a:tcPr>
                </a:tc>
                <a:tc>
                  <a:txBody>
                    <a:bodyPr/>
                    <a:lstStyle/>
                    <a:p>
                      <a:pPr algn="ctr"/>
                      <a:r>
                        <a:rPr lang="fr-FR" sz="2800" b="1" dirty="0">
                          <a:solidFill>
                            <a:schemeClr val="accent6">
                              <a:lumMod val="50000"/>
                            </a:schemeClr>
                          </a:solidFill>
                        </a:rPr>
                        <a:t>209</a:t>
                      </a:r>
                      <a:r>
                        <a:rPr lang="fr-FR" sz="2800" dirty="0">
                          <a:solidFill>
                            <a:schemeClr val="accent6">
                              <a:lumMod val="50000"/>
                            </a:schemeClr>
                          </a:solidFill>
                        </a:rPr>
                        <a:t>°</a:t>
                      </a:r>
                    </a:p>
                  </a:txBody>
                  <a:tcPr>
                    <a:solidFill>
                      <a:srgbClr val="FFFFFF"/>
                    </a:solidFill>
                  </a:tcPr>
                </a:tc>
                <a:extLst>
                  <a:ext uri="{0D108BD9-81ED-4DB2-BD59-A6C34878D82A}">
                    <a16:rowId xmlns:a16="http://schemas.microsoft.com/office/drawing/2014/main" val="2394302298"/>
                  </a:ext>
                </a:extLst>
              </a:tr>
              <a:tr h="694367">
                <a:tc>
                  <a:txBody>
                    <a:bodyPr/>
                    <a:lstStyle/>
                    <a:p>
                      <a:pPr algn="l"/>
                      <a:r>
                        <a:rPr lang="fr-FR" sz="2800" dirty="0"/>
                        <a:t>Déclinaison magnétique  (D)</a:t>
                      </a:r>
                    </a:p>
                  </a:txBody>
                  <a:tcPr>
                    <a:solidFill>
                      <a:srgbClr val="FFFFFF"/>
                    </a:solidFill>
                  </a:tcPr>
                </a:tc>
                <a:tc>
                  <a:txBody>
                    <a:bodyPr/>
                    <a:lstStyle/>
                    <a:p>
                      <a:pPr algn="ctr"/>
                      <a:r>
                        <a:rPr lang="fr-FR" sz="2800" b="1" dirty="0">
                          <a:solidFill>
                            <a:schemeClr val="accent6">
                              <a:lumMod val="50000"/>
                            </a:schemeClr>
                          </a:solidFill>
                        </a:rPr>
                        <a:t>-1°      </a:t>
                      </a:r>
                      <a:r>
                        <a:rPr lang="fr-FR" sz="2800" i="1" dirty="0"/>
                        <a:t>212°+(-1)=</a:t>
                      </a:r>
                      <a:r>
                        <a:rPr lang="fr-FR" sz="2800" b="0" i="1" dirty="0"/>
                        <a:t>211°</a:t>
                      </a:r>
                      <a:endParaRPr lang="fr-FR" sz="2800" i="1" dirty="0"/>
                    </a:p>
                  </a:txBody>
                  <a:tcPr>
                    <a:solidFill>
                      <a:srgbClr val="FFFFFF"/>
                    </a:solidFill>
                  </a:tcPr>
                </a:tc>
                <a:extLst>
                  <a:ext uri="{0D108BD9-81ED-4DB2-BD59-A6C34878D82A}">
                    <a16:rowId xmlns:a16="http://schemas.microsoft.com/office/drawing/2014/main" val="4270423661"/>
                  </a:ext>
                </a:extLst>
              </a:tr>
              <a:tr h="694367">
                <a:tc>
                  <a:txBody>
                    <a:bodyPr/>
                    <a:lstStyle/>
                    <a:p>
                      <a:pPr algn="l"/>
                      <a:r>
                        <a:rPr lang="fr-FR" sz="2800" dirty="0"/>
                        <a:t>Déviation magnétique (d)</a:t>
                      </a:r>
                    </a:p>
                  </a:txBody>
                  <a:tcPr>
                    <a:solidFill>
                      <a:srgbClr val="FFFFFF"/>
                    </a:solidFill>
                  </a:tcPr>
                </a:tc>
                <a:tc>
                  <a:txBody>
                    <a:bodyPr/>
                    <a:lstStyle/>
                    <a:p>
                      <a:pPr algn="ctr"/>
                      <a:r>
                        <a:rPr lang="fr-FR" sz="2800" b="1" dirty="0">
                          <a:solidFill>
                            <a:schemeClr val="accent6">
                              <a:lumMod val="50000"/>
                            </a:schemeClr>
                          </a:solidFill>
                        </a:rPr>
                        <a:t>-4°      </a:t>
                      </a:r>
                      <a:r>
                        <a:rPr lang="fr-FR" sz="2800" i="1" dirty="0"/>
                        <a:t>211°+(-4)=</a:t>
                      </a:r>
                      <a:r>
                        <a:rPr lang="fr-FR" sz="2800" b="0" i="1" dirty="0"/>
                        <a:t>207°</a:t>
                      </a:r>
                      <a:endParaRPr lang="fr-FR" sz="2800" dirty="0"/>
                    </a:p>
                  </a:txBody>
                  <a:tcPr>
                    <a:solidFill>
                      <a:srgbClr val="FFFFFF"/>
                    </a:solidFill>
                  </a:tcPr>
                </a:tc>
                <a:extLst>
                  <a:ext uri="{0D108BD9-81ED-4DB2-BD59-A6C34878D82A}">
                    <a16:rowId xmlns:a16="http://schemas.microsoft.com/office/drawing/2014/main" val="134317507"/>
                  </a:ext>
                </a:extLst>
              </a:tr>
              <a:tr h="694367">
                <a:tc>
                  <a:txBody>
                    <a:bodyPr/>
                    <a:lstStyle/>
                    <a:p>
                      <a:pPr algn="l"/>
                      <a:r>
                        <a:rPr lang="fr-FR" sz="2800" b="1" dirty="0"/>
                        <a:t>Cap Vrai (Cv) </a:t>
                      </a:r>
                    </a:p>
                  </a:txBody>
                  <a:tcPr>
                    <a:solidFill>
                      <a:srgbClr val="FFFFFF"/>
                    </a:solidFill>
                  </a:tcPr>
                </a:tc>
                <a:tc>
                  <a:txBody>
                    <a:bodyPr/>
                    <a:lstStyle/>
                    <a:p>
                      <a:pPr algn="ctr"/>
                      <a:r>
                        <a:rPr lang="fr-FR" sz="2800" b="1" dirty="0">
                          <a:solidFill>
                            <a:schemeClr val="accent6">
                              <a:lumMod val="50000"/>
                            </a:schemeClr>
                          </a:solidFill>
                        </a:rPr>
                        <a:t>204°</a:t>
                      </a:r>
                    </a:p>
                  </a:txBody>
                  <a:tcPr>
                    <a:solidFill>
                      <a:srgbClr val="FFFFFF"/>
                    </a:solidFill>
                  </a:tcPr>
                </a:tc>
                <a:extLst>
                  <a:ext uri="{0D108BD9-81ED-4DB2-BD59-A6C34878D82A}">
                    <a16:rowId xmlns:a16="http://schemas.microsoft.com/office/drawing/2014/main" val="65883307"/>
                  </a:ext>
                </a:extLst>
              </a:tr>
              <a:tr h="694367">
                <a:tc>
                  <a:txBody>
                    <a:bodyPr/>
                    <a:lstStyle/>
                    <a:p>
                      <a:pPr algn="l"/>
                      <a:r>
                        <a:rPr lang="fr-FR" sz="2800" dirty="0"/>
                        <a:t>Dérive vent</a:t>
                      </a:r>
                    </a:p>
                  </a:txBody>
                  <a:tcPr>
                    <a:solidFill>
                      <a:srgbClr val="FFFFFF"/>
                    </a:solidFill>
                  </a:tcPr>
                </a:tc>
                <a:tc>
                  <a:txBody>
                    <a:bodyPr/>
                    <a:lstStyle/>
                    <a:p>
                      <a:pPr algn="ctr"/>
                      <a:r>
                        <a:rPr lang="fr-FR" sz="2800" b="1" dirty="0">
                          <a:solidFill>
                            <a:schemeClr val="accent6">
                              <a:lumMod val="50000"/>
                            </a:schemeClr>
                          </a:solidFill>
                        </a:rPr>
                        <a:t>+6</a:t>
                      </a:r>
                    </a:p>
                  </a:txBody>
                  <a:tcPr>
                    <a:solidFill>
                      <a:srgbClr val="FFFFFF"/>
                    </a:solidFill>
                  </a:tcPr>
                </a:tc>
                <a:extLst>
                  <a:ext uri="{0D108BD9-81ED-4DB2-BD59-A6C34878D82A}">
                    <a16:rowId xmlns:a16="http://schemas.microsoft.com/office/drawing/2014/main" val="3532721133"/>
                  </a:ext>
                </a:extLst>
              </a:tr>
              <a:tr h="694367">
                <a:tc>
                  <a:txBody>
                    <a:bodyPr/>
                    <a:lstStyle/>
                    <a:p>
                      <a:pPr algn="l"/>
                      <a:r>
                        <a:rPr lang="fr-FR" sz="2800" b="1" dirty="0"/>
                        <a:t>Route de surface (</a:t>
                      </a:r>
                      <a:r>
                        <a:rPr lang="fr-FR" sz="2800" b="1" dirty="0" err="1"/>
                        <a:t>Rs</a:t>
                      </a:r>
                      <a:r>
                        <a:rPr lang="fr-FR" sz="2800" b="1" dirty="0"/>
                        <a:t>)</a:t>
                      </a:r>
                    </a:p>
                  </a:txBody>
                  <a:tcPr>
                    <a:solidFill>
                      <a:srgbClr val="FFFFFF"/>
                    </a:solidFill>
                  </a:tcPr>
                </a:tc>
                <a:tc>
                  <a:txBody>
                    <a:bodyPr/>
                    <a:lstStyle/>
                    <a:p>
                      <a:pPr algn="ctr"/>
                      <a:r>
                        <a:rPr lang="fr-FR" sz="2800" b="1" dirty="0">
                          <a:solidFill>
                            <a:schemeClr val="accent6">
                              <a:lumMod val="50000"/>
                            </a:schemeClr>
                          </a:solidFill>
                        </a:rPr>
                        <a:t>210°</a:t>
                      </a:r>
                    </a:p>
                  </a:txBody>
                  <a:tcPr>
                    <a:solidFill>
                      <a:srgbClr val="FFFFFF"/>
                    </a:solidFill>
                  </a:tcPr>
                </a:tc>
                <a:extLst>
                  <a:ext uri="{0D108BD9-81ED-4DB2-BD59-A6C34878D82A}">
                    <a16:rowId xmlns:a16="http://schemas.microsoft.com/office/drawing/2014/main" val="2717777618"/>
                  </a:ext>
                </a:extLst>
              </a:tr>
              <a:tr h="694367">
                <a:tc>
                  <a:txBody>
                    <a:bodyPr/>
                    <a:lstStyle/>
                    <a:p>
                      <a:pPr algn="l"/>
                      <a:r>
                        <a:rPr lang="fr-FR" sz="2800" b="1" dirty="0">
                          <a:solidFill>
                            <a:schemeClr val="accent6">
                              <a:lumMod val="75000"/>
                            </a:schemeClr>
                          </a:solidFill>
                        </a:rPr>
                        <a:t>Courant </a:t>
                      </a:r>
                    </a:p>
                  </a:txBody>
                  <a:tcPr>
                    <a:solidFill>
                      <a:srgbClr val="FFFFFF"/>
                    </a:solidFill>
                  </a:tcPr>
                </a:tc>
                <a:tc>
                  <a:txBody>
                    <a:bodyPr/>
                    <a:lstStyle/>
                    <a:p>
                      <a:pPr marL="0" marR="0" indent="0" algn="ctr" defTabSz="825500" rtl="0" latinLnBrk="0">
                        <a:lnSpc>
                          <a:spcPct val="100000"/>
                        </a:lnSpc>
                        <a:spcBef>
                          <a:spcPts val="0"/>
                        </a:spcBef>
                        <a:spcAft>
                          <a:spcPts val="0"/>
                        </a:spcAft>
                        <a:buClrTx/>
                        <a:buSzTx/>
                        <a:buFontTx/>
                        <a:buNone/>
                        <a:tabLst/>
                      </a:pPr>
                      <a:endParaRPr lang="fr-FR" sz="2800" b="1" i="0" u="none" strike="noStrike" cap="none" spc="28" baseline="0" dirty="0">
                        <a:solidFill>
                          <a:schemeClr val="accent6">
                            <a:lumMod val="50000"/>
                          </a:schemeClr>
                        </a:solidFill>
                        <a:uFillTx/>
                        <a:latin typeface="+mn-lt"/>
                        <a:ea typeface="+mn-ea"/>
                        <a:cs typeface="+mn-cs"/>
                        <a:sym typeface="Founders Grotesk Condensed"/>
                      </a:endParaRPr>
                    </a:p>
                  </a:txBody>
                  <a:tcPr>
                    <a:solidFill>
                      <a:srgbClr val="FFFFFF"/>
                    </a:solidFill>
                  </a:tcPr>
                </a:tc>
                <a:extLst>
                  <a:ext uri="{0D108BD9-81ED-4DB2-BD59-A6C34878D82A}">
                    <a16:rowId xmlns:a16="http://schemas.microsoft.com/office/drawing/2014/main" val="258642032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i="0" u="none" strike="noStrike" cap="none" spc="28" baseline="0" dirty="0">
                          <a:solidFill>
                            <a:schemeClr val="tx1"/>
                          </a:solidFill>
                          <a:uFillTx/>
                          <a:latin typeface="+mn-lt"/>
                          <a:ea typeface="+mn-ea"/>
                          <a:cs typeface="+mn-cs"/>
                          <a:sym typeface="Founders Grotesk Condensed"/>
                        </a:rPr>
                        <a:t>Route de fond (Rf)</a:t>
                      </a:r>
                    </a:p>
                  </a:txBody>
                  <a:tcPr>
                    <a:solidFill>
                      <a:srgbClr val="FFFFFF"/>
                    </a:solidFill>
                  </a:tcPr>
                </a:tc>
                <a:tc>
                  <a:txBody>
                    <a:bodyPr/>
                    <a:lstStyle/>
                    <a:p>
                      <a:pPr algn="ctr"/>
                      <a:endParaRPr lang="fr-FR" sz="2800" b="1" dirty="0">
                        <a:solidFill>
                          <a:schemeClr val="accent6">
                            <a:lumMod val="50000"/>
                          </a:schemeClr>
                        </a:solidFill>
                      </a:endParaRPr>
                    </a:p>
                  </a:txBody>
                  <a:tcPr>
                    <a:solidFill>
                      <a:srgbClr val="FFFFFF"/>
                    </a:solidFill>
                  </a:tcPr>
                </a:tc>
                <a:extLst>
                  <a:ext uri="{0D108BD9-81ED-4DB2-BD59-A6C34878D82A}">
                    <a16:rowId xmlns:a16="http://schemas.microsoft.com/office/drawing/2014/main" val="271236659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i="0" u="none" strike="noStrike" cap="none" spc="28" baseline="0" dirty="0">
                          <a:solidFill>
                            <a:schemeClr val="tx1"/>
                          </a:solidFill>
                          <a:uFillTx/>
                          <a:latin typeface="+mn-lt"/>
                          <a:ea typeface="+mn-ea"/>
                          <a:cs typeface="+mn-cs"/>
                          <a:sym typeface="Founders Grotesk Condensed"/>
                        </a:rPr>
                        <a:t>Vitesse Fond (Vf)</a:t>
                      </a:r>
                    </a:p>
                  </a:txBody>
                  <a:tcPr>
                    <a:solidFill>
                      <a:srgbClr val="FFFFFF"/>
                    </a:solidFill>
                  </a:tcPr>
                </a:tc>
                <a:tc>
                  <a:txBody>
                    <a:bodyPr/>
                    <a:lstStyle/>
                    <a:p>
                      <a:pPr algn="ctr"/>
                      <a:endParaRPr lang="fr-FR" sz="2800" b="1" dirty="0">
                        <a:solidFill>
                          <a:schemeClr val="accent6">
                            <a:lumMod val="50000"/>
                          </a:schemeClr>
                        </a:solidFill>
                      </a:endParaRPr>
                    </a:p>
                  </a:txBody>
                  <a:tcPr>
                    <a:solidFill>
                      <a:srgbClr val="FFFFFF"/>
                    </a:solidFill>
                  </a:tcPr>
                </a:tc>
                <a:extLst>
                  <a:ext uri="{0D108BD9-81ED-4DB2-BD59-A6C34878D82A}">
                    <a16:rowId xmlns:a16="http://schemas.microsoft.com/office/drawing/2014/main" val="1732690342"/>
                  </a:ext>
                </a:extLst>
              </a:tr>
            </a:tbl>
          </a:graphicData>
        </a:graphic>
      </p:graphicFrame>
      <p:sp>
        <p:nvSpPr>
          <p:cNvPr id="2" name="ZoneTexte 1">
            <a:extLst>
              <a:ext uri="{FF2B5EF4-FFF2-40B4-BE49-F238E27FC236}">
                <a16:creationId xmlns:a16="http://schemas.microsoft.com/office/drawing/2014/main" id="{47E35F27-C258-4835-A116-6433E314046C}"/>
              </a:ext>
            </a:extLst>
          </p:cNvPr>
          <p:cNvSpPr txBox="1"/>
          <p:nvPr/>
        </p:nvSpPr>
        <p:spPr>
          <a:xfrm>
            <a:off x="13418482" y="1102764"/>
            <a:ext cx="3547996" cy="18876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b="1" dirty="0"/>
              <a:t>Vous notez l’heure sur la carte et le carnet de bord</a:t>
            </a:r>
            <a:endParaRPr kumimoji="0" lang="fr-FR" sz="32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Tree>
    <p:extLst>
      <p:ext uri="{BB962C8B-B14F-4D97-AF65-F5344CB8AC3E}">
        <p14:creationId xmlns:p14="http://schemas.microsoft.com/office/powerpoint/2010/main" val="1140086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2531436" y="1097280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ZoneTexte 9">
            <a:extLst>
              <a:ext uri="{FF2B5EF4-FFF2-40B4-BE49-F238E27FC236}">
                <a16:creationId xmlns:a16="http://schemas.microsoft.com/office/drawing/2014/main" id="{31599C4C-2DA4-48EC-A6EE-A3DADEF0BBC2}"/>
              </a:ext>
            </a:extLst>
          </p:cNvPr>
          <p:cNvSpPr txBox="1"/>
          <p:nvPr/>
        </p:nvSpPr>
        <p:spPr>
          <a:xfrm>
            <a:off x="14273484" y="5235051"/>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210°</a:t>
            </a:r>
          </a:p>
        </p:txBody>
      </p:sp>
      <p:sp>
        <p:nvSpPr>
          <p:cNvPr id="15" name="ZoneTexte 14">
            <a:extLst>
              <a:ext uri="{FF2B5EF4-FFF2-40B4-BE49-F238E27FC236}">
                <a16:creationId xmlns:a16="http://schemas.microsoft.com/office/drawing/2014/main" id="{43B79C0B-302A-42A4-BF2B-73958EACFEBB}"/>
              </a:ext>
            </a:extLst>
          </p:cNvPr>
          <p:cNvSpPr txBox="1"/>
          <p:nvPr/>
        </p:nvSpPr>
        <p:spPr>
          <a:xfrm>
            <a:off x="13506121" y="1174540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8" name="Tableau 2">
            <a:extLst>
              <a:ext uri="{FF2B5EF4-FFF2-40B4-BE49-F238E27FC236}">
                <a16:creationId xmlns:a16="http://schemas.microsoft.com/office/drawing/2014/main" id="{60DEE400-53F0-6D44-A2BC-34040B14A35B}"/>
              </a:ext>
            </a:extLst>
          </p:cNvPr>
          <p:cNvGraphicFramePr>
            <a:graphicFrameLocks noGrp="1"/>
          </p:cNvGraphicFramePr>
          <p:nvPr>
            <p:extLst>
              <p:ext uri="{D42A27DB-BD31-4B8C-83A1-F6EECF244321}">
                <p14:modId xmlns:p14="http://schemas.microsoft.com/office/powerpoint/2010/main" val="1879704234"/>
              </p:ext>
            </p:extLst>
          </p:nvPr>
        </p:nvGraphicFramePr>
        <p:xfrm>
          <a:off x="3569691" y="341332"/>
          <a:ext cx="8521700" cy="6249303"/>
        </p:xfrm>
        <a:graphic>
          <a:graphicData uri="http://schemas.openxmlformats.org/drawingml/2006/table">
            <a:tbl>
              <a:tblPr firstRow="1" bandRow="1">
                <a:tableStyleId>{5940675A-B579-460E-94D1-54222C63F5DA}</a:tableStyleId>
              </a:tblPr>
              <a:tblGrid>
                <a:gridCol w="4403916">
                  <a:extLst>
                    <a:ext uri="{9D8B030D-6E8A-4147-A177-3AD203B41FA5}">
                      <a16:colId xmlns:a16="http://schemas.microsoft.com/office/drawing/2014/main" val="1002330861"/>
                    </a:ext>
                  </a:extLst>
                </a:gridCol>
                <a:gridCol w="4117784">
                  <a:extLst>
                    <a:ext uri="{9D8B030D-6E8A-4147-A177-3AD203B41FA5}">
                      <a16:colId xmlns:a16="http://schemas.microsoft.com/office/drawing/2014/main" val="594558956"/>
                    </a:ext>
                  </a:extLst>
                </a:gridCol>
              </a:tblGrid>
              <a:tr h="694367">
                <a:tc>
                  <a:txBody>
                    <a:bodyPr/>
                    <a:lstStyle/>
                    <a:p>
                      <a:pPr algn="l"/>
                      <a:r>
                        <a:rPr lang="fr-FR" sz="2800" b="1" dirty="0"/>
                        <a:t>Cap Compas (Cc)</a:t>
                      </a:r>
                    </a:p>
                  </a:txBody>
                  <a:tcPr>
                    <a:solidFill>
                      <a:srgbClr val="FFFFFF"/>
                    </a:solidFill>
                  </a:tcPr>
                </a:tc>
                <a:tc>
                  <a:txBody>
                    <a:bodyPr/>
                    <a:lstStyle/>
                    <a:p>
                      <a:pPr algn="ctr"/>
                      <a:r>
                        <a:rPr lang="fr-FR" sz="2800" b="1" dirty="0">
                          <a:solidFill>
                            <a:schemeClr val="accent6">
                              <a:lumMod val="50000"/>
                            </a:schemeClr>
                          </a:solidFill>
                        </a:rPr>
                        <a:t>209</a:t>
                      </a:r>
                      <a:r>
                        <a:rPr lang="fr-FR" sz="2800" dirty="0">
                          <a:solidFill>
                            <a:schemeClr val="accent6">
                              <a:lumMod val="50000"/>
                            </a:schemeClr>
                          </a:solidFill>
                        </a:rPr>
                        <a:t>°</a:t>
                      </a:r>
                    </a:p>
                  </a:txBody>
                  <a:tcPr>
                    <a:solidFill>
                      <a:srgbClr val="FFFFFF"/>
                    </a:solidFill>
                  </a:tcPr>
                </a:tc>
                <a:extLst>
                  <a:ext uri="{0D108BD9-81ED-4DB2-BD59-A6C34878D82A}">
                    <a16:rowId xmlns:a16="http://schemas.microsoft.com/office/drawing/2014/main" val="2394302298"/>
                  </a:ext>
                </a:extLst>
              </a:tr>
              <a:tr h="694367">
                <a:tc>
                  <a:txBody>
                    <a:bodyPr/>
                    <a:lstStyle/>
                    <a:p>
                      <a:pPr algn="l"/>
                      <a:r>
                        <a:rPr lang="fr-FR" sz="2800" dirty="0"/>
                        <a:t>Déclinaison magnétique  (D)</a:t>
                      </a:r>
                    </a:p>
                  </a:txBody>
                  <a:tcPr>
                    <a:solidFill>
                      <a:srgbClr val="FFFFFF"/>
                    </a:solidFill>
                  </a:tcPr>
                </a:tc>
                <a:tc>
                  <a:txBody>
                    <a:bodyPr/>
                    <a:lstStyle/>
                    <a:p>
                      <a:pPr algn="ctr"/>
                      <a:r>
                        <a:rPr lang="fr-FR" sz="2800" b="1" dirty="0">
                          <a:solidFill>
                            <a:schemeClr val="accent6">
                              <a:lumMod val="50000"/>
                            </a:schemeClr>
                          </a:solidFill>
                        </a:rPr>
                        <a:t>-1°      </a:t>
                      </a:r>
                      <a:r>
                        <a:rPr lang="fr-FR" sz="2800" i="1" dirty="0"/>
                        <a:t>212°+(-1)=</a:t>
                      </a:r>
                      <a:r>
                        <a:rPr lang="fr-FR" sz="2800" b="0" i="1" dirty="0"/>
                        <a:t>211°</a:t>
                      </a:r>
                      <a:endParaRPr lang="fr-FR" sz="2800" i="1" dirty="0"/>
                    </a:p>
                  </a:txBody>
                  <a:tcPr>
                    <a:solidFill>
                      <a:srgbClr val="FFFFFF"/>
                    </a:solidFill>
                  </a:tcPr>
                </a:tc>
                <a:extLst>
                  <a:ext uri="{0D108BD9-81ED-4DB2-BD59-A6C34878D82A}">
                    <a16:rowId xmlns:a16="http://schemas.microsoft.com/office/drawing/2014/main" val="4270423661"/>
                  </a:ext>
                </a:extLst>
              </a:tr>
              <a:tr h="694367">
                <a:tc>
                  <a:txBody>
                    <a:bodyPr/>
                    <a:lstStyle/>
                    <a:p>
                      <a:pPr algn="l"/>
                      <a:r>
                        <a:rPr lang="fr-FR" sz="2800" dirty="0"/>
                        <a:t>Déviation magnétique (d)</a:t>
                      </a:r>
                    </a:p>
                  </a:txBody>
                  <a:tcPr>
                    <a:solidFill>
                      <a:srgbClr val="FFFFFF"/>
                    </a:solidFill>
                  </a:tcPr>
                </a:tc>
                <a:tc>
                  <a:txBody>
                    <a:bodyPr/>
                    <a:lstStyle/>
                    <a:p>
                      <a:pPr algn="ctr"/>
                      <a:r>
                        <a:rPr lang="fr-FR" sz="2800" b="1" dirty="0">
                          <a:solidFill>
                            <a:schemeClr val="accent6">
                              <a:lumMod val="50000"/>
                            </a:schemeClr>
                          </a:solidFill>
                        </a:rPr>
                        <a:t>-4°      </a:t>
                      </a:r>
                      <a:r>
                        <a:rPr lang="fr-FR" sz="2800" i="1" dirty="0"/>
                        <a:t>211°+(-4)=</a:t>
                      </a:r>
                      <a:r>
                        <a:rPr lang="fr-FR" sz="2800" b="0" i="1" dirty="0"/>
                        <a:t>207°</a:t>
                      </a:r>
                      <a:endParaRPr lang="fr-FR" sz="2800" dirty="0"/>
                    </a:p>
                  </a:txBody>
                  <a:tcPr>
                    <a:solidFill>
                      <a:srgbClr val="FFFFFF"/>
                    </a:solidFill>
                  </a:tcPr>
                </a:tc>
                <a:extLst>
                  <a:ext uri="{0D108BD9-81ED-4DB2-BD59-A6C34878D82A}">
                    <a16:rowId xmlns:a16="http://schemas.microsoft.com/office/drawing/2014/main" val="134317507"/>
                  </a:ext>
                </a:extLst>
              </a:tr>
              <a:tr h="694367">
                <a:tc>
                  <a:txBody>
                    <a:bodyPr/>
                    <a:lstStyle/>
                    <a:p>
                      <a:pPr algn="l"/>
                      <a:r>
                        <a:rPr lang="fr-FR" sz="2800" b="1" dirty="0"/>
                        <a:t>Cap Vrai (Cv) </a:t>
                      </a:r>
                    </a:p>
                  </a:txBody>
                  <a:tcPr>
                    <a:solidFill>
                      <a:srgbClr val="FFFFFF"/>
                    </a:solidFill>
                  </a:tcPr>
                </a:tc>
                <a:tc>
                  <a:txBody>
                    <a:bodyPr/>
                    <a:lstStyle/>
                    <a:p>
                      <a:pPr algn="ctr"/>
                      <a:r>
                        <a:rPr lang="fr-FR" sz="2800" b="1" dirty="0">
                          <a:solidFill>
                            <a:schemeClr val="accent6">
                              <a:lumMod val="50000"/>
                            </a:schemeClr>
                          </a:solidFill>
                        </a:rPr>
                        <a:t>204°</a:t>
                      </a:r>
                    </a:p>
                  </a:txBody>
                  <a:tcPr>
                    <a:solidFill>
                      <a:srgbClr val="FFFFFF"/>
                    </a:solidFill>
                  </a:tcPr>
                </a:tc>
                <a:extLst>
                  <a:ext uri="{0D108BD9-81ED-4DB2-BD59-A6C34878D82A}">
                    <a16:rowId xmlns:a16="http://schemas.microsoft.com/office/drawing/2014/main" val="65883307"/>
                  </a:ext>
                </a:extLst>
              </a:tr>
              <a:tr h="694367">
                <a:tc>
                  <a:txBody>
                    <a:bodyPr/>
                    <a:lstStyle/>
                    <a:p>
                      <a:pPr algn="l"/>
                      <a:r>
                        <a:rPr lang="fr-FR" sz="2800" dirty="0"/>
                        <a:t>Dérive vent</a:t>
                      </a:r>
                    </a:p>
                  </a:txBody>
                  <a:tcPr>
                    <a:solidFill>
                      <a:srgbClr val="FFFFFF"/>
                    </a:solidFill>
                  </a:tcPr>
                </a:tc>
                <a:tc>
                  <a:txBody>
                    <a:bodyPr/>
                    <a:lstStyle/>
                    <a:p>
                      <a:pPr algn="ctr"/>
                      <a:r>
                        <a:rPr lang="fr-FR" sz="2800" b="1" dirty="0">
                          <a:solidFill>
                            <a:schemeClr val="accent6">
                              <a:lumMod val="50000"/>
                            </a:schemeClr>
                          </a:solidFill>
                        </a:rPr>
                        <a:t>+6</a:t>
                      </a:r>
                    </a:p>
                  </a:txBody>
                  <a:tcPr>
                    <a:solidFill>
                      <a:srgbClr val="FFFFFF"/>
                    </a:solidFill>
                  </a:tcPr>
                </a:tc>
                <a:extLst>
                  <a:ext uri="{0D108BD9-81ED-4DB2-BD59-A6C34878D82A}">
                    <a16:rowId xmlns:a16="http://schemas.microsoft.com/office/drawing/2014/main" val="3532721133"/>
                  </a:ext>
                </a:extLst>
              </a:tr>
              <a:tr h="694367">
                <a:tc>
                  <a:txBody>
                    <a:bodyPr/>
                    <a:lstStyle/>
                    <a:p>
                      <a:pPr algn="l"/>
                      <a:r>
                        <a:rPr lang="fr-FR" sz="2800" b="1" dirty="0"/>
                        <a:t>Route de surface (</a:t>
                      </a:r>
                      <a:r>
                        <a:rPr lang="fr-FR" sz="2800" b="1" dirty="0" err="1"/>
                        <a:t>Rs</a:t>
                      </a:r>
                      <a:r>
                        <a:rPr lang="fr-FR" sz="2800" b="1" dirty="0"/>
                        <a:t>)</a:t>
                      </a:r>
                    </a:p>
                  </a:txBody>
                  <a:tcPr>
                    <a:solidFill>
                      <a:srgbClr val="FFFFFF"/>
                    </a:solidFill>
                  </a:tcPr>
                </a:tc>
                <a:tc>
                  <a:txBody>
                    <a:bodyPr/>
                    <a:lstStyle/>
                    <a:p>
                      <a:pPr algn="ctr"/>
                      <a:r>
                        <a:rPr lang="fr-FR" sz="2800" b="1" dirty="0">
                          <a:solidFill>
                            <a:schemeClr val="accent6">
                              <a:lumMod val="50000"/>
                            </a:schemeClr>
                          </a:solidFill>
                        </a:rPr>
                        <a:t>210°</a:t>
                      </a:r>
                    </a:p>
                  </a:txBody>
                  <a:tcPr>
                    <a:solidFill>
                      <a:srgbClr val="FFFFFF"/>
                    </a:solidFill>
                  </a:tcPr>
                </a:tc>
                <a:extLst>
                  <a:ext uri="{0D108BD9-81ED-4DB2-BD59-A6C34878D82A}">
                    <a16:rowId xmlns:a16="http://schemas.microsoft.com/office/drawing/2014/main" val="2717777618"/>
                  </a:ext>
                </a:extLst>
              </a:tr>
              <a:tr h="694367">
                <a:tc>
                  <a:txBody>
                    <a:bodyPr/>
                    <a:lstStyle/>
                    <a:p>
                      <a:pPr algn="l"/>
                      <a:r>
                        <a:rPr lang="fr-FR" sz="2800" b="1" dirty="0">
                          <a:solidFill>
                            <a:schemeClr val="accent6">
                              <a:lumMod val="75000"/>
                            </a:schemeClr>
                          </a:solidFill>
                        </a:rPr>
                        <a:t>Courant </a:t>
                      </a:r>
                    </a:p>
                  </a:txBody>
                  <a:tcPr>
                    <a:solidFill>
                      <a:srgbClr val="FFFFFF"/>
                    </a:solidFill>
                  </a:tcPr>
                </a:tc>
                <a:tc>
                  <a:txBody>
                    <a:bodyPr/>
                    <a:lstStyle/>
                    <a:p>
                      <a:pPr marL="0" marR="0" indent="0" algn="ctr" defTabSz="825500" rtl="0" latinLnBrk="0">
                        <a:lnSpc>
                          <a:spcPct val="100000"/>
                        </a:lnSpc>
                        <a:spcBef>
                          <a:spcPts val="0"/>
                        </a:spcBef>
                        <a:spcAft>
                          <a:spcPts val="0"/>
                        </a:spcAft>
                        <a:buClrTx/>
                        <a:buSzTx/>
                        <a:buFontTx/>
                        <a:buNone/>
                        <a:tabLst/>
                      </a:pPr>
                      <a:r>
                        <a:rPr lang="fr-FR" sz="2800" b="1" i="0" u="none" strike="noStrike" cap="none" spc="28" baseline="0" dirty="0">
                          <a:solidFill>
                            <a:schemeClr val="accent6">
                              <a:lumMod val="50000"/>
                            </a:schemeClr>
                          </a:solidFill>
                          <a:uFillTx/>
                          <a:latin typeface="+mn-lt"/>
                          <a:ea typeface="+mn-ea"/>
                          <a:cs typeface="+mn-cs"/>
                          <a:sym typeface="Founders Grotesk Condensed"/>
                        </a:rPr>
                        <a:t>1,5 </a:t>
                      </a:r>
                      <a:r>
                        <a:rPr lang="fr-FR" sz="2800" b="1" i="0" u="none" strike="noStrike" cap="none" spc="28" baseline="0" dirty="0" err="1">
                          <a:solidFill>
                            <a:schemeClr val="accent6">
                              <a:lumMod val="50000"/>
                            </a:schemeClr>
                          </a:solidFill>
                          <a:uFillTx/>
                          <a:latin typeface="+mn-lt"/>
                          <a:ea typeface="+mn-ea"/>
                          <a:cs typeface="+mn-cs"/>
                          <a:sym typeface="Founders Grotesk Condensed"/>
                        </a:rPr>
                        <a:t>nds</a:t>
                      </a:r>
                      <a:r>
                        <a:rPr lang="fr-FR" sz="2800" b="1" i="0" u="none" strike="noStrike" cap="none" spc="28" baseline="0" dirty="0">
                          <a:solidFill>
                            <a:schemeClr val="accent6">
                              <a:lumMod val="50000"/>
                            </a:schemeClr>
                          </a:solidFill>
                          <a:uFillTx/>
                          <a:latin typeface="+mn-lt"/>
                          <a:ea typeface="+mn-ea"/>
                          <a:cs typeface="+mn-cs"/>
                          <a:sym typeface="Founders Grotesk Condensed"/>
                        </a:rPr>
                        <a:t> / 65°</a:t>
                      </a:r>
                    </a:p>
                  </a:txBody>
                  <a:tcPr>
                    <a:solidFill>
                      <a:srgbClr val="FFFFFF"/>
                    </a:solidFill>
                  </a:tcPr>
                </a:tc>
                <a:extLst>
                  <a:ext uri="{0D108BD9-81ED-4DB2-BD59-A6C34878D82A}">
                    <a16:rowId xmlns:a16="http://schemas.microsoft.com/office/drawing/2014/main" val="258642032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i="0" u="none" strike="noStrike" cap="none" spc="28" baseline="0" dirty="0">
                          <a:solidFill>
                            <a:schemeClr val="tx1"/>
                          </a:solidFill>
                          <a:uFillTx/>
                          <a:latin typeface="+mn-lt"/>
                          <a:ea typeface="+mn-ea"/>
                          <a:cs typeface="+mn-cs"/>
                          <a:sym typeface="Founders Grotesk Condensed"/>
                        </a:rPr>
                        <a:t>Route de fond (Rf)</a:t>
                      </a:r>
                    </a:p>
                  </a:txBody>
                  <a:tcPr>
                    <a:solidFill>
                      <a:srgbClr val="FFFFFF"/>
                    </a:solidFill>
                  </a:tcPr>
                </a:tc>
                <a:tc>
                  <a:txBody>
                    <a:bodyPr/>
                    <a:lstStyle/>
                    <a:p>
                      <a:pPr algn="ctr"/>
                      <a:endParaRPr lang="fr-FR" sz="2800" b="1" dirty="0">
                        <a:solidFill>
                          <a:schemeClr val="accent6">
                            <a:lumMod val="50000"/>
                          </a:schemeClr>
                        </a:solidFill>
                      </a:endParaRPr>
                    </a:p>
                  </a:txBody>
                  <a:tcPr>
                    <a:solidFill>
                      <a:srgbClr val="FFFFFF"/>
                    </a:solidFill>
                  </a:tcPr>
                </a:tc>
                <a:extLst>
                  <a:ext uri="{0D108BD9-81ED-4DB2-BD59-A6C34878D82A}">
                    <a16:rowId xmlns:a16="http://schemas.microsoft.com/office/drawing/2014/main" val="271236659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i="0" u="none" strike="noStrike" cap="none" spc="28" baseline="0" dirty="0">
                          <a:solidFill>
                            <a:schemeClr val="tx1"/>
                          </a:solidFill>
                          <a:uFillTx/>
                          <a:latin typeface="+mn-lt"/>
                          <a:ea typeface="+mn-ea"/>
                          <a:cs typeface="+mn-cs"/>
                          <a:sym typeface="Founders Grotesk Condensed"/>
                        </a:rPr>
                        <a:t>Vitesse Fond (Vf)</a:t>
                      </a:r>
                    </a:p>
                  </a:txBody>
                  <a:tcPr>
                    <a:solidFill>
                      <a:srgbClr val="FFFFFF"/>
                    </a:solidFill>
                  </a:tcPr>
                </a:tc>
                <a:tc>
                  <a:txBody>
                    <a:bodyPr/>
                    <a:lstStyle/>
                    <a:p>
                      <a:pPr algn="ctr"/>
                      <a:endParaRPr lang="fr-FR" sz="2800" b="1" dirty="0">
                        <a:solidFill>
                          <a:schemeClr val="accent6">
                            <a:lumMod val="50000"/>
                          </a:schemeClr>
                        </a:solidFill>
                      </a:endParaRPr>
                    </a:p>
                  </a:txBody>
                  <a:tcPr>
                    <a:solidFill>
                      <a:srgbClr val="FFFFFF"/>
                    </a:solidFill>
                  </a:tcPr>
                </a:tc>
                <a:extLst>
                  <a:ext uri="{0D108BD9-81ED-4DB2-BD59-A6C34878D82A}">
                    <a16:rowId xmlns:a16="http://schemas.microsoft.com/office/drawing/2014/main" val="1732690342"/>
                  </a:ext>
                </a:extLst>
              </a:tr>
            </a:tbl>
          </a:graphicData>
        </a:graphic>
      </p:graphicFrame>
    </p:spTree>
    <p:extLst>
      <p:ext uri="{BB962C8B-B14F-4D97-AF65-F5344CB8AC3E}">
        <p14:creationId xmlns:p14="http://schemas.microsoft.com/office/powerpoint/2010/main" val="38596447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2531436" y="1097280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ZoneTexte 9">
            <a:extLst>
              <a:ext uri="{FF2B5EF4-FFF2-40B4-BE49-F238E27FC236}">
                <a16:creationId xmlns:a16="http://schemas.microsoft.com/office/drawing/2014/main" id="{31599C4C-2DA4-48EC-A6EE-A3DADEF0BBC2}"/>
              </a:ext>
            </a:extLst>
          </p:cNvPr>
          <p:cNvSpPr txBox="1"/>
          <p:nvPr/>
        </p:nvSpPr>
        <p:spPr>
          <a:xfrm>
            <a:off x="14273484" y="5235051"/>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210°</a:t>
            </a:r>
          </a:p>
        </p:txBody>
      </p:sp>
      <p:sp>
        <p:nvSpPr>
          <p:cNvPr id="15" name="ZoneTexte 14">
            <a:extLst>
              <a:ext uri="{FF2B5EF4-FFF2-40B4-BE49-F238E27FC236}">
                <a16:creationId xmlns:a16="http://schemas.microsoft.com/office/drawing/2014/main" id="{43B79C0B-302A-42A4-BF2B-73958EACFEBB}"/>
              </a:ext>
            </a:extLst>
          </p:cNvPr>
          <p:cNvSpPr txBox="1"/>
          <p:nvPr/>
        </p:nvSpPr>
        <p:spPr>
          <a:xfrm>
            <a:off x="13506121" y="1174540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cxnSp>
        <p:nvCxnSpPr>
          <p:cNvPr id="19" name="Connecteur droit avec flèche 18">
            <a:extLst>
              <a:ext uri="{FF2B5EF4-FFF2-40B4-BE49-F238E27FC236}">
                <a16:creationId xmlns:a16="http://schemas.microsoft.com/office/drawing/2014/main" id="{26DD1D93-F2CB-4771-8711-4EC50ACF5DCB}"/>
              </a:ext>
            </a:extLst>
          </p:cNvPr>
          <p:cNvCxnSpPr>
            <a:cxnSpLocks/>
          </p:cNvCxnSpPr>
          <p:nvPr/>
        </p:nvCxnSpPr>
        <p:spPr>
          <a:xfrm flipH="1">
            <a:off x="16895625" y="2208470"/>
            <a:ext cx="1742044" cy="8764331"/>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ZoneTexte 21">
            <a:extLst>
              <a:ext uri="{FF2B5EF4-FFF2-40B4-BE49-F238E27FC236}">
                <a16:creationId xmlns:a16="http://schemas.microsoft.com/office/drawing/2014/main" id="{369225FF-CDC8-4093-9561-91D895CFFABE}"/>
              </a:ext>
            </a:extLst>
          </p:cNvPr>
          <p:cNvSpPr txBox="1"/>
          <p:nvPr/>
        </p:nvSpPr>
        <p:spPr>
          <a:xfrm>
            <a:off x="17326600" y="6260973"/>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a:t>
            </a:r>
            <a:r>
              <a:rPr lang="fr-FR" sz="4000" b="1" dirty="0">
                <a:solidFill>
                  <a:srgbClr val="00B050"/>
                </a:solidFill>
              </a:rPr>
              <a:t>192</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8" name="Tableau 2">
            <a:extLst>
              <a:ext uri="{FF2B5EF4-FFF2-40B4-BE49-F238E27FC236}">
                <a16:creationId xmlns:a16="http://schemas.microsoft.com/office/drawing/2014/main" id="{60DEE400-53F0-6D44-A2BC-34040B14A35B}"/>
              </a:ext>
            </a:extLst>
          </p:cNvPr>
          <p:cNvGraphicFramePr>
            <a:graphicFrameLocks noGrp="1"/>
          </p:cNvGraphicFramePr>
          <p:nvPr>
            <p:extLst>
              <p:ext uri="{D42A27DB-BD31-4B8C-83A1-F6EECF244321}">
                <p14:modId xmlns:p14="http://schemas.microsoft.com/office/powerpoint/2010/main" val="2059628487"/>
              </p:ext>
            </p:extLst>
          </p:nvPr>
        </p:nvGraphicFramePr>
        <p:xfrm>
          <a:off x="3569691" y="341332"/>
          <a:ext cx="8521700" cy="6249303"/>
        </p:xfrm>
        <a:graphic>
          <a:graphicData uri="http://schemas.openxmlformats.org/drawingml/2006/table">
            <a:tbl>
              <a:tblPr firstRow="1" bandRow="1">
                <a:tableStyleId>{5940675A-B579-460E-94D1-54222C63F5DA}</a:tableStyleId>
              </a:tblPr>
              <a:tblGrid>
                <a:gridCol w="4403916">
                  <a:extLst>
                    <a:ext uri="{9D8B030D-6E8A-4147-A177-3AD203B41FA5}">
                      <a16:colId xmlns:a16="http://schemas.microsoft.com/office/drawing/2014/main" val="1002330861"/>
                    </a:ext>
                  </a:extLst>
                </a:gridCol>
                <a:gridCol w="4117784">
                  <a:extLst>
                    <a:ext uri="{9D8B030D-6E8A-4147-A177-3AD203B41FA5}">
                      <a16:colId xmlns:a16="http://schemas.microsoft.com/office/drawing/2014/main" val="594558956"/>
                    </a:ext>
                  </a:extLst>
                </a:gridCol>
              </a:tblGrid>
              <a:tr h="694367">
                <a:tc>
                  <a:txBody>
                    <a:bodyPr/>
                    <a:lstStyle/>
                    <a:p>
                      <a:pPr algn="l"/>
                      <a:r>
                        <a:rPr lang="fr-FR" sz="2800" b="1" dirty="0"/>
                        <a:t>Cap Compas (Cc)</a:t>
                      </a:r>
                    </a:p>
                  </a:txBody>
                  <a:tcPr>
                    <a:solidFill>
                      <a:srgbClr val="FFFFFF"/>
                    </a:solidFill>
                  </a:tcPr>
                </a:tc>
                <a:tc>
                  <a:txBody>
                    <a:bodyPr/>
                    <a:lstStyle/>
                    <a:p>
                      <a:pPr algn="ctr"/>
                      <a:r>
                        <a:rPr lang="fr-FR" sz="2800" b="1" dirty="0">
                          <a:solidFill>
                            <a:schemeClr val="accent6">
                              <a:lumMod val="50000"/>
                            </a:schemeClr>
                          </a:solidFill>
                        </a:rPr>
                        <a:t>209</a:t>
                      </a:r>
                      <a:r>
                        <a:rPr lang="fr-FR" sz="2800" dirty="0">
                          <a:solidFill>
                            <a:schemeClr val="accent6">
                              <a:lumMod val="50000"/>
                            </a:schemeClr>
                          </a:solidFill>
                        </a:rPr>
                        <a:t>°</a:t>
                      </a:r>
                    </a:p>
                  </a:txBody>
                  <a:tcPr>
                    <a:solidFill>
                      <a:srgbClr val="FFFFFF"/>
                    </a:solidFill>
                  </a:tcPr>
                </a:tc>
                <a:extLst>
                  <a:ext uri="{0D108BD9-81ED-4DB2-BD59-A6C34878D82A}">
                    <a16:rowId xmlns:a16="http://schemas.microsoft.com/office/drawing/2014/main" val="2394302298"/>
                  </a:ext>
                </a:extLst>
              </a:tr>
              <a:tr h="694367">
                <a:tc>
                  <a:txBody>
                    <a:bodyPr/>
                    <a:lstStyle/>
                    <a:p>
                      <a:pPr algn="l"/>
                      <a:r>
                        <a:rPr lang="fr-FR" sz="2800" dirty="0"/>
                        <a:t>Déclinaison magnétique  (D)</a:t>
                      </a:r>
                    </a:p>
                  </a:txBody>
                  <a:tcPr>
                    <a:solidFill>
                      <a:srgbClr val="FFFFFF"/>
                    </a:solidFill>
                  </a:tcPr>
                </a:tc>
                <a:tc>
                  <a:txBody>
                    <a:bodyPr/>
                    <a:lstStyle/>
                    <a:p>
                      <a:pPr algn="ctr"/>
                      <a:r>
                        <a:rPr lang="fr-FR" sz="2800" b="1" dirty="0">
                          <a:solidFill>
                            <a:schemeClr val="accent6">
                              <a:lumMod val="50000"/>
                            </a:schemeClr>
                          </a:solidFill>
                        </a:rPr>
                        <a:t>-1°      </a:t>
                      </a:r>
                      <a:r>
                        <a:rPr lang="fr-FR" sz="2800" i="1" dirty="0"/>
                        <a:t>212°+(-1)=</a:t>
                      </a:r>
                      <a:r>
                        <a:rPr lang="fr-FR" sz="2800" b="0" i="1" dirty="0"/>
                        <a:t>211°</a:t>
                      </a:r>
                      <a:endParaRPr lang="fr-FR" sz="2800" i="1" dirty="0"/>
                    </a:p>
                  </a:txBody>
                  <a:tcPr>
                    <a:solidFill>
                      <a:srgbClr val="FFFFFF"/>
                    </a:solidFill>
                  </a:tcPr>
                </a:tc>
                <a:extLst>
                  <a:ext uri="{0D108BD9-81ED-4DB2-BD59-A6C34878D82A}">
                    <a16:rowId xmlns:a16="http://schemas.microsoft.com/office/drawing/2014/main" val="4270423661"/>
                  </a:ext>
                </a:extLst>
              </a:tr>
              <a:tr h="694367">
                <a:tc>
                  <a:txBody>
                    <a:bodyPr/>
                    <a:lstStyle/>
                    <a:p>
                      <a:pPr algn="l"/>
                      <a:r>
                        <a:rPr lang="fr-FR" sz="2800" dirty="0"/>
                        <a:t>Déviation magnétique (d)</a:t>
                      </a:r>
                    </a:p>
                  </a:txBody>
                  <a:tcPr>
                    <a:solidFill>
                      <a:srgbClr val="FFFFFF"/>
                    </a:solidFill>
                  </a:tcPr>
                </a:tc>
                <a:tc>
                  <a:txBody>
                    <a:bodyPr/>
                    <a:lstStyle/>
                    <a:p>
                      <a:pPr algn="ctr"/>
                      <a:r>
                        <a:rPr lang="fr-FR" sz="2800" b="1" dirty="0">
                          <a:solidFill>
                            <a:schemeClr val="accent6">
                              <a:lumMod val="50000"/>
                            </a:schemeClr>
                          </a:solidFill>
                        </a:rPr>
                        <a:t>-4°      </a:t>
                      </a:r>
                      <a:r>
                        <a:rPr lang="fr-FR" sz="2800" i="1" dirty="0"/>
                        <a:t>211°+(-4)=</a:t>
                      </a:r>
                      <a:r>
                        <a:rPr lang="fr-FR" sz="2800" b="0" i="1" dirty="0"/>
                        <a:t>207°</a:t>
                      </a:r>
                      <a:endParaRPr lang="fr-FR" sz="2800" dirty="0"/>
                    </a:p>
                  </a:txBody>
                  <a:tcPr>
                    <a:solidFill>
                      <a:srgbClr val="FFFFFF"/>
                    </a:solidFill>
                  </a:tcPr>
                </a:tc>
                <a:extLst>
                  <a:ext uri="{0D108BD9-81ED-4DB2-BD59-A6C34878D82A}">
                    <a16:rowId xmlns:a16="http://schemas.microsoft.com/office/drawing/2014/main" val="134317507"/>
                  </a:ext>
                </a:extLst>
              </a:tr>
              <a:tr h="694367">
                <a:tc>
                  <a:txBody>
                    <a:bodyPr/>
                    <a:lstStyle/>
                    <a:p>
                      <a:pPr algn="l"/>
                      <a:r>
                        <a:rPr lang="fr-FR" sz="2800" b="1" dirty="0"/>
                        <a:t>Cap Vrai (Cv) </a:t>
                      </a:r>
                    </a:p>
                  </a:txBody>
                  <a:tcPr>
                    <a:solidFill>
                      <a:srgbClr val="FFFFFF"/>
                    </a:solidFill>
                  </a:tcPr>
                </a:tc>
                <a:tc>
                  <a:txBody>
                    <a:bodyPr/>
                    <a:lstStyle/>
                    <a:p>
                      <a:pPr algn="ctr"/>
                      <a:r>
                        <a:rPr lang="fr-FR" sz="2800" b="1" dirty="0">
                          <a:solidFill>
                            <a:schemeClr val="accent6">
                              <a:lumMod val="50000"/>
                            </a:schemeClr>
                          </a:solidFill>
                        </a:rPr>
                        <a:t>204°</a:t>
                      </a:r>
                    </a:p>
                  </a:txBody>
                  <a:tcPr>
                    <a:solidFill>
                      <a:srgbClr val="FFFFFF"/>
                    </a:solidFill>
                  </a:tcPr>
                </a:tc>
                <a:extLst>
                  <a:ext uri="{0D108BD9-81ED-4DB2-BD59-A6C34878D82A}">
                    <a16:rowId xmlns:a16="http://schemas.microsoft.com/office/drawing/2014/main" val="65883307"/>
                  </a:ext>
                </a:extLst>
              </a:tr>
              <a:tr h="694367">
                <a:tc>
                  <a:txBody>
                    <a:bodyPr/>
                    <a:lstStyle/>
                    <a:p>
                      <a:pPr algn="l"/>
                      <a:r>
                        <a:rPr lang="fr-FR" sz="2800" dirty="0"/>
                        <a:t>Dérive vent</a:t>
                      </a:r>
                    </a:p>
                  </a:txBody>
                  <a:tcPr>
                    <a:solidFill>
                      <a:srgbClr val="FFFFFF"/>
                    </a:solidFill>
                  </a:tcPr>
                </a:tc>
                <a:tc>
                  <a:txBody>
                    <a:bodyPr/>
                    <a:lstStyle/>
                    <a:p>
                      <a:pPr algn="ctr"/>
                      <a:r>
                        <a:rPr lang="fr-FR" sz="2800" b="1" dirty="0">
                          <a:solidFill>
                            <a:schemeClr val="accent6">
                              <a:lumMod val="50000"/>
                            </a:schemeClr>
                          </a:solidFill>
                        </a:rPr>
                        <a:t>+6</a:t>
                      </a:r>
                    </a:p>
                  </a:txBody>
                  <a:tcPr>
                    <a:solidFill>
                      <a:srgbClr val="FFFFFF"/>
                    </a:solidFill>
                  </a:tcPr>
                </a:tc>
                <a:extLst>
                  <a:ext uri="{0D108BD9-81ED-4DB2-BD59-A6C34878D82A}">
                    <a16:rowId xmlns:a16="http://schemas.microsoft.com/office/drawing/2014/main" val="3532721133"/>
                  </a:ext>
                </a:extLst>
              </a:tr>
              <a:tr h="694367">
                <a:tc>
                  <a:txBody>
                    <a:bodyPr/>
                    <a:lstStyle/>
                    <a:p>
                      <a:pPr algn="l"/>
                      <a:r>
                        <a:rPr lang="fr-FR" sz="2800" b="1" dirty="0"/>
                        <a:t>Route de surface (</a:t>
                      </a:r>
                      <a:r>
                        <a:rPr lang="fr-FR" sz="2800" b="1" dirty="0" err="1"/>
                        <a:t>Rs</a:t>
                      </a:r>
                      <a:r>
                        <a:rPr lang="fr-FR" sz="2800" b="1" dirty="0"/>
                        <a:t>)</a:t>
                      </a:r>
                    </a:p>
                  </a:txBody>
                  <a:tcPr>
                    <a:solidFill>
                      <a:srgbClr val="FFFFFF"/>
                    </a:solidFill>
                  </a:tcPr>
                </a:tc>
                <a:tc>
                  <a:txBody>
                    <a:bodyPr/>
                    <a:lstStyle/>
                    <a:p>
                      <a:pPr algn="ctr"/>
                      <a:r>
                        <a:rPr lang="fr-FR" sz="2800" b="1" dirty="0">
                          <a:solidFill>
                            <a:schemeClr val="accent6">
                              <a:lumMod val="50000"/>
                            </a:schemeClr>
                          </a:solidFill>
                        </a:rPr>
                        <a:t>210°</a:t>
                      </a:r>
                    </a:p>
                  </a:txBody>
                  <a:tcPr>
                    <a:solidFill>
                      <a:srgbClr val="FFFFFF"/>
                    </a:solidFill>
                  </a:tcPr>
                </a:tc>
                <a:extLst>
                  <a:ext uri="{0D108BD9-81ED-4DB2-BD59-A6C34878D82A}">
                    <a16:rowId xmlns:a16="http://schemas.microsoft.com/office/drawing/2014/main" val="2717777618"/>
                  </a:ext>
                </a:extLst>
              </a:tr>
              <a:tr h="694367">
                <a:tc>
                  <a:txBody>
                    <a:bodyPr/>
                    <a:lstStyle/>
                    <a:p>
                      <a:pPr algn="l"/>
                      <a:r>
                        <a:rPr lang="fr-FR" sz="2800" b="0" dirty="0"/>
                        <a:t>Courant </a:t>
                      </a:r>
                    </a:p>
                  </a:txBody>
                  <a:tcPr>
                    <a:solidFill>
                      <a:srgbClr val="FFFFFF"/>
                    </a:solidFill>
                  </a:tcPr>
                </a:tc>
                <a:tc>
                  <a:txBody>
                    <a:bodyPr/>
                    <a:lstStyle/>
                    <a:p>
                      <a:pPr algn="ctr"/>
                      <a:r>
                        <a:rPr lang="fr-FR" sz="2800" dirty="0"/>
                        <a:t>1,5 </a:t>
                      </a:r>
                      <a:r>
                        <a:rPr lang="fr-FR" sz="2800" dirty="0" err="1"/>
                        <a:t>nds</a:t>
                      </a:r>
                      <a:r>
                        <a:rPr lang="fr-FR" sz="2800" dirty="0"/>
                        <a:t> / 65°</a:t>
                      </a:r>
                    </a:p>
                  </a:txBody>
                  <a:tcPr>
                    <a:solidFill>
                      <a:srgbClr val="FFFFFF"/>
                    </a:solidFill>
                  </a:tcPr>
                </a:tc>
                <a:extLst>
                  <a:ext uri="{0D108BD9-81ED-4DB2-BD59-A6C34878D82A}">
                    <a16:rowId xmlns:a16="http://schemas.microsoft.com/office/drawing/2014/main" val="258642032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dirty="0">
                          <a:solidFill>
                            <a:schemeClr val="accent6">
                              <a:lumMod val="75000"/>
                            </a:schemeClr>
                          </a:solidFill>
                        </a:rPr>
                        <a:t>Route de fond (Rf)</a:t>
                      </a:r>
                    </a:p>
                  </a:txBody>
                  <a:tcPr>
                    <a:solidFill>
                      <a:srgbClr val="FFFFFF"/>
                    </a:solidFill>
                  </a:tcPr>
                </a:tc>
                <a:tc>
                  <a:txBody>
                    <a:bodyPr/>
                    <a:lstStyle/>
                    <a:p>
                      <a:pPr algn="ctr"/>
                      <a:r>
                        <a:rPr lang="fr-FR" sz="2800" b="1" dirty="0">
                          <a:solidFill>
                            <a:schemeClr val="accent6">
                              <a:lumMod val="50000"/>
                            </a:schemeClr>
                          </a:solidFill>
                        </a:rPr>
                        <a:t>192°</a:t>
                      </a:r>
                    </a:p>
                  </a:txBody>
                  <a:tcPr>
                    <a:solidFill>
                      <a:srgbClr val="FFFFFF"/>
                    </a:solidFill>
                  </a:tcPr>
                </a:tc>
                <a:extLst>
                  <a:ext uri="{0D108BD9-81ED-4DB2-BD59-A6C34878D82A}">
                    <a16:rowId xmlns:a16="http://schemas.microsoft.com/office/drawing/2014/main" val="271236659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i="0" u="none" strike="noStrike" cap="none" spc="28" baseline="0" dirty="0">
                          <a:solidFill>
                            <a:schemeClr val="tx1"/>
                          </a:solidFill>
                          <a:uFillTx/>
                          <a:latin typeface="+mn-lt"/>
                          <a:ea typeface="+mn-ea"/>
                          <a:cs typeface="+mn-cs"/>
                          <a:sym typeface="Founders Grotesk Condensed"/>
                        </a:rPr>
                        <a:t>Vitesse Fond (Vf)</a:t>
                      </a:r>
                    </a:p>
                  </a:txBody>
                  <a:tcPr>
                    <a:solidFill>
                      <a:srgbClr val="FFFFFF"/>
                    </a:solidFill>
                  </a:tcPr>
                </a:tc>
                <a:tc>
                  <a:txBody>
                    <a:bodyPr/>
                    <a:lstStyle/>
                    <a:p>
                      <a:pPr algn="ctr"/>
                      <a:endParaRPr lang="fr-FR" sz="2800" b="1" dirty="0">
                        <a:solidFill>
                          <a:schemeClr val="accent6">
                            <a:lumMod val="50000"/>
                          </a:schemeClr>
                        </a:solidFill>
                      </a:endParaRPr>
                    </a:p>
                  </a:txBody>
                  <a:tcPr>
                    <a:solidFill>
                      <a:srgbClr val="FFFFFF"/>
                    </a:solidFill>
                  </a:tcPr>
                </a:tc>
                <a:extLst>
                  <a:ext uri="{0D108BD9-81ED-4DB2-BD59-A6C34878D82A}">
                    <a16:rowId xmlns:a16="http://schemas.microsoft.com/office/drawing/2014/main" val="1732690342"/>
                  </a:ext>
                </a:extLst>
              </a:tr>
            </a:tbl>
          </a:graphicData>
        </a:graphic>
      </p:graphicFrame>
    </p:spTree>
    <p:extLst>
      <p:ext uri="{BB962C8B-B14F-4D97-AF65-F5344CB8AC3E}">
        <p14:creationId xmlns:p14="http://schemas.microsoft.com/office/powerpoint/2010/main" val="12122090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2531436" y="1097280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ZoneTexte 9">
            <a:extLst>
              <a:ext uri="{FF2B5EF4-FFF2-40B4-BE49-F238E27FC236}">
                <a16:creationId xmlns:a16="http://schemas.microsoft.com/office/drawing/2014/main" id="{31599C4C-2DA4-48EC-A6EE-A3DADEF0BBC2}"/>
              </a:ext>
            </a:extLst>
          </p:cNvPr>
          <p:cNvSpPr txBox="1"/>
          <p:nvPr/>
        </p:nvSpPr>
        <p:spPr>
          <a:xfrm>
            <a:off x="14273484" y="5235051"/>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210°</a:t>
            </a:r>
          </a:p>
        </p:txBody>
      </p:sp>
      <p:sp>
        <p:nvSpPr>
          <p:cNvPr id="15" name="ZoneTexte 14">
            <a:extLst>
              <a:ext uri="{FF2B5EF4-FFF2-40B4-BE49-F238E27FC236}">
                <a16:creationId xmlns:a16="http://schemas.microsoft.com/office/drawing/2014/main" id="{43B79C0B-302A-42A4-BF2B-73958EACFEBB}"/>
              </a:ext>
            </a:extLst>
          </p:cNvPr>
          <p:cNvSpPr txBox="1"/>
          <p:nvPr/>
        </p:nvSpPr>
        <p:spPr>
          <a:xfrm>
            <a:off x="13506121" y="1174540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extLst>
                  <p:ext uri="{D42A27DB-BD31-4B8C-83A1-F6EECF244321}">
                    <p14:modId xmlns:p14="http://schemas.microsoft.com/office/powerpoint/2010/main" val="2497551039"/>
                  </p:ext>
                </p:extLst>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cxnSp>
        <p:nvCxnSpPr>
          <p:cNvPr id="19" name="Connecteur droit avec flèche 18">
            <a:extLst>
              <a:ext uri="{FF2B5EF4-FFF2-40B4-BE49-F238E27FC236}">
                <a16:creationId xmlns:a16="http://schemas.microsoft.com/office/drawing/2014/main" id="{26DD1D93-F2CB-4771-8711-4EC50ACF5DCB}"/>
              </a:ext>
            </a:extLst>
          </p:cNvPr>
          <p:cNvCxnSpPr>
            <a:cxnSpLocks/>
          </p:cNvCxnSpPr>
          <p:nvPr/>
        </p:nvCxnSpPr>
        <p:spPr>
          <a:xfrm flipH="1">
            <a:off x="16895624" y="2208470"/>
            <a:ext cx="1742044" cy="8764331"/>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ZoneTexte 21">
            <a:extLst>
              <a:ext uri="{FF2B5EF4-FFF2-40B4-BE49-F238E27FC236}">
                <a16:creationId xmlns:a16="http://schemas.microsoft.com/office/drawing/2014/main" id="{369225FF-CDC8-4093-9561-91D895CFFABE}"/>
              </a:ext>
            </a:extLst>
          </p:cNvPr>
          <p:cNvSpPr txBox="1"/>
          <p:nvPr/>
        </p:nvSpPr>
        <p:spPr>
          <a:xfrm>
            <a:off x="17326600" y="6260973"/>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a:t>
            </a:r>
            <a:r>
              <a:rPr lang="fr-FR" sz="4000" b="1" dirty="0">
                <a:solidFill>
                  <a:srgbClr val="00B050"/>
                </a:solidFill>
              </a:rPr>
              <a:t>192</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8" name="Tableau 2">
            <a:extLst>
              <a:ext uri="{FF2B5EF4-FFF2-40B4-BE49-F238E27FC236}">
                <a16:creationId xmlns:a16="http://schemas.microsoft.com/office/drawing/2014/main" id="{60DEE400-53F0-6D44-A2BC-34040B14A35B}"/>
              </a:ext>
            </a:extLst>
          </p:cNvPr>
          <p:cNvGraphicFramePr>
            <a:graphicFrameLocks noGrp="1"/>
          </p:cNvGraphicFramePr>
          <p:nvPr>
            <p:extLst>
              <p:ext uri="{D42A27DB-BD31-4B8C-83A1-F6EECF244321}">
                <p14:modId xmlns:p14="http://schemas.microsoft.com/office/powerpoint/2010/main" val="4113975666"/>
              </p:ext>
            </p:extLst>
          </p:nvPr>
        </p:nvGraphicFramePr>
        <p:xfrm>
          <a:off x="3569691" y="341332"/>
          <a:ext cx="8521700" cy="6249303"/>
        </p:xfrm>
        <a:graphic>
          <a:graphicData uri="http://schemas.openxmlformats.org/drawingml/2006/table">
            <a:tbl>
              <a:tblPr firstRow="1" bandRow="1">
                <a:tableStyleId>{5940675A-B579-460E-94D1-54222C63F5DA}</a:tableStyleId>
              </a:tblPr>
              <a:tblGrid>
                <a:gridCol w="4403916">
                  <a:extLst>
                    <a:ext uri="{9D8B030D-6E8A-4147-A177-3AD203B41FA5}">
                      <a16:colId xmlns:a16="http://schemas.microsoft.com/office/drawing/2014/main" val="1002330861"/>
                    </a:ext>
                  </a:extLst>
                </a:gridCol>
                <a:gridCol w="4117784">
                  <a:extLst>
                    <a:ext uri="{9D8B030D-6E8A-4147-A177-3AD203B41FA5}">
                      <a16:colId xmlns:a16="http://schemas.microsoft.com/office/drawing/2014/main" val="594558956"/>
                    </a:ext>
                  </a:extLst>
                </a:gridCol>
              </a:tblGrid>
              <a:tr h="694367">
                <a:tc>
                  <a:txBody>
                    <a:bodyPr/>
                    <a:lstStyle/>
                    <a:p>
                      <a:pPr algn="l"/>
                      <a:r>
                        <a:rPr lang="fr-FR" sz="2800" b="1" dirty="0"/>
                        <a:t>Cap Compas (Cc)</a:t>
                      </a:r>
                    </a:p>
                  </a:txBody>
                  <a:tcPr>
                    <a:solidFill>
                      <a:srgbClr val="FFFFFF"/>
                    </a:solidFill>
                  </a:tcPr>
                </a:tc>
                <a:tc>
                  <a:txBody>
                    <a:bodyPr/>
                    <a:lstStyle/>
                    <a:p>
                      <a:pPr algn="ctr"/>
                      <a:r>
                        <a:rPr lang="fr-FR" sz="2800" b="1" dirty="0">
                          <a:solidFill>
                            <a:schemeClr val="accent6">
                              <a:lumMod val="50000"/>
                            </a:schemeClr>
                          </a:solidFill>
                        </a:rPr>
                        <a:t>209</a:t>
                      </a:r>
                      <a:r>
                        <a:rPr lang="fr-FR" sz="2800" dirty="0">
                          <a:solidFill>
                            <a:schemeClr val="accent6">
                              <a:lumMod val="50000"/>
                            </a:schemeClr>
                          </a:solidFill>
                        </a:rPr>
                        <a:t>°</a:t>
                      </a:r>
                    </a:p>
                  </a:txBody>
                  <a:tcPr>
                    <a:solidFill>
                      <a:srgbClr val="FFFFFF"/>
                    </a:solidFill>
                  </a:tcPr>
                </a:tc>
                <a:extLst>
                  <a:ext uri="{0D108BD9-81ED-4DB2-BD59-A6C34878D82A}">
                    <a16:rowId xmlns:a16="http://schemas.microsoft.com/office/drawing/2014/main" val="2394302298"/>
                  </a:ext>
                </a:extLst>
              </a:tr>
              <a:tr h="694367">
                <a:tc>
                  <a:txBody>
                    <a:bodyPr/>
                    <a:lstStyle/>
                    <a:p>
                      <a:pPr algn="l"/>
                      <a:r>
                        <a:rPr lang="fr-FR" sz="2800" dirty="0"/>
                        <a:t>Déclinaison magnétique  (D)</a:t>
                      </a:r>
                    </a:p>
                  </a:txBody>
                  <a:tcPr>
                    <a:solidFill>
                      <a:srgbClr val="FFFFFF"/>
                    </a:solidFill>
                  </a:tcPr>
                </a:tc>
                <a:tc>
                  <a:txBody>
                    <a:bodyPr/>
                    <a:lstStyle/>
                    <a:p>
                      <a:pPr algn="ctr"/>
                      <a:r>
                        <a:rPr lang="fr-FR" sz="2800" b="1" dirty="0">
                          <a:solidFill>
                            <a:schemeClr val="accent6">
                              <a:lumMod val="50000"/>
                            </a:schemeClr>
                          </a:solidFill>
                        </a:rPr>
                        <a:t>-1°      </a:t>
                      </a:r>
                      <a:r>
                        <a:rPr lang="fr-FR" sz="2800" i="1" dirty="0"/>
                        <a:t>212°+(-1)=</a:t>
                      </a:r>
                      <a:r>
                        <a:rPr lang="fr-FR" sz="2800" b="0" i="1" dirty="0"/>
                        <a:t>211°</a:t>
                      </a:r>
                      <a:endParaRPr lang="fr-FR" sz="2800" i="1" dirty="0"/>
                    </a:p>
                  </a:txBody>
                  <a:tcPr>
                    <a:solidFill>
                      <a:srgbClr val="FFFFFF"/>
                    </a:solidFill>
                  </a:tcPr>
                </a:tc>
                <a:extLst>
                  <a:ext uri="{0D108BD9-81ED-4DB2-BD59-A6C34878D82A}">
                    <a16:rowId xmlns:a16="http://schemas.microsoft.com/office/drawing/2014/main" val="4270423661"/>
                  </a:ext>
                </a:extLst>
              </a:tr>
              <a:tr h="694367">
                <a:tc>
                  <a:txBody>
                    <a:bodyPr/>
                    <a:lstStyle/>
                    <a:p>
                      <a:pPr algn="l"/>
                      <a:r>
                        <a:rPr lang="fr-FR" sz="2800" dirty="0"/>
                        <a:t>Déviation magnétique (d)</a:t>
                      </a:r>
                    </a:p>
                  </a:txBody>
                  <a:tcPr>
                    <a:solidFill>
                      <a:srgbClr val="FFFFFF"/>
                    </a:solidFill>
                  </a:tcPr>
                </a:tc>
                <a:tc>
                  <a:txBody>
                    <a:bodyPr/>
                    <a:lstStyle/>
                    <a:p>
                      <a:pPr algn="ctr"/>
                      <a:r>
                        <a:rPr lang="fr-FR" sz="2800" b="1" dirty="0">
                          <a:solidFill>
                            <a:schemeClr val="accent6">
                              <a:lumMod val="50000"/>
                            </a:schemeClr>
                          </a:solidFill>
                        </a:rPr>
                        <a:t>-4°      </a:t>
                      </a:r>
                      <a:r>
                        <a:rPr lang="fr-FR" sz="2800" i="1" dirty="0"/>
                        <a:t>211°+(-4)=</a:t>
                      </a:r>
                      <a:r>
                        <a:rPr lang="fr-FR" sz="2800" b="0" i="1" dirty="0"/>
                        <a:t>207°</a:t>
                      </a:r>
                      <a:endParaRPr lang="fr-FR" sz="2800" dirty="0"/>
                    </a:p>
                  </a:txBody>
                  <a:tcPr>
                    <a:solidFill>
                      <a:srgbClr val="FFFFFF"/>
                    </a:solidFill>
                  </a:tcPr>
                </a:tc>
                <a:extLst>
                  <a:ext uri="{0D108BD9-81ED-4DB2-BD59-A6C34878D82A}">
                    <a16:rowId xmlns:a16="http://schemas.microsoft.com/office/drawing/2014/main" val="134317507"/>
                  </a:ext>
                </a:extLst>
              </a:tr>
              <a:tr h="694367">
                <a:tc>
                  <a:txBody>
                    <a:bodyPr/>
                    <a:lstStyle/>
                    <a:p>
                      <a:pPr algn="l"/>
                      <a:r>
                        <a:rPr lang="fr-FR" sz="2800" b="1" dirty="0"/>
                        <a:t>Cap Vrai (Cv) </a:t>
                      </a:r>
                    </a:p>
                  </a:txBody>
                  <a:tcPr>
                    <a:solidFill>
                      <a:srgbClr val="FFFFFF"/>
                    </a:solidFill>
                  </a:tcPr>
                </a:tc>
                <a:tc>
                  <a:txBody>
                    <a:bodyPr/>
                    <a:lstStyle/>
                    <a:p>
                      <a:pPr algn="ctr"/>
                      <a:r>
                        <a:rPr lang="fr-FR" sz="2800" b="1" dirty="0">
                          <a:solidFill>
                            <a:schemeClr val="accent6">
                              <a:lumMod val="50000"/>
                            </a:schemeClr>
                          </a:solidFill>
                        </a:rPr>
                        <a:t>204°</a:t>
                      </a:r>
                    </a:p>
                  </a:txBody>
                  <a:tcPr>
                    <a:solidFill>
                      <a:srgbClr val="FFFFFF"/>
                    </a:solidFill>
                  </a:tcPr>
                </a:tc>
                <a:extLst>
                  <a:ext uri="{0D108BD9-81ED-4DB2-BD59-A6C34878D82A}">
                    <a16:rowId xmlns:a16="http://schemas.microsoft.com/office/drawing/2014/main" val="65883307"/>
                  </a:ext>
                </a:extLst>
              </a:tr>
              <a:tr h="694367">
                <a:tc>
                  <a:txBody>
                    <a:bodyPr/>
                    <a:lstStyle/>
                    <a:p>
                      <a:pPr algn="l"/>
                      <a:r>
                        <a:rPr lang="fr-FR" sz="2800" dirty="0"/>
                        <a:t>Dérive vent</a:t>
                      </a:r>
                    </a:p>
                  </a:txBody>
                  <a:tcPr>
                    <a:solidFill>
                      <a:srgbClr val="FFFFFF"/>
                    </a:solidFill>
                  </a:tcPr>
                </a:tc>
                <a:tc>
                  <a:txBody>
                    <a:bodyPr/>
                    <a:lstStyle/>
                    <a:p>
                      <a:pPr algn="ctr"/>
                      <a:r>
                        <a:rPr lang="fr-FR" sz="2800" b="1" dirty="0">
                          <a:solidFill>
                            <a:schemeClr val="accent6">
                              <a:lumMod val="50000"/>
                            </a:schemeClr>
                          </a:solidFill>
                        </a:rPr>
                        <a:t>+6</a:t>
                      </a:r>
                    </a:p>
                  </a:txBody>
                  <a:tcPr>
                    <a:solidFill>
                      <a:srgbClr val="FFFFFF"/>
                    </a:solidFill>
                  </a:tcPr>
                </a:tc>
                <a:extLst>
                  <a:ext uri="{0D108BD9-81ED-4DB2-BD59-A6C34878D82A}">
                    <a16:rowId xmlns:a16="http://schemas.microsoft.com/office/drawing/2014/main" val="3532721133"/>
                  </a:ext>
                </a:extLst>
              </a:tr>
              <a:tr h="694367">
                <a:tc>
                  <a:txBody>
                    <a:bodyPr/>
                    <a:lstStyle/>
                    <a:p>
                      <a:pPr algn="l"/>
                      <a:r>
                        <a:rPr lang="fr-FR" sz="2800" b="1" dirty="0"/>
                        <a:t>Route de surface (</a:t>
                      </a:r>
                      <a:r>
                        <a:rPr lang="fr-FR" sz="2800" b="1" dirty="0" err="1"/>
                        <a:t>Rs</a:t>
                      </a:r>
                      <a:r>
                        <a:rPr lang="fr-FR" sz="2800" b="1" dirty="0"/>
                        <a:t>)</a:t>
                      </a:r>
                    </a:p>
                  </a:txBody>
                  <a:tcPr>
                    <a:solidFill>
                      <a:srgbClr val="FFFFFF"/>
                    </a:solidFill>
                  </a:tcPr>
                </a:tc>
                <a:tc>
                  <a:txBody>
                    <a:bodyPr/>
                    <a:lstStyle/>
                    <a:p>
                      <a:pPr algn="ctr"/>
                      <a:r>
                        <a:rPr lang="fr-FR" sz="2800" b="1" dirty="0">
                          <a:solidFill>
                            <a:schemeClr val="accent6">
                              <a:lumMod val="50000"/>
                            </a:schemeClr>
                          </a:solidFill>
                        </a:rPr>
                        <a:t>210°</a:t>
                      </a:r>
                    </a:p>
                  </a:txBody>
                  <a:tcPr>
                    <a:solidFill>
                      <a:srgbClr val="FFFFFF"/>
                    </a:solidFill>
                  </a:tcPr>
                </a:tc>
                <a:extLst>
                  <a:ext uri="{0D108BD9-81ED-4DB2-BD59-A6C34878D82A}">
                    <a16:rowId xmlns:a16="http://schemas.microsoft.com/office/drawing/2014/main" val="2717777618"/>
                  </a:ext>
                </a:extLst>
              </a:tr>
              <a:tr h="694367">
                <a:tc>
                  <a:txBody>
                    <a:bodyPr/>
                    <a:lstStyle/>
                    <a:p>
                      <a:pPr algn="l"/>
                      <a:r>
                        <a:rPr lang="fr-FR" sz="2800" b="0" dirty="0"/>
                        <a:t>Courant </a:t>
                      </a:r>
                    </a:p>
                  </a:txBody>
                  <a:tcPr>
                    <a:solidFill>
                      <a:srgbClr val="FFFFFF"/>
                    </a:solidFill>
                  </a:tcPr>
                </a:tc>
                <a:tc>
                  <a:txBody>
                    <a:bodyPr/>
                    <a:lstStyle/>
                    <a:p>
                      <a:pPr algn="ctr"/>
                      <a:r>
                        <a:rPr lang="fr-FR" sz="2800" dirty="0"/>
                        <a:t>1,5 </a:t>
                      </a:r>
                      <a:r>
                        <a:rPr lang="fr-FR" sz="2800" dirty="0" err="1"/>
                        <a:t>nds</a:t>
                      </a:r>
                      <a:r>
                        <a:rPr lang="fr-FR" sz="2800" dirty="0"/>
                        <a:t> / 65°</a:t>
                      </a:r>
                    </a:p>
                  </a:txBody>
                  <a:tcPr>
                    <a:solidFill>
                      <a:srgbClr val="FFFFFF"/>
                    </a:solidFill>
                  </a:tcPr>
                </a:tc>
                <a:extLst>
                  <a:ext uri="{0D108BD9-81ED-4DB2-BD59-A6C34878D82A}">
                    <a16:rowId xmlns:a16="http://schemas.microsoft.com/office/drawing/2014/main" val="258642032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dirty="0"/>
                        <a:t>Route de fond (Rf)</a:t>
                      </a:r>
                    </a:p>
                  </a:txBody>
                  <a:tcPr>
                    <a:solidFill>
                      <a:srgbClr val="FFFFFF"/>
                    </a:solidFill>
                  </a:tcPr>
                </a:tc>
                <a:tc>
                  <a:txBody>
                    <a:bodyPr/>
                    <a:lstStyle/>
                    <a:p>
                      <a:pPr algn="ctr"/>
                      <a:r>
                        <a:rPr lang="fr-FR" sz="2800" b="1" dirty="0">
                          <a:solidFill>
                            <a:schemeClr val="accent6">
                              <a:lumMod val="50000"/>
                            </a:schemeClr>
                          </a:solidFill>
                        </a:rPr>
                        <a:t>192°</a:t>
                      </a:r>
                    </a:p>
                  </a:txBody>
                  <a:tcPr>
                    <a:solidFill>
                      <a:srgbClr val="FFFFFF"/>
                    </a:solidFill>
                  </a:tcPr>
                </a:tc>
                <a:extLst>
                  <a:ext uri="{0D108BD9-81ED-4DB2-BD59-A6C34878D82A}">
                    <a16:rowId xmlns:a16="http://schemas.microsoft.com/office/drawing/2014/main" val="271236659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dirty="0">
                          <a:solidFill>
                            <a:schemeClr val="accent6">
                              <a:lumMod val="75000"/>
                            </a:schemeClr>
                          </a:solidFill>
                        </a:rPr>
                        <a:t>Vitesse Fond (Vf)</a:t>
                      </a:r>
                    </a:p>
                  </a:txBody>
                  <a:tcPr>
                    <a:solidFill>
                      <a:srgbClr val="FFFFFF"/>
                    </a:solidFill>
                  </a:tcPr>
                </a:tc>
                <a:tc>
                  <a:txBody>
                    <a:bodyPr/>
                    <a:lstStyle/>
                    <a:p>
                      <a:pPr algn="ctr"/>
                      <a:endParaRPr lang="fr-FR" sz="2800" b="1" dirty="0">
                        <a:solidFill>
                          <a:schemeClr val="accent6">
                            <a:lumMod val="50000"/>
                          </a:schemeClr>
                        </a:solidFill>
                      </a:endParaRPr>
                    </a:p>
                  </a:txBody>
                  <a:tcPr>
                    <a:solidFill>
                      <a:srgbClr val="FFFFFF"/>
                    </a:solidFill>
                  </a:tcPr>
                </a:tc>
                <a:extLst>
                  <a:ext uri="{0D108BD9-81ED-4DB2-BD59-A6C34878D82A}">
                    <a16:rowId xmlns:a16="http://schemas.microsoft.com/office/drawing/2014/main" val="1732690342"/>
                  </a:ext>
                </a:extLst>
              </a:tr>
            </a:tbl>
          </a:graphicData>
        </a:graphic>
      </p:graphicFrame>
      <p:sp>
        <p:nvSpPr>
          <p:cNvPr id="21" name="Triangle 20">
            <a:extLst>
              <a:ext uri="{FF2B5EF4-FFF2-40B4-BE49-F238E27FC236}">
                <a16:creationId xmlns:a16="http://schemas.microsoft.com/office/drawing/2014/main" id="{A85D97DA-854E-D344-8D24-20C0D6ED48F3}"/>
              </a:ext>
            </a:extLst>
          </p:cNvPr>
          <p:cNvSpPr/>
          <p:nvPr/>
        </p:nvSpPr>
        <p:spPr>
          <a:xfrm rot="19654631">
            <a:off x="20199640" y="1527998"/>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24" name="Triangle 23">
            <a:extLst>
              <a:ext uri="{FF2B5EF4-FFF2-40B4-BE49-F238E27FC236}">
                <a16:creationId xmlns:a16="http://schemas.microsoft.com/office/drawing/2014/main" id="{342880FD-A0E8-9F4F-8DD8-50CED8EE83EF}"/>
              </a:ext>
            </a:extLst>
          </p:cNvPr>
          <p:cNvSpPr/>
          <p:nvPr/>
        </p:nvSpPr>
        <p:spPr>
          <a:xfrm rot="14152941">
            <a:off x="19479265" y="5578409"/>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3" name="Ellipse 12">
            <a:extLst>
              <a:ext uri="{FF2B5EF4-FFF2-40B4-BE49-F238E27FC236}">
                <a16:creationId xmlns:a16="http://schemas.microsoft.com/office/drawing/2014/main" id="{983B6160-68AC-F046-A93F-F713DDF3768E}"/>
              </a:ext>
            </a:extLst>
          </p:cNvPr>
          <p:cNvSpPr/>
          <p:nvPr/>
        </p:nvSpPr>
        <p:spPr>
          <a:xfrm>
            <a:off x="21911735" y="7286895"/>
            <a:ext cx="270933" cy="282305"/>
          </a:xfrm>
          <a:prstGeom prst="ellipse">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0769549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2531436" y="1097280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ZoneTexte 9">
            <a:extLst>
              <a:ext uri="{FF2B5EF4-FFF2-40B4-BE49-F238E27FC236}">
                <a16:creationId xmlns:a16="http://schemas.microsoft.com/office/drawing/2014/main" id="{31599C4C-2DA4-48EC-A6EE-A3DADEF0BBC2}"/>
              </a:ext>
            </a:extLst>
          </p:cNvPr>
          <p:cNvSpPr txBox="1"/>
          <p:nvPr/>
        </p:nvSpPr>
        <p:spPr>
          <a:xfrm>
            <a:off x="14273484" y="5235051"/>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210°</a:t>
            </a:r>
          </a:p>
        </p:txBody>
      </p:sp>
      <p:sp>
        <p:nvSpPr>
          <p:cNvPr id="15" name="ZoneTexte 14">
            <a:extLst>
              <a:ext uri="{FF2B5EF4-FFF2-40B4-BE49-F238E27FC236}">
                <a16:creationId xmlns:a16="http://schemas.microsoft.com/office/drawing/2014/main" id="{43B79C0B-302A-42A4-BF2B-73958EACFEBB}"/>
              </a:ext>
            </a:extLst>
          </p:cNvPr>
          <p:cNvSpPr txBox="1"/>
          <p:nvPr/>
        </p:nvSpPr>
        <p:spPr>
          <a:xfrm>
            <a:off x="13506121" y="1174540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cxnSp>
        <p:nvCxnSpPr>
          <p:cNvPr id="19" name="Connecteur droit avec flèche 18">
            <a:extLst>
              <a:ext uri="{FF2B5EF4-FFF2-40B4-BE49-F238E27FC236}">
                <a16:creationId xmlns:a16="http://schemas.microsoft.com/office/drawing/2014/main" id="{26DD1D93-F2CB-4771-8711-4EC50ACF5DCB}"/>
              </a:ext>
            </a:extLst>
          </p:cNvPr>
          <p:cNvCxnSpPr>
            <a:cxnSpLocks/>
          </p:cNvCxnSpPr>
          <p:nvPr/>
        </p:nvCxnSpPr>
        <p:spPr>
          <a:xfrm flipH="1">
            <a:off x="16895624" y="2208470"/>
            <a:ext cx="1742044" cy="8764331"/>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ZoneTexte 21">
            <a:extLst>
              <a:ext uri="{FF2B5EF4-FFF2-40B4-BE49-F238E27FC236}">
                <a16:creationId xmlns:a16="http://schemas.microsoft.com/office/drawing/2014/main" id="{369225FF-CDC8-4093-9561-91D895CFFABE}"/>
              </a:ext>
            </a:extLst>
          </p:cNvPr>
          <p:cNvSpPr txBox="1"/>
          <p:nvPr/>
        </p:nvSpPr>
        <p:spPr>
          <a:xfrm>
            <a:off x="17326600" y="6260973"/>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a:t>
            </a:r>
            <a:r>
              <a:rPr lang="fr-FR" sz="4000" b="1" dirty="0">
                <a:solidFill>
                  <a:srgbClr val="00B050"/>
                </a:solidFill>
              </a:rPr>
              <a:t>192</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8" name="Tableau 2">
            <a:extLst>
              <a:ext uri="{FF2B5EF4-FFF2-40B4-BE49-F238E27FC236}">
                <a16:creationId xmlns:a16="http://schemas.microsoft.com/office/drawing/2014/main" id="{60DEE400-53F0-6D44-A2BC-34040B14A35B}"/>
              </a:ext>
            </a:extLst>
          </p:cNvPr>
          <p:cNvGraphicFramePr>
            <a:graphicFrameLocks noGrp="1"/>
          </p:cNvGraphicFramePr>
          <p:nvPr/>
        </p:nvGraphicFramePr>
        <p:xfrm>
          <a:off x="3569691" y="341332"/>
          <a:ext cx="8521700" cy="6249303"/>
        </p:xfrm>
        <a:graphic>
          <a:graphicData uri="http://schemas.openxmlformats.org/drawingml/2006/table">
            <a:tbl>
              <a:tblPr firstRow="1" bandRow="1">
                <a:tableStyleId>{5940675A-B579-460E-94D1-54222C63F5DA}</a:tableStyleId>
              </a:tblPr>
              <a:tblGrid>
                <a:gridCol w="4403916">
                  <a:extLst>
                    <a:ext uri="{9D8B030D-6E8A-4147-A177-3AD203B41FA5}">
                      <a16:colId xmlns:a16="http://schemas.microsoft.com/office/drawing/2014/main" val="1002330861"/>
                    </a:ext>
                  </a:extLst>
                </a:gridCol>
                <a:gridCol w="4117784">
                  <a:extLst>
                    <a:ext uri="{9D8B030D-6E8A-4147-A177-3AD203B41FA5}">
                      <a16:colId xmlns:a16="http://schemas.microsoft.com/office/drawing/2014/main" val="594558956"/>
                    </a:ext>
                  </a:extLst>
                </a:gridCol>
              </a:tblGrid>
              <a:tr h="694367">
                <a:tc>
                  <a:txBody>
                    <a:bodyPr/>
                    <a:lstStyle/>
                    <a:p>
                      <a:pPr algn="l"/>
                      <a:r>
                        <a:rPr lang="fr-FR" sz="2800" b="1" dirty="0"/>
                        <a:t>Cap Compas (Cc)</a:t>
                      </a:r>
                    </a:p>
                  </a:txBody>
                  <a:tcPr>
                    <a:solidFill>
                      <a:srgbClr val="FFFFFF"/>
                    </a:solidFill>
                  </a:tcPr>
                </a:tc>
                <a:tc>
                  <a:txBody>
                    <a:bodyPr/>
                    <a:lstStyle/>
                    <a:p>
                      <a:pPr algn="ctr"/>
                      <a:r>
                        <a:rPr lang="fr-FR" sz="2800" b="1" dirty="0">
                          <a:solidFill>
                            <a:schemeClr val="accent6">
                              <a:lumMod val="50000"/>
                            </a:schemeClr>
                          </a:solidFill>
                        </a:rPr>
                        <a:t>209</a:t>
                      </a:r>
                      <a:r>
                        <a:rPr lang="fr-FR" sz="2800" dirty="0">
                          <a:solidFill>
                            <a:schemeClr val="accent6">
                              <a:lumMod val="50000"/>
                            </a:schemeClr>
                          </a:solidFill>
                        </a:rPr>
                        <a:t>°</a:t>
                      </a:r>
                    </a:p>
                  </a:txBody>
                  <a:tcPr>
                    <a:solidFill>
                      <a:srgbClr val="FFFFFF"/>
                    </a:solidFill>
                  </a:tcPr>
                </a:tc>
                <a:extLst>
                  <a:ext uri="{0D108BD9-81ED-4DB2-BD59-A6C34878D82A}">
                    <a16:rowId xmlns:a16="http://schemas.microsoft.com/office/drawing/2014/main" val="2394302298"/>
                  </a:ext>
                </a:extLst>
              </a:tr>
              <a:tr h="694367">
                <a:tc>
                  <a:txBody>
                    <a:bodyPr/>
                    <a:lstStyle/>
                    <a:p>
                      <a:pPr algn="l"/>
                      <a:r>
                        <a:rPr lang="fr-FR" sz="2800" dirty="0"/>
                        <a:t>Déclinaison magnétique  (D)</a:t>
                      </a:r>
                    </a:p>
                  </a:txBody>
                  <a:tcPr>
                    <a:solidFill>
                      <a:srgbClr val="FFFFFF"/>
                    </a:solidFill>
                  </a:tcPr>
                </a:tc>
                <a:tc>
                  <a:txBody>
                    <a:bodyPr/>
                    <a:lstStyle/>
                    <a:p>
                      <a:pPr algn="ctr"/>
                      <a:r>
                        <a:rPr lang="fr-FR" sz="2800" b="1" dirty="0">
                          <a:solidFill>
                            <a:schemeClr val="accent6">
                              <a:lumMod val="50000"/>
                            </a:schemeClr>
                          </a:solidFill>
                        </a:rPr>
                        <a:t>-1°      </a:t>
                      </a:r>
                      <a:r>
                        <a:rPr lang="fr-FR" sz="2800" i="1" dirty="0"/>
                        <a:t>212°+(-1)=</a:t>
                      </a:r>
                      <a:r>
                        <a:rPr lang="fr-FR" sz="2800" b="0" i="1" dirty="0"/>
                        <a:t>211°</a:t>
                      </a:r>
                      <a:endParaRPr lang="fr-FR" sz="2800" i="1" dirty="0"/>
                    </a:p>
                  </a:txBody>
                  <a:tcPr>
                    <a:solidFill>
                      <a:srgbClr val="FFFFFF"/>
                    </a:solidFill>
                  </a:tcPr>
                </a:tc>
                <a:extLst>
                  <a:ext uri="{0D108BD9-81ED-4DB2-BD59-A6C34878D82A}">
                    <a16:rowId xmlns:a16="http://schemas.microsoft.com/office/drawing/2014/main" val="4270423661"/>
                  </a:ext>
                </a:extLst>
              </a:tr>
              <a:tr h="694367">
                <a:tc>
                  <a:txBody>
                    <a:bodyPr/>
                    <a:lstStyle/>
                    <a:p>
                      <a:pPr algn="l"/>
                      <a:r>
                        <a:rPr lang="fr-FR" sz="2800" dirty="0"/>
                        <a:t>Déviation magnétique (d)</a:t>
                      </a:r>
                    </a:p>
                  </a:txBody>
                  <a:tcPr>
                    <a:solidFill>
                      <a:srgbClr val="FFFFFF"/>
                    </a:solidFill>
                  </a:tcPr>
                </a:tc>
                <a:tc>
                  <a:txBody>
                    <a:bodyPr/>
                    <a:lstStyle/>
                    <a:p>
                      <a:pPr algn="ctr"/>
                      <a:r>
                        <a:rPr lang="fr-FR" sz="2800" b="1" dirty="0">
                          <a:solidFill>
                            <a:schemeClr val="accent6">
                              <a:lumMod val="50000"/>
                            </a:schemeClr>
                          </a:solidFill>
                        </a:rPr>
                        <a:t>-4°      </a:t>
                      </a:r>
                      <a:r>
                        <a:rPr lang="fr-FR" sz="2800" i="1" dirty="0"/>
                        <a:t>211°+(-4)=</a:t>
                      </a:r>
                      <a:r>
                        <a:rPr lang="fr-FR" sz="2800" b="0" i="1" dirty="0"/>
                        <a:t>207°</a:t>
                      </a:r>
                      <a:endParaRPr lang="fr-FR" sz="2800" dirty="0"/>
                    </a:p>
                  </a:txBody>
                  <a:tcPr>
                    <a:solidFill>
                      <a:srgbClr val="FFFFFF"/>
                    </a:solidFill>
                  </a:tcPr>
                </a:tc>
                <a:extLst>
                  <a:ext uri="{0D108BD9-81ED-4DB2-BD59-A6C34878D82A}">
                    <a16:rowId xmlns:a16="http://schemas.microsoft.com/office/drawing/2014/main" val="134317507"/>
                  </a:ext>
                </a:extLst>
              </a:tr>
              <a:tr h="694367">
                <a:tc>
                  <a:txBody>
                    <a:bodyPr/>
                    <a:lstStyle/>
                    <a:p>
                      <a:pPr algn="l"/>
                      <a:r>
                        <a:rPr lang="fr-FR" sz="2800" b="1" dirty="0"/>
                        <a:t>Cap Vrai (Cv) </a:t>
                      </a:r>
                    </a:p>
                  </a:txBody>
                  <a:tcPr>
                    <a:solidFill>
                      <a:srgbClr val="FFFFFF"/>
                    </a:solidFill>
                  </a:tcPr>
                </a:tc>
                <a:tc>
                  <a:txBody>
                    <a:bodyPr/>
                    <a:lstStyle/>
                    <a:p>
                      <a:pPr algn="ctr"/>
                      <a:r>
                        <a:rPr lang="fr-FR" sz="2800" b="1" dirty="0">
                          <a:solidFill>
                            <a:schemeClr val="accent6">
                              <a:lumMod val="50000"/>
                            </a:schemeClr>
                          </a:solidFill>
                        </a:rPr>
                        <a:t>204°</a:t>
                      </a:r>
                    </a:p>
                  </a:txBody>
                  <a:tcPr>
                    <a:solidFill>
                      <a:srgbClr val="FFFFFF"/>
                    </a:solidFill>
                  </a:tcPr>
                </a:tc>
                <a:extLst>
                  <a:ext uri="{0D108BD9-81ED-4DB2-BD59-A6C34878D82A}">
                    <a16:rowId xmlns:a16="http://schemas.microsoft.com/office/drawing/2014/main" val="65883307"/>
                  </a:ext>
                </a:extLst>
              </a:tr>
              <a:tr h="694367">
                <a:tc>
                  <a:txBody>
                    <a:bodyPr/>
                    <a:lstStyle/>
                    <a:p>
                      <a:pPr algn="l"/>
                      <a:r>
                        <a:rPr lang="fr-FR" sz="2800" dirty="0"/>
                        <a:t>Dérive vent</a:t>
                      </a:r>
                    </a:p>
                  </a:txBody>
                  <a:tcPr>
                    <a:solidFill>
                      <a:srgbClr val="FFFFFF"/>
                    </a:solidFill>
                  </a:tcPr>
                </a:tc>
                <a:tc>
                  <a:txBody>
                    <a:bodyPr/>
                    <a:lstStyle/>
                    <a:p>
                      <a:pPr algn="ctr"/>
                      <a:r>
                        <a:rPr lang="fr-FR" sz="2800" b="1" dirty="0">
                          <a:solidFill>
                            <a:schemeClr val="accent6">
                              <a:lumMod val="50000"/>
                            </a:schemeClr>
                          </a:solidFill>
                        </a:rPr>
                        <a:t>+6</a:t>
                      </a:r>
                    </a:p>
                  </a:txBody>
                  <a:tcPr>
                    <a:solidFill>
                      <a:srgbClr val="FFFFFF"/>
                    </a:solidFill>
                  </a:tcPr>
                </a:tc>
                <a:extLst>
                  <a:ext uri="{0D108BD9-81ED-4DB2-BD59-A6C34878D82A}">
                    <a16:rowId xmlns:a16="http://schemas.microsoft.com/office/drawing/2014/main" val="3532721133"/>
                  </a:ext>
                </a:extLst>
              </a:tr>
              <a:tr h="694367">
                <a:tc>
                  <a:txBody>
                    <a:bodyPr/>
                    <a:lstStyle/>
                    <a:p>
                      <a:pPr algn="l"/>
                      <a:r>
                        <a:rPr lang="fr-FR" sz="2800" b="1" dirty="0"/>
                        <a:t>Route de surface (</a:t>
                      </a:r>
                      <a:r>
                        <a:rPr lang="fr-FR" sz="2800" b="1" dirty="0" err="1"/>
                        <a:t>Rs</a:t>
                      </a:r>
                      <a:r>
                        <a:rPr lang="fr-FR" sz="2800" b="1" dirty="0"/>
                        <a:t>)</a:t>
                      </a:r>
                    </a:p>
                  </a:txBody>
                  <a:tcPr>
                    <a:solidFill>
                      <a:srgbClr val="FFFFFF"/>
                    </a:solidFill>
                  </a:tcPr>
                </a:tc>
                <a:tc>
                  <a:txBody>
                    <a:bodyPr/>
                    <a:lstStyle/>
                    <a:p>
                      <a:pPr algn="ctr"/>
                      <a:r>
                        <a:rPr lang="fr-FR" sz="2800" b="1" dirty="0">
                          <a:solidFill>
                            <a:schemeClr val="accent6">
                              <a:lumMod val="50000"/>
                            </a:schemeClr>
                          </a:solidFill>
                        </a:rPr>
                        <a:t>210°</a:t>
                      </a:r>
                    </a:p>
                  </a:txBody>
                  <a:tcPr>
                    <a:solidFill>
                      <a:srgbClr val="FFFFFF"/>
                    </a:solidFill>
                  </a:tcPr>
                </a:tc>
                <a:extLst>
                  <a:ext uri="{0D108BD9-81ED-4DB2-BD59-A6C34878D82A}">
                    <a16:rowId xmlns:a16="http://schemas.microsoft.com/office/drawing/2014/main" val="2717777618"/>
                  </a:ext>
                </a:extLst>
              </a:tr>
              <a:tr h="694367">
                <a:tc>
                  <a:txBody>
                    <a:bodyPr/>
                    <a:lstStyle/>
                    <a:p>
                      <a:pPr algn="l"/>
                      <a:r>
                        <a:rPr lang="fr-FR" sz="2800" b="0" dirty="0"/>
                        <a:t>Courant </a:t>
                      </a:r>
                    </a:p>
                  </a:txBody>
                  <a:tcPr>
                    <a:solidFill>
                      <a:srgbClr val="FFFFFF"/>
                    </a:solidFill>
                  </a:tcPr>
                </a:tc>
                <a:tc>
                  <a:txBody>
                    <a:bodyPr/>
                    <a:lstStyle/>
                    <a:p>
                      <a:pPr algn="ctr"/>
                      <a:r>
                        <a:rPr lang="fr-FR" sz="2800" dirty="0"/>
                        <a:t>1,5 </a:t>
                      </a:r>
                      <a:r>
                        <a:rPr lang="fr-FR" sz="2800" dirty="0" err="1"/>
                        <a:t>nds</a:t>
                      </a:r>
                      <a:r>
                        <a:rPr lang="fr-FR" sz="2800" dirty="0"/>
                        <a:t> / 65°</a:t>
                      </a:r>
                    </a:p>
                  </a:txBody>
                  <a:tcPr>
                    <a:solidFill>
                      <a:srgbClr val="FFFFFF"/>
                    </a:solidFill>
                  </a:tcPr>
                </a:tc>
                <a:extLst>
                  <a:ext uri="{0D108BD9-81ED-4DB2-BD59-A6C34878D82A}">
                    <a16:rowId xmlns:a16="http://schemas.microsoft.com/office/drawing/2014/main" val="258642032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dirty="0"/>
                        <a:t>Route de fond (Rf)</a:t>
                      </a:r>
                    </a:p>
                  </a:txBody>
                  <a:tcPr>
                    <a:solidFill>
                      <a:srgbClr val="FFFFFF"/>
                    </a:solidFill>
                  </a:tcPr>
                </a:tc>
                <a:tc>
                  <a:txBody>
                    <a:bodyPr/>
                    <a:lstStyle/>
                    <a:p>
                      <a:pPr algn="ctr"/>
                      <a:r>
                        <a:rPr lang="fr-FR" sz="2800" b="1" dirty="0">
                          <a:solidFill>
                            <a:schemeClr val="accent6">
                              <a:lumMod val="50000"/>
                            </a:schemeClr>
                          </a:solidFill>
                        </a:rPr>
                        <a:t>192°</a:t>
                      </a:r>
                    </a:p>
                  </a:txBody>
                  <a:tcPr>
                    <a:solidFill>
                      <a:srgbClr val="FFFFFF"/>
                    </a:solidFill>
                  </a:tcPr>
                </a:tc>
                <a:extLst>
                  <a:ext uri="{0D108BD9-81ED-4DB2-BD59-A6C34878D82A}">
                    <a16:rowId xmlns:a16="http://schemas.microsoft.com/office/drawing/2014/main" val="2712366598"/>
                  </a:ext>
                </a:extLst>
              </a:tr>
              <a:tr h="694367">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2800" b="1" dirty="0">
                          <a:solidFill>
                            <a:schemeClr val="accent6">
                              <a:lumMod val="75000"/>
                            </a:schemeClr>
                          </a:solidFill>
                        </a:rPr>
                        <a:t>Vitesse Fond (Vf)</a:t>
                      </a:r>
                    </a:p>
                  </a:txBody>
                  <a:tcPr>
                    <a:solidFill>
                      <a:srgbClr val="FFFFFF"/>
                    </a:solidFill>
                  </a:tcPr>
                </a:tc>
                <a:tc>
                  <a:txBody>
                    <a:bodyPr/>
                    <a:lstStyle/>
                    <a:p>
                      <a:pPr algn="ctr"/>
                      <a:r>
                        <a:rPr lang="fr-FR" sz="2800" b="1" dirty="0">
                          <a:solidFill>
                            <a:schemeClr val="accent6">
                              <a:lumMod val="50000"/>
                            </a:schemeClr>
                          </a:solidFill>
                        </a:rPr>
                        <a:t>3 </a:t>
                      </a:r>
                      <a:r>
                        <a:rPr lang="fr-FR" sz="2800" b="1" dirty="0" err="1">
                          <a:solidFill>
                            <a:schemeClr val="accent6">
                              <a:lumMod val="50000"/>
                            </a:schemeClr>
                          </a:solidFill>
                        </a:rPr>
                        <a:t>nds</a:t>
                      </a:r>
                      <a:endParaRPr lang="fr-FR" sz="2800" b="1" dirty="0">
                        <a:solidFill>
                          <a:schemeClr val="accent6">
                            <a:lumMod val="50000"/>
                          </a:schemeClr>
                        </a:solidFill>
                      </a:endParaRPr>
                    </a:p>
                  </a:txBody>
                  <a:tcPr>
                    <a:solidFill>
                      <a:srgbClr val="FFFFFF"/>
                    </a:solidFill>
                  </a:tcPr>
                </a:tc>
                <a:extLst>
                  <a:ext uri="{0D108BD9-81ED-4DB2-BD59-A6C34878D82A}">
                    <a16:rowId xmlns:a16="http://schemas.microsoft.com/office/drawing/2014/main" val="1732690342"/>
                  </a:ext>
                </a:extLst>
              </a:tr>
            </a:tbl>
          </a:graphicData>
        </a:graphic>
      </p:graphicFrame>
      <p:sp>
        <p:nvSpPr>
          <p:cNvPr id="21" name="Triangle 20">
            <a:extLst>
              <a:ext uri="{FF2B5EF4-FFF2-40B4-BE49-F238E27FC236}">
                <a16:creationId xmlns:a16="http://schemas.microsoft.com/office/drawing/2014/main" id="{A85D97DA-854E-D344-8D24-20C0D6ED48F3}"/>
              </a:ext>
            </a:extLst>
          </p:cNvPr>
          <p:cNvSpPr/>
          <p:nvPr/>
        </p:nvSpPr>
        <p:spPr>
          <a:xfrm rot="19654631">
            <a:off x="20199640" y="1527998"/>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24" name="Triangle 23">
            <a:extLst>
              <a:ext uri="{FF2B5EF4-FFF2-40B4-BE49-F238E27FC236}">
                <a16:creationId xmlns:a16="http://schemas.microsoft.com/office/drawing/2014/main" id="{342880FD-A0E8-9F4F-8DD8-50CED8EE83EF}"/>
              </a:ext>
            </a:extLst>
          </p:cNvPr>
          <p:cNvSpPr/>
          <p:nvPr/>
        </p:nvSpPr>
        <p:spPr>
          <a:xfrm rot="14152941">
            <a:off x="19479265" y="5578409"/>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3" name="Ellipse 12">
            <a:extLst>
              <a:ext uri="{FF2B5EF4-FFF2-40B4-BE49-F238E27FC236}">
                <a16:creationId xmlns:a16="http://schemas.microsoft.com/office/drawing/2014/main" id="{983B6160-68AC-F046-A93F-F713DDF3768E}"/>
              </a:ext>
            </a:extLst>
          </p:cNvPr>
          <p:cNvSpPr/>
          <p:nvPr/>
        </p:nvSpPr>
        <p:spPr>
          <a:xfrm>
            <a:off x="21911735" y="7320761"/>
            <a:ext cx="270933" cy="282305"/>
          </a:xfrm>
          <a:prstGeom prst="ellipse">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5272654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5C4CA0D5-64EA-4362-AD0B-67065D047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642" y="3697692"/>
            <a:ext cx="7478751" cy="6677456"/>
          </a:xfrm>
          <a:prstGeom prst="rect">
            <a:avLst/>
          </a:prstGeom>
          <a:effectLst>
            <a:softEdge rad="635000"/>
          </a:effectLst>
        </p:spPr>
      </p:pic>
      <p:sp>
        <p:nvSpPr>
          <p:cNvPr id="7" name="Bulle narrative : ronde 6">
            <a:extLst>
              <a:ext uri="{FF2B5EF4-FFF2-40B4-BE49-F238E27FC236}">
                <a16:creationId xmlns:a16="http://schemas.microsoft.com/office/drawing/2014/main" id="{726C15A9-0338-4BF7-9C38-5956DA0CB379}"/>
              </a:ext>
            </a:extLst>
          </p:cNvPr>
          <p:cNvSpPr/>
          <p:nvPr/>
        </p:nvSpPr>
        <p:spPr>
          <a:xfrm>
            <a:off x="3397404" y="2810468"/>
            <a:ext cx="7478751" cy="2481342"/>
          </a:xfrm>
          <a:prstGeom prst="wedgeEllipseCallout">
            <a:avLst>
              <a:gd name="adj1" fmla="val 63262"/>
              <a:gd name="adj2" fmla="val 34669"/>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54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rPr>
              <a:t>Des questions matelot ?</a:t>
            </a:r>
          </a:p>
        </p:txBody>
      </p:sp>
    </p:spTree>
    <p:extLst>
      <p:ext uri="{BB962C8B-B14F-4D97-AF65-F5344CB8AC3E}">
        <p14:creationId xmlns:p14="http://schemas.microsoft.com/office/powerpoint/2010/main" val="34607459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oordonnées géographiques sur le globe terrestre…"/>
          <p:cNvSpPr txBox="1">
            <a:spLocks noGrp="1"/>
          </p:cNvSpPr>
          <p:nvPr>
            <p:ph type="body" idx="1"/>
          </p:nvPr>
        </p:nvSpPr>
        <p:spPr>
          <a:xfrm>
            <a:off x="4085418" y="3009495"/>
            <a:ext cx="16213164" cy="8444039"/>
          </a:xfrm>
          <a:prstGeom prst="rect">
            <a:avLst/>
          </a:prstGeom>
        </p:spPr>
        <p:txBody>
          <a:bodyPr>
            <a:normAutofit fontScale="92500" lnSpcReduction="10000"/>
          </a:bodyPr>
          <a:lstStyle/>
          <a:p>
            <a:pPr marL="452627" indent="-452627" defTabSz="817244">
              <a:spcBef>
                <a:spcPts val="3500"/>
              </a:spcBef>
              <a:defRPr sz="4158" spc="-41"/>
            </a:pPr>
            <a:r>
              <a:rPr lang="fr-FR" dirty="0"/>
              <a:t>Pourquoi !</a:t>
            </a:r>
          </a:p>
          <a:p>
            <a:pPr marL="909827" lvl="1" indent="-452627" defTabSz="817244">
              <a:spcBef>
                <a:spcPts val="3500"/>
              </a:spcBef>
              <a:defRPr sz="4158" spc="-41"/>
            </a:pPr>
            <a:r>
              <a:rPr lang="fr-FR" sz="3600" spc="-41" dirty="0"/>
              <a:t>Ex. La route empruntée ne présente pas de danger.</a:t>
            </a:r>
          </a:p>
          <a:p>
            <a:pPr marL="909827" lvl="1" indent="-452627" defTabSz="817244">
              <a:spcBef>
                <a:spcPts val="3500"/>
              </a:spcBef>
              <a:defRPr sz="4158" spc="-41"/>
            </a:pPr>
            <a:r>
              <a:rPr lang="fr-FR" sz="3600" spc="-41" dirty="0"/>
              <a:t>Ex. Quand l’état de la mer ou la direction du vent ne permet pas de suivre une route directe.</a:t>
            </a:r>
          </a:p>
          <a:p>
            <a:pPr marL="452627" indent="-452627" defTabSz="817244">
              <a:spcBef>
                <a:spcPts val="3500"/>
              </a:spcBef>
              <a:defRPr sz="4158" spc="-41"/>
            </a:pPr>
            <a:r>
              <a:rPr lang="fr-FR" dirty="0"/>
              <a:t>Les prérequis </a:t>
            </a:r>
          </a:p>
          <a:p>
            <a:pPr marL="909827" lvl="1" indent="-452627" defTabSz="817244">
              <a:spcBef>
                <a:spcPts val="3500"/>
              </a:spcBef>
              <a:defRPr sz="4158" spc="-41"/>
            </a:pPr>
            <a:r>
              <a:rPr lang="fr-FR" sz="3600" dirty="0"/>
              <a:t>Lecture de carte.</a:t>
            </a:r>
          </a:p>
          <a:p>
            <a:pPr marL="909827" lvl="1" indent="-452627" defTabSz="817244">
              <a:spcBef>
                <a:spcPts val="3500"/>
              </a:spcBef>
              <a:defRPr sz="4158" spc="-41"/>
            </a:pPr>
            <a:r>
              <a:rPr lang="fr-FR" sz="3600" dirty="0"/>
              <a:t>Utilisation de la règle rapporteur et du compas à pointe sèche.</a:t>
            </a:r>
          </a:p>
          <a:p>
            <a:pPr marL="909827" lvl="1" indent="-452627" defTabSz="817244">
              <a:spcBef>
                <a:spcPts val="3500"/>
              </a:spcBef>
              <a:defRPr sz="4158" spc="-41"/>
            </a:pPr>
            <a:r>
              <a:rPr lang="fr-FR" sz="3600" dirty="0"/>
              <a:t>Règle des 12</a:t>
            </a:r>
            <a:r>
              <a:rPr lang="fr-FR" sz="3600" baseline="30000" dirty="0"/>
              <a:t>ème</a:t>
            </a:r>
            <a:r>
              <a:rPr lang="fr-FR" sz="3600" dirty="0"/>
              <a:t> de marée.</a:t>
            </a:r>
          </a:p>
          <a:p>
            <a:pPr marL="909827" lvl="1" indent="-452627" defTabSz="817244">
              <a:spcBef>
                <a:spcPts val="3500"/>
              </a:spcBef>
              <a:defRPr sz="4158" spc="-41"/>
            </a:pPr>
            <a:r>
              <a:rPr lang="fr-FR" sz="3600" dirty="0"/>
              <a:t>Savoir faire le point, se positionner avec 2 ou 3 relèvements.</a:t>
            </a:r>
            <a:endParaRPr sz="3600" dirty="0"/>
          </a:p>
          <a:p>
            <a:pPr marL="448055" indent="-452627" defTabSz="817244">
              <a:spcBef>
                <a:spcPts val="3500"/>
              </a:spcBef>
              <a:defRPr sz="4158" spc="-41"/>
            </a:pPr>
            <a:r>
              <a:rPr lang="fr-FR" dirty="0"/>
              <a:t>Le matériel</a:t>
            </a:r>
          </a:p>
          <a:p>
            <a:pPr marL="448055" indent="-452627" defTabSz="817244">
              <a:spcBef>
                <a:spcPts val="3500"/>
              </a:spcBef>
              <a:defRPr sz="4158" spc="-41"/>
            </a:pPr>
            <a:r>
              <a:rPr lang="fr-FR" dirty="0"/>
              <a:t>La méthode </a:t>
            </a:r>
            <a:endParaRPr dirty="0"/>
          </a:p>
        </p:txBody>
      </p:sp>
      <p:sp>
        <p:nvSpPr>
          <p:cNvPr id="182" name="Lire une carte de navigation"/>
          <p:cNvSpPr txBox="1">
            <a:spLocks noGrp="1"/>
          </p:cNvSpPr>
          <p:nvPr>
            <p:ph type="title"/>
          </p:nvPr>
        </p:nvSpPr>
        <p:spPr>
          <a:xfrm>
            <a:off x="571500" y="1058477"/>
            <a:ext cx="23241000" cy="1951018"/>
          </a:xfrm>
          <a:prstGeom prst="rect">
            <a:avLst/>
          </a:prstGeom>
        </p:spPr>
        <p:txBody>
          <a:bodyPr/>
          <a:lstStyle/>
          <a:p>
            <a:r>
              <a:rPr lang="fr-FR" dirty="0"/>
              <a:t>Passer du cap à la route</a:t>
            </a:r>
            <a:endParaRPr dirty="0"/>
          </a:p>
        </p:txBody>
      </p:sp>
      <p:pic>
        <p:nvPicPr>
          <p:cNvPr id="4" name="Graphique 3" descr="Poisson">
            <a:extLst>
              <a:ext uri="{FF2B5EF4-FFF2-40B4-BE49-F238E27FC236}">
                <a16:creationId xmlns:a16="http://schemas.microsoft.com/office/drawing/2014/main" id="{6F766520-FEEF-1C4C-B95B-1F41DFAD32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0932" y="3642406"/>
            <a:ext cx="914400" cy="914400"/>
          </a:xfrm>
          <a:prstGeom prst="rect">
            <a:avLst/>
          </a:prstGeom>
        </p:spPr>
      </p:pic>
      <p:pic>
        <p:nvPicPr>
          <p:cNvPr id="3" name="Graphique 2" descr="Voilier">
            <a:extLst>
              <a:ext uri="{FF2B5EF4-FFF2-40B4-BE49-F238E27FC236}">
                <a16:creationId xmlns:a16="http://schemas.microsoft.com/office/drawing/2014/main" id="{FF2EA46E-9473-FD40-BFB7-D05A2F0380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9816" y="2794002"/>
            <a:ext cx="808316" cy="808316"/>
          </a:xfrm>
          <a:prstGeom prst="rect">
            <a:avLst/>
          </a:prstGeom>
        </p:spPr>
      </p:pic>
      <p:pic>
        <p:nvPicPr>
          <p:cNvPr id="6" name="Graphique 5" descr="Voilier">
            <a:extLst>
              <a:ext uri="{FF2B5EF4-FFF2-40B4-BE49-F238E27FC236}">
                <a16:creationId xmlns:a16="http://schemas.microsoft.com/office/drawing/2014/main" id="{ADEFCDD1-1BE5-3144-B034-D4996075E1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9816" y="10588243"/>
            <a:ext cx="808316" cy="808316"/>
          </a:xfrm>
          <a:prstGeom prst="rect">
            <a:avLst/>
          </a:prstGeom>
        </p:spPr>
      </p:pic>
      <p:pic>
        <p:nvPicPr>
          <p:cNvPr id="7" name="Graphique 6" descr="Voilier">
            <a:extLst>
              <a:ext uri="{FF2B5EF4-FFF2-40B4-BE49-F238E27FC236}">
                <a16:creationId xmlns:a16="http://schemas.microsoft.com/office/drawing/2014/main" id="{9817E952-7D6B-464F-A760-4F00C7BE07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9816" y="5397248"/>
            <a:ext cx="808316" cy="808316"/>
          </a:xfrm>
          <a:prstGeom prst="rect">
            <a:avLst/>
          </a:prstGeom>
        </p:spPr>
      </p:pic>
      <p:pic>
        <p:nvPicPr>
          <p:cNvPr id="8" name="Graphique 7" descr="Voilier">
            <a:extLst>
              <a:ext uri="{FF2B5EF4-FFF2-40B4-BE49-F238E27FC236}">
                <a16:creationId xmlns:a16="http://schemas.microsoft.com/office/drawing/2014/main" id="{6A313D4F-96D7-FB4A-B473-BB8AA732C7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3591" y="9700736"/>
            <a:ext cx="808316" cy="808316"/>
          </a:xfrm>
          <a:prstGeom prst="rect">
            <a:avLst/>
          </a:prstGeom>
        </p:spPr>
      </p:pic>
      <p:pic>
        <p:nvPicPr>
          <p:cNvPr id="9" name="Graphique 8" descr="Poisson">
            <a:extLst>
              <a:ext uri="{FF2B5EF4-FFF2-40B4-BE49-F238E27FC236}">
                <a16:creationId xmlns:a16="http://schemas.microsoft.com/office/drawing/2014/main" id="{C0C14AE0-BB6D-5344-9F9A-04B470B58A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0932" y="6323224"/>
            <a:ext cx="914400" cy="914400"/>
          </a:xfrm>
          <a:prstGeom prst="rect">
            <a:avLst/>
          </a:prstGeom>
        </p:spPr>
      </p:pic>
      <p:pic>
        <p:nvPicPr>
          <p:cNvPr id="10" name="Graphique 9" descr="Poisson">
            <a:extLst>
              <a:ext uri="{FF2B5EF4-FFF2-40B4-BE49-F238E27FC236}">
                <a16:creationId xmlns:a16="http://schemas.microsoft.com/office/drawing/2014/main" id="{6942FFB8-69A9-464D-8C96-52D63FA5FC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0932" y="4414105"/>
            <a:ext cx="914400" cy="914400"/>
          </a:xfrm>
          <a:prstGeom prst="rect">
            <a:avLst/>
          </a:prstGeom>
        </p:spPr>
      </p:pic>
      <p:pic>
        <p:nvPicPr>
          <p:cNvPr id="11" name="Graphique 10" descr="Poisson">
            <a:extLst>
              <a:ext uri="{FF2B5EF4-FFF2-40B4-BE49-F238E27FC236}">
                <a16:creationId xmlns:a16="http://schemas.microsoft.com/office/drawing/2014/main" id="{222160BC-4B30-3A4E-89E7-AC817C5593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5418" y="8786336"/>
            <a:ext cx="914400" cy="914400"/>
          </a:xfrm>
          <a:prstGeom prst="rect">
            <a:avLst/>
          </a:prstGeom>
        </p:spPr>
      </p:pic>
      <p:pic>
        <p:nvPicPr>
          <p:cNvPr id="12" name="Graphique 11" descr="Poisson">
            <a:extLst>
              <a:ext uri="{FF2B5EF4-FFF2-40B4-BE49-F238E27FC236}">
                <a16:creationId xmlns:a16="http://schemas.microsoft.com/office/drawing/2014/main" id="{B60D7947-A753-F24C-B66F-5B9037D4CE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4616" y="7952029"/>
            <a:ext cx="914400" cy="914400"/>
          </a:xfrm>
          <a:prstGeom prst="rect">
            <a:avLst/>
          </a:prstGeom>
        </p:spPr>
      </p:pic>
      <p:pic>
        <p:nvPicPr>
          <p:cNvPr id="13" name="Graphique 12" descr="Poisson">
            <a:extLst>
              <a:ext uri="{FF2B5EF4-FFF2-40B4-BE49-F238E27FC236}">
                <a16:creationId xmlns:a16="http://schemas.microsoft.com/office/drawing/2014/main" id="{A2190808-2639-4040-94F2-10A752BE25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4707" y="7139527"/>
            <a:ext cx="914400" cy="9144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Grp="1" noChangeAspect="1"/>
          </p:cNvPicPr>
          <p:nvPr>
            <p:ph type="pic" idx="21"/>
          </p:nvPr>
        </p:nvPicPr>
        <p:blipFill>
          <a:blip r:embed="rId2"/>
          <a:srcRect t="22106" r="14704" b="123"/>
          <a:stretch>
            <a:fillRect/>
          </a:stretch>
        </p:blipFill>
        <p:spPr>
          <a:xfrm>
            <a:off x="0" y="519545"/>
            <a:ext cx="24384000" cy="13716000"/>
          </a:xfrm>
          <a:prstGeom prst="rect">
            <a:avLst/>
          </a:prstGeom>
        </p:spPr>
      </p:pic>
      <p:sp>
        <p:nvSpPr>
          <p:cNvPr id="173" name="Ligne"/>
          <p:cNvSpPr/>
          <p:nvPr/>
        </p:nvSpPr>
        <p:spPr>
          <a:xfrm>
            <a:off x="635000" y="13397345"/>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74" name="Ligne"/>
          <p:cNvSpPr/>
          <p:nvPr/>
        </p:nvSpPr>
        <p:spPr>
          <a:xfrm>
            <a:off x="571500" y="11162790"/>
            <a:ext cx="23114088"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75" name="Lire une carte de navigation"/>
          <p:cNvSpPr txBox="1">
            <a:spLocks noGrp="1"/>
          </p:cNvSpPr>
          <p:nvPr>
            <p:ph type="title"/>
          </p:nvPr>
        </p:nvSpPr>
        <p:spPr>
          <a:xfrm>
            <a:off x="513853" y="11531613"/>
            <a:ext cx="23235147" cy="1865732"/>
          </a:xfrm>
          <a:prstGeom prst="rect">
            <a:avLst/>
          </a:prstGeom>
        </p:spPr>
        <p:txBody>
          <a:bodyPr>
            <a:normAutofit/>
          </a:bodyPr>
          <a:lstStyle/>
          <a:p>
            <a:r>
              <a:rPr lang="fr-FR" sz="9600" dirty="0"/>
              <a:t>Passer de la route fond au cap compas</a:t>
            </a:r>
            <a:endParaRPr sz="9600" dirty="0"/>
          </a:p>
        </p:txBody>
      </p:sp>
      <p:sp>
        <p:nvSpPr>
          <p:cNvPr id="177" name="Jeoffrey Tourneur - 18 /11 / 2020"/>
          <p:cNvSpPr txBox="1"/>
          <p:nvPr/>
        </p:nvSpPr>
        <p:spPr>
          <a:xfrm>
            <a:off x="571500" y="12281522"/>
            <a:ext cx="23235147" cy="55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spcBef>
                <a:spcPts val="0"/>
              </a:spcBef>
              <a:tabLst/>
              <a:defRPr sz="2800" b="1" cap="all" spc="168">
                <a:solidFill>
                  <a:schemeClr val="accent4"/>
                </a:solidFill>
                <a:latin typeface="Founders Grotesk Condensed"/>
                <a:ea typeface="Founders Grotesk Condensed"/>
                <a:cs typeface="Founders Grotesk Condensed"/>
                <a:sym typeface="Founders Grotesk Condensed"/>
              </a:defRPr>
            </a:lvl1pPr>
          </a:lstStyle>
          <a:p>
            <a:endParaRPr dirty="0"/>
          </a:p>
        </p:txBody>
      </p:sp>
      <p:sp>
        <p:nvSpPr>
          <p:cNvPr id="178" name="C’est par OU ?"/>
          <p:cNvSpPr/>
          <p:nvPr/>
        </p:nvSpPr>
        <p:spPr>
          <a:xfrm>
            <a:off x="18140979" y="1762542"/>
            <a:ext cx="4698240" cy="2476943"/>
          </a:xfrm>
          <a:prstGeom prst="wedgeEllipseCallout">
            <a:avLst>
              <a:gd name="adj1" fmla="val -65401"/>
              <a:gd name="adj2" fmla="val 47347"/>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tabLst/>
              <a:defRPr b="1" cap="all" spc="156">
                <a:solidFill>
                  <a:srgbClr val="FFFFFF"/>
                </a:solidFill>
                <a:latin typeface="Founders Grotesk Condensed"/>
                <a:ea typeface="Founders Grotesk Condensed"/>
                <a:cs typeface="Founders Grotesk Condensed"/>
                <a:sym typeface="Founders Grotesk Condensed"/>
              </a:defRPr>
            </a:lvl1pPr>
          </a:lstStyle>
          <a:p>
            <a:r>
              <a:rPr lang="fr-FR" dirty="0"/>
              <a:t>Bon, ben, quel cap devons nous faire ?</a:t>
            </a:r>
            <a:endParaRPr dirty="0"/>
          </a:p>
        </p:txBody>
      </p:sp>
      <p:sp>
        <p:nvSpPr>
          <p:cNvPr id="9" name="C’est par OU ?">
            <a:extLst>
              <a:ext uri="{FF2B5EF4-FFF2-40B4-BE49-F238E27FC236}">
                <a16:creationId xmlns:a16="http://schemas.microsoft.com/office/drawing/2014/main" id="{18CE0B59-42BC-1848-8580-BC0C0F227EAA}"/>
              </a:ext>
            </a:extLst>
          </p:cNvPr>
          <p:cNvSpPr/>
          <p:nvPr/>
        </p:nvSpPr>
        <p:spPr>
          <a:xfrm>
            <a:off x="18684908" y="5917347"/>
            <a:ext cx="5302887" cy="1460198"/>
          </a:xfrm>
          <a:prstGeom prst="wedgeEllipseCallout">
            <a:avLst>
              <a:gd name="adj1" fmla="val -15788"/>
              <a:gd name="adj2" fmla="val 10011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tabLst/>
              <a:defRPr b="1" cap="all" spc="156">
                <a:solidFill>
                  <a:srgbClr val="FFFFFF"/>
                </a:solidFill>
                <a:latin typeface="Founders Grotesk Condensed"/>
                <a:ea typeface="Founders Grotesk Condensed"/>
                <a:cs typeface="Founders Grotesk Condensed"/>
                <a:sym typeface="Founders Grotesk Condensed"/>
              </a:defRPr>
            </a:lvl1pPr>
          </a:lstStyle>
          <a:p>
            <a:r>
              <a:rPr lang="fr-FR" dirty="0"/>
              <a:t>Attends, je trace ma route !</a:t>
            </a:r>
            <a:endParaRPr dirty="0"/>
          </a:p>
        </p:txBody>
      </p:sp>
      <mc:AlternateContent xmlns:mc="http://schemas.openxmlformats.org/markup-compatibility/2006">
        <mc:Choice xmlns:am3d="http://schemas.microsoft.com/office/drawing/2017/model3d" Requires="am3d">
          <p:graphicFrame>
            <p:nvGraphicFramePr>
              <p:cNvPr id="2" name="Modèle 3D 1" descr="Poisson clown">
                <a:extLst>
                  <a:ext uri="{FF2B5EF4-FFF2-40B4-BE49-F238E27FC236}">
                    <a16:creationId xmlns:a16="http://schemas.microsoft.com/office/drawing/2014/main" id="{D5007EF5-2B77-4D49-BB76-42FD704C6622}"/>
                  </a:ext>
                </a:extLst>
              </p:cNvPr>
              <p:cNvGraphicFramePr>
                <a:graphicFrameLocks noChangeAspect="1"/>
              </p:cNvGraphicFramePr>
              <p:nvPr>
                <p:extLst>
                  <p:ext uri="{D42A27DB-BD31-4B8C-83A1-F6EECF244321}">
                    <p14:modId xmlns:p14="http://schemas.microsoft.com/office/powerpoint/2010/main" val="2022914325"/>
                  </p:ext>
                </p:extLst>
              </p:nvPr>
            </p:nvGraphicFramePr>
            <p:xfrm rot="1959073">
              <a:off x="18836523" y="8732524"/>
              <a:ext cx="2723640" cy="2266526"/>
            </p:xfrm>
            <a:graphic>
              <a:graphicData uri="http://schemas.microsoft.com/office/drawing/2017/model3d">
                <am3d:model3d r:embed="rId3">
                  <am3d:spPr>
                    <a:xfrm rot="1959073">
                      <a:off x="0" y="0"/>
                      <a:ext cx="2723640" cy="2266526"/>
                    </a:xfrm>
                    <a:prstGeom prst="rect">
                      <a:avLst/>
                    </a:prstGeom>
                  </am3d:spPr>
                  <am3d:camera>
                    <am3d:pos x="0" y="0" z="55901814"/>
                    <am3d:up dx="0" dy="36000000" dz="0"/>
                    <am3d:lookAt x="0" y="0" z="0"/>
                    <am3d:perspective fov="2700000"/>
                  </am3d:camera>
                  <am3d:trans>
                    <am3d:meterPerModelUnit n="22111695" d="1000000"/>
                    <am3d:preTrans dx="0" dy="-9794964" dz="-47973"/>
                    <am3d:scale>
                      <am3d:sx n="1000000" d="1000000"/>
                      <am3d:sy n="1000000" d="1000000"/>
                      <am3d:sz n="1000000" d="1000000"/>
                    </am3d:scale>
                    <am3d:rot ax="768513" ay="-2123948" az="-450110"/>
                    <am3d:postTrans dx="0" dy="0" dz="0"/>
                  </am3d:trans>
                  <am3d:raster rName="Office3DRenderer" rVer="16.0.8326">
                    <am3d:blip r:embed="rId4"/>
                  </am3d:raster>
                  <am3d:objViewport viewportSz="41711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Poisson clown">
                <a:extLst>
                  <a:ext uri="{FF2B5EF4-FFF2-40B4-BE49-F238E27FC236}">
                    <a16:creationId xmlns:a16="http://schemas.microsoft.com/office/drawing/2014/main" id="{D5007EF5-2B77-4D49-BB76-42FD704C6622}"/>
                  </a:ext>
                </a:extLst>
              </p:cNvPr>
              <p:cNvPicPr>
                <a:picLocks noGrp="1" noRot="1" noChangeAspect="1" noMove="1" noResize="1" noEditPoints="1" noAdjustHandles="1" noChangeArrowheads="1" noChangeShapeType="1" noCrop="1"/>
              </p:cNvPicPr>
              <p:nvPr/>
            </p:nvPicPr>
            <p:blipFill>
              <a:blip r:embed="rId4"/>
              <a:stretch>
                <a:fillRect/>
              </a:stretch>
            </p:blipFill>
            <p:spPr>
              <a:xfrm rot="1959073">
                <a:off x="18836523" y="8732524"/>
                <a:ext cx="2723640" cy="2266526"/>
              </a:xfrm>
              <a:prstGeom prst="rect">
                <a:avLst/>
              </a:prstGeom>
            </p:spPr>
          </p:pic>
        </mc:Fallback>
      </mc:AlternateContent>
      <p:pic>
        <p:nvPicPr>
          <p:cNvPr id="15" name="Image 14">
            <a:extLst>
              <a:ext uri="{FF2B5EF4-FFF2-40B4-BE49-F238E27FC236}">
                <a16:creationId xmlns:a16="http://schemas.microsoft.com/office/drawing/2014/main" id="{97FE535A-1DBB-400A-9BD0-3927FE6EC45A}"/>
              </a:ext>
            </a:extLst>
          </p:cNvPr>
          <p:cNvPicPr>
            <a:picLocks noChangeAspect="1"/>
          </p:cNvPicPr>
          <p:nvPr/>
        </p:nvPicPr>
        <p:blipFill>
          <a:blip r:embed="rId5"/>
          <a:stretch>
            <a:fillRect/>
          </a:stretch>
        </p:blipFill>
        <p:spPr>
          <a:xfrm>
            <a:off x="0" y="-1"/>
            <a:ext cx="5881603" cy="5839085"/>
          </a:xfrm>
          <a:prstGeom prst="rect">
            <a:avLst/>
          </a:prstGeom>
        </p:spPr>
      </p:pic>
    </p:spTree>
    <p:extLst>
      <p:ext uri="{BB962C8B-B14F-4D97-AF65-F5344CB8AC3E}">
        <p14:creationId xmlns:p14="http://schemas.microsoft.com/office/powerpoint/2010/main" val="3410608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mph" presetSubtype="2" fill="hold" nodeType="clickEffect">
                                  <p:stCondLst>
                                    <p:cond delay="0"/>
                                  </p:stCondLst>
                                  <p:childTnLst>
                                    <p:anim calcmode="lin" valueType="num">
                                      <p:cBhvr additive="sum">
                                        <p:cTn id="6"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oordonnées géographiques sur le globe terrestre…"/>
          <p:cNvSpPr txBox="1">
            <a:spLocks noGrp="1"/>
          </p:cNvSpPr>
          <p:nvPr>
            <p:ph type="body" idx="1"/>
          </p:nvPr>
        </p:nvSpPr>
        <p:spPr>
          <a:xfrm>
            <a:off x="4085418" y="3009495"/>
            <a:ext cx="16213164" cy="8444039"/>
          </a:xfrm>
          <a:prstGeom prst="rect">
            <a:avLst/>
          </a:prstGeom>
        </p:spPr>
        <p:txBody>
          <a:bodyPr>
            <a:normAutofit/>
          </a:bodyPr>
          <a:lstStyle/>
          <a:p>
            <a:pPr marL="452627" indent="-452627" defTabSz="817244">
              <a:spcBef>
                <a:spcPts val="3500"/>
              </a:spcBef>
              <a:defRPr sz="4158" spc="-41"/>
            </a:pPr>
            <a:r>
              <a:rPr lang="fr-FR" dirty="0"/>
              <a:t>Pourquoi !</a:t>
            </a:r>
          </a:p>
          <a:p>
            <a:pPr marL="909827" lvl="1" indent="-452627" defTabSz="817244">
              <a:spcBef>
                <a:spcPts val="3500"/>
              </a:spcBef>
              <a:defRPr sz="4158" spc="-41"/>
            </a:pPr>
            <a:r>
              <a:rPr lang="fr-FR" sz="3600" spc="-41" dirty="0"/>
              <a:t>Pour préparer une navigation, on trace la route sur la carte en fonction des dangers de la navigation, des conditions météo, de la marée…</a:t>
            </a:r>
            <a:endParaRPr lang="fr-FR" sz="3600" spc="-41" dirty="0">
              <a:highlight>
                <a:srgbClr val="FFFF00"/>
              </a:highlight>
            </a:endParaRPr>
          </a:p>
          <a:p>
            <a:pPr marL="452627" indent="-452627" defTabSz="817244">
              <a:spcBef>
                <a:spcPts val="3500"/>
              </a:spcBef>
              <a:defRPr sz="4158" spc="-41"/>
            </a:pPr>
            <a:r>
              <a:rPr lang="fr-FR" dirty="0"/>
              <a:t>Les prérequis </a:t>
            </a:r>
          </a:p>
          <a:p>
            <a:pPr marL="909827" lvl="1" indent="-452627" defTabSz="817244">
              <a:spcBef>
                <a:spcPts val="3500"/>
              </a:spcBef>
              <a:defRPr sz="4158" spc="-41"/>
            </a:pPr>
            <a:r>
              <a:rPr lang="fr-FR" sz="3600" dirty="0"/>
              <a:t>Lecture de carte.</a:t>
            </a:r>
          </a:p>
          <a:p>
            <a:pPr marL="909827" lvl="1" indent="-452627" defTabSz="817244">
              <a:spcBef>
                <a:spcPts val="3500"/>
              </a:spcBef>
              <a:defRPr sz="4158" spc="-41"/>
            </a:pPr>
            <a:r>
              <a:rPr lang="fr-FR" sz="3600" dirty="0"/>
              <a:t>Utilisation de la règle rapporteur et du compas à pointe sèche.</a:t>
            </a:r>
          </a:p>
          <a:p>
            <a:pPr marL="909827" lvl="1" indent="-452627" defTabSz="817244">
              <a:spcBef>
                <a:spcPts val="3500"/>
              </a:spcBef>
              <a:defRPr sz="4158" spc="-41"/>
            </a:pPr>
            <a:r>
              <a:rPr lang="fr-FR" sz="3600" dirty="0"/>
              <a:t>Règle des 12</a:t>
            </a:r>
            <a:r>
              <a:rPr lang="fr-FR" sz="3600" baseline="30000" dirty="0"/>
              <a:t>ème</a:t>
            </a:r>
            <a:r>
              <a:rPr lang="fr-FR" sz="3600" dirty="0"/>
              <a:t> de marée.</a:t>
            </a:r>
          </a:p>
          <a:p>
            <a:pPr marL="909827" lvl="1" indent="-452627" defTabSz="817244">
              <a:spcBef>
                <a:spcPts val="3500"/>
              </a:spcBef>
              <a:defRPr sz="4158" spc="-41"/>
            </a:pPr>
            <a:r>
              <a:rPr lang="fr-FR" sz="3600" dirty="0"/>
              <a:t>Savoir faire le point, se positionner avec 2 ou 3 relèvements.</a:t>
            </a:r>
            <a:endParaRPr sz="3600" dirty="0"/>
          </a:p>
          <a:p>
            <a:pPr marL="448055" indent="-452627" defTabSz="817244">
              <a:spcBef>
                <a:spcPts val="3500"/>
              </a:spcBef>
              <a:defRPr sz="4158" spc="-41"/>
            </a:pPr>
            <a:r>
              <a:rPr lang="fr-FR" dirty="0"/>
              <a:t>Le matériel</a:t>
            </a:r>
          </a:p>
          <a:p>
            <a:pPr marL="448055" indent="-452627" defTabSz="817244">
              <a:spcBef>
                <a:spcPts val="3500"/>
              </a:spcBef>
              <a:defRPr sz="4158" spc="-41"/>
            </a:pPr>
            <a:r>
              <a:rPr lang="fr-FR" dirty="0"/>
              <a:t>La méthode </a:t>
            </a:r>
            <a:endParaRPr dirty="0"/>
          </a:p>
        </p:txBody>
      </p:sp>
      <p:sp>
        <p:nvSpPr>
          <p:cNvPr id="182" name="Lire une carte de navigation"/>
          <p:cNvSpPr txBox="1">
            <a:spLocks noGrp="1"/>
          </p:cNvSpPr>
          <p:nvPr>
            <p:ph type="title"/>
          </p:nvPr>
        </p:nvSpPr>
        <p:spPr>
          <a:xfrm>
            <a:off x="571500" y="857755"/>
            <a:ext cx="23241000" cy="1951018"/>
          </a:xfrm>
          <a:prstGeom prst="rect">
            <a:avLst/>
          </a:prstGeom>
        </p:spPr>
        <p:txBody>
          <a:bodyPr/>
          <a:lstStyle/>
          <a:p>
            <a:r>
              <a:rPr lang="fr-FR" dirty="0"/>
              <a:t>Passer de la route fond au cap compas</a:t>
            </a:r>
            <a:endParaRPr dirty="0"/>
          </a:p>
        </p:txBody>
      </p:sp>
      <p:pic>
        <p:nvPicPr>
          <p:cNvPr id="4" name="Graphique 3" descr="Poisson">
            <a:extLst>
              <a:ext uri="{FF2B5EF4-FFF2-40B4-BE49-F238E27FC236}">
                <a16:creationId xmlns:a16="http://schemas.microsoft.com/office/drawing/2014/main" id="{6F766520-FEEF-1C4C-B95B-1F41DFAD32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5418" y="3708865"/>
            <a:ext cx="914400" cy="914400"/>
          </a:xfrm>
          <a:prstGeom prst="rect">
            <a:avLst/>
          </a:prstGeom>
        </p:spPr>
      </p:pic>
      <p:pic>
        <p:nvPicPr>
          <p:cNvPr id="3" name="Graphique 2" descr="Voilier">
            <a:extLst>
              <a:ext uri="{FF2B5EF4-FFF2-40B4-BE49-F238E27FC236}">
                <a16:creationId xmlns:a16="http://schemas.microsoft.com/office/drawing/2014/main" id="{FF2EA46E-9473-FD40-BFB7-D05A2F0380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9816" y="2794002"/>
            <a:ext cx="808316" cy="808316"/>
          </a:xfrm>
          <a:prstGeom prst="rect">
            <a:avLst/>
          </a:prstGeom>
        </p:spPr>
      </p:pic>
      <p:pic>
        <p:nvPicPr>
          <p:cNvPr id="6" name="Graphique 5" descr="Voilier">
            <a:extLst>
              <a:ext uri="{FF2B5EF4-FFF2-40B4-BE49-F238E27FC236}">
                <a16:creationId xmlns:a16="http://schemas.microsoft.com/office/drawing/2014/main" id="{ADEFCDD1-1BE5-3144-B034-D4996075E1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9816" y="10521337"/>
            <a:ext cx="808316" cy="808316"/>
          </a:xfrm>
          <a:prstGeom prst="rect">
            <a:avLst/>
          </a:prstGeom>
        </p:spPr>
      </p:pic>
      <p:pic>
        <p:nvPicPr>
          <p:cNvPr id="7" name="Graphique 6" descr="Voilier">
            <a:extLst>
              <a:ext uri="{FF2B5EF4-FFF2-40B4-BE49-F238E27FC236}">
                <a16:creationId xmlns:a16="http://schemas.microsoft.com/office/drawing/2014/main" id="{9817E952-7D6B-464F-A760-4F00C7BE07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52118" y="5107322"/>
            <a:ext cx="808316" cy="808316"/>
          </a:xfrm>
          <a:prstGeom prst="rect">
            <a:avLst/>
          </a:prstGeom>
        </p:spPr>
      </p:pic>
      <p:pic>
        <p:nvPicPr>
          <p:cNvPr id="8" name="Graphique 7" descr="Voilier">
            <a:extLst>
              <a:ext uri="{FF2B5EF4-FFF2-40B4-BE49-F238E27FC236}">
                <a16:creationId xmlns:a16="http://schemas.microsoft.com/office/drawing/2014/main" id="{6A313D4F-96D7-FB4A-B473-BB8AA732C7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3591" y="9566924"/>
            <a:ext cx="808316" cy="808316"/>
          </a:xfrm>
          <a:prstGeom prst="rect">
            <a:avLst/>
          </a:prstGeom>
        </p:spPr>
      </p:pic>
      <p:pic>
        <p:nvPicPr>
          <p:cNvPr id="9" name="Graphique 8" descr="Poisson">
            <a:extLst>
              <a:ext uri="{FF2B5EF4-FFF2-40B4-BE49-F238E27FC236}">
                <a16:creationId xmlns:a16="http://schemas.microsoft.com/office/drawing/2014/main" id="{C0C14AE0-BB6D-5344-9F9A-04B470B58A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932" y="6010996"/>
            <a:ext cx="914400" cy="914400"/>
          </a:xfrm>
          <a:prstGeom prst="rect">
            <a:avLst/>
          </a:prstGeom>
        </p:spPr>
      </p:pic>
      <p:pic>
        <p:nvPicPr>
          <p:cNvPr id="11" name="Graphique 10" descr="Poisson">
            <a:extLst>
              <a:ext uri="{FF2B5EF4-FFF2-40B4-BE49-F238E27FC236}">
                <a16:creationId xmlns:a16="http://schemas.microsoft.com/office/drawing/2014/main" id="{222160BC-4B30-3A4E-89E7-AC817C5593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5418" y="8674826"/>
            <a:ext cx="914400" cy="914400"/>
          </a:xfrm>
          <a:prstGeom prst="rect">
            <a:avLst/>
          </a:prstGeom>
        </p:spPr>
      </p:pic>
      <p:pic>
        <p:nvPicPr>
          <p:cNvPr id="12" name="Graphique 11" descr="Poisson">
            <a:extLst>
              <a:ext uri="{FF2B5EF4-FFF2-40B4-BE49-F238E27FC236}">
                <a16:creationId xmlns:a16="http://schemas.microsoft.com/office/drawing/2014/main" id="{B60D7947-A753-F24C-B66F-5B9037D4C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61430" y="7795049"/>
            <a:ext cx="914400" cy="914400"/>
          </a:xfrm>
          <a:prstGeom prst="rect">
            <a:avLst/>
          </a:prstGeom>
        </p:spPr>
      </p:pic>
      <p:pic>
        <p:nvPicPr>
          <p:cNvPr id="13" name="Graphique 12" descr="Poisson">
            <a:extLst>
              <a:ext uri="{FF2B5EF4-FFF2-40B4-BE49-F238E27FC236}">
                <a16:creationId xmlns:a16="http://schemas.microsoft.com/office/drawing/2014/main" id="{A2190808-2639-4040-94F2-10A752BE25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4707" y="6894205"/>
            <a:ext cx="914400" cy="914400"/>
          </a:xfrm>
          <a:prstGeom prst="rect">
            <a:avLst/>
          </a:prstGeom>
        </p:spPr>
      </p:pic>
    </p:spTree>
    <p:extLst>
      <p:ext uri="{BB962C8B-B14F-4D97-AF65-F5344CB8AC3E}">
        <p14:creationId xmlns:p14="http://schemas.microsoft.com/office/powerpoint/2010/main" val="39504653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oordonnées géographiques sur le globe terrestre…"/>
          <p:cNvSpPr txBox="1">
            <a:spLocks noGrp="1"/>
          </p:cNvSpPr>
          <p:nvPr>
            <p:ph type="body" idx="1"/>
          </p:nvPr>
        </p:nvSpPr>
        <p:spPr>
          <a:xfrm>
            <a:off x="571500" y="3009495"/>
            <a:ext cx="23241000" cy="7697010"/>
          </a:xfrm>
          <a:prstGeom prst="rect">
            <a:avLst/>
          </a:prstGeom>
        </p:spPr>
        <p:txBody>
          <a:bodyPr/>
          <a:lstStyle/>
          <a:p>
            <a:pPr marL="452627" indent="-452627" defTabSz="817244">
              <a:spcBef>
                <a:spcPts val="3500"/>
              </a:spcBef>
              <a:defRPr sz="4158" spc="-41"/>
            </a:pPr>
            <a:r>
              <a:rPr lang="fr-FR" dirty="0"/>
              <a:t>La matériel </a:t>
            </a:r>
            <a:endParaRPr dirty="0"/>
          </a:p>
        </p:txBody>
      </p:sp>
      <p:pic>
        <p:nvPicPr>
          <p:cNvPr id="4" name="Image 3">
            <a:extLst>
              <a:ext uri="{FF2B5EF4-FFF2-40B4-BE49-F238E27FC236}">
                <a16:creationId xmlns:a16="http://schemas.microsoft.com/office/drawing/2014/main" id="{12B956A2-7AD2-4D60-A108-26655F756BE9}"/>
              </a:ext>
            </a:extLst>
          </p:cNvPr>
          <p:cNvPicPr>
            <a:picLocks noChangeAspect="1"/>
          </p:cNvPicPr>
          <p:nvPr/>
        </p:nvPicPr>
        <p:blipFill>
          <a:blip r:embed="rId3"/>
          <a:stretch>
            <a:fillRect/>
          </a:stretch>
        </p:blipFill>
        <p:spPr>
          <a:xfrm>
            <a:off x="571500" y="5084214"/>
            <a:ext cx="10853151" cy="6841086"/>
          </a:xfrm>
          <a:prstGeom prst="rect">
            <a:avLst/>
          </a:prstGeom>
        </p:spPr>
      </p:pic>
      <p:pic>
        <p:nvPicPr>
          <p:cNvPr id="5" name="Image 4">
            <a:extLst>
              <a:ext uri="{FF2B5EF4-FFF2-40B4-BE49-F238E27FC236}">
                <a16:creationId xmlns:a16="http://schemas.microsoft.com/office/drawing/2014/main" id="{2076C855-2C74-423A-837B-FDBBB7882569}"/>
              </a:ext>
            </a:extLst>
          </p:cNvPr>
          <p:cNvPicPr>
            <a:picLocks noChangeAspect="1"/>
          </p:cNvPicPr>
          <p:nvPr/>
        </p:nvPicPr>
        <p:blipFill>
          <a:blip r:embed="rId4"/>
          <a:stretch>
            <a:fillRect/>
          </a:stretch>
        </p:blipFill>
        <p:spPr>
          <a:xfrm rot="1049657">
            <a:off x="6714246" y="4210845"/>
            <a:ext cx="15097940" cy="3997247"/>
          </a:xfrm>
          <a:prstGeom prst="rect">
            <a:avLst/>
          </a:prstGeom>
          <a:effectLst>
            <a:reflection stA="0" endPos="65000" dist="50800" dir="5400000" sy="-100000" algn="bl" rotWithShape="0"/>
          </a:effectLst>
        </p:spPr>
      </p:pic>
      <mc:AlternateContent xmlns:mc="http://schemas.openxmlformats.org/markup-compatibility/2006">
        <mc:Choice xmlns:am3d="http://schemas.microsoft.com/office/drawing/2017/model3d" Requires="am3d">
          <p:graphicFrame>
            <p:nvGraphicFramePr>
              <p:cNvPr id="2" name="Modèle 3D 1" descr="Petit crayon">
                <a:extLst>
                  <a:ext uri="{FF2B5EF4-FFF2-40B4-BE49-F238E27FC236}">
                    <a16:creationId xmlns:a16="http://schemas.microsoft.com/office/drawing/2014/main" id="{88257A3D-AB08-4E43-A4DD-A94C41991DA2}"/>
                  </a:ext>
                </a:extLst>
              </p:cNvPr>
              <p:cNvGraphicFramePr>
                <a:graphicFrameLocks noChangeAspect="1"/>
              </p:cNvGraphicFramePr>
              <p:nvPr/>
            </p:nvGraphicFramePr>
            <p:xfrm rot="18956409">
              <a:off x="15049139" y="8224933"/>
              <a:ext cx="8514765" cy="677311"/>
            </p:xfrm>
            <a:graphic>
              <a:graphicData uri="http://schemas.microsoft.com/office/drawing/2017/model3d">
                <am3d:model3d r:embed="rId5">
                  <am3d:spPr>
                    <a:xfrm rot="18956409">
                      <a:off x="0" y="0"/>
                      <a:ext cx="8514765" cy="677311"/>
                    </a:xfrm>
                    <a:prstGeom prst="rect">
                      <a:avLst/>
                    </a:prstGeom>
                  </am3d:spPr>
                  <am3d:camera>
                    <am3d:pos x="0" y="0" z="47378196"/>
                    <am3d:up dx="0" dy="36000000" dz="0"/>
                    <am3d:lookAt x="0" y="0" z="0"/>
                    <am3d:perspective fov="2700000"/>
                  </am3d:camera>
                  <am3d:trans>
                    <am3d:meterPerModelUnit n="4473872" d="1000000"/>
                    <am3d:preTrans dx="1057221" dy="-3160" dz="1044043"/>
                    <am3d:scale>
                      <am3d:sx n="1000000" d="1000000"/>
                      <am3d:sy n="1000000" d="1000000"/>
                      <am3d:sz n="1000000" d="1000000"/>
                    </am3d:scale>
                    <am3d:rot/>
                    <am3d:postTrans dx="0" dy="0" dz="0"/>
                  </am3d:trans>
                  <am3d:raster rName="Office3DRenderer" rVer="16.0.8326">
                    <am3d:blip r:embed="rId6"/>
                  </am3d:raster>
                  <am3d:objViewport viewportSz="89626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Petit crayon">
                <a:extLst>
                  <a:ext uri="{FF2B5EF4-FFF2-40B4-BE49-F238E27FC236}">
                    <a16:creationId xmlns:a16="http://schemas.microsoft.com/office/drawing/2014/main" id="{88257A3D-AB08-4E43-A4DD-A94C41991DA2}"/>
                  </a:ext>
                </a:extLst>
              </p:cNvPr>
              <p:cNvPicPr>
                <a:picLocks noGrp="1" noRot="1" noChangeAspect="1" noMove="1" noResize="1" noEditPoints="1" noAdjustHandles="1" noChangeArrowheads="1" noChangeShapeType="1" noCrop="1"/>
              </p:cNvPicPr>
              <p:nvPr/>
            </p:nvPicPr>
            <p:blipFill>
              <a:blip r:embed="rId6"/>
              <a:stretch>
                <a:fillRect/>
              </a:stretch>
            </p:blipFill>
            <p:spPr>
              <a:xfrm rot="18956409">
                <a:off x="15049139" y="8224933"/>
                <a:ext cx="8514765" cy="6773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èle 3D 5" descr="Gomme 01">
                <a:extLst>
                  <a:ext uri="{FF2B5EF4-FFF2-40B4-BE49-F238E27FC236}">
                    <a16:creationId xmlns:a16="http://schemas.microsoft.com/office/drawing/2014/main" id="{452CCD78-0E20-47F5-8BA1-F0416E4600B0}"/>
                  </a:ext>
                </a:extLst>
              </p:cNvPr>
              <p:cNvGraphicFramePr>
                <a:graphicFrameLocks noChangeAspect="1"/>
              </p:cNvGraphicFramePr>
              <p:nvPr/>
            </p:nvGraphicFramePr>
            <p:xfrm>
              <a:off x="8668706" y="6191853"/>
              <a:ext cx="6536043" cy="4717650"/>
            </p:xfrm>
            <a:graphic>
              <a:graphicData uri="http://schemas.microsoft.com/office/drawing/2017/model3d">
                <am3d:model3d r:embed="rId7">
                  <am3d:spPr>
                    <a:xfrm>
                      <a:off x="0" y="0"/>
                      <a:ext cx="6536043" cy="4717650"/>
                    </a:xfrm>
                    <a:prstGeom prst="rect">
                      <a:avLst/>
                    </a:prstGeom>
                  </am3d:spPr>
                  <am3d:camera>
                    <am3d:pos x="0" y="0" z="49992183"/>
                    <am3d:up dx="0" dy="36000000" dz="0"/>
                    <am3d:lookAt x="0" y="0" z="0"/>
                    <am3d:perspective fov="2700000"/>
                  </am3d:camera>
                  <am3d:trans>
                    <am3d:meterPerModelUnit n="19999998" d="1000000"/>
                    <am3d:preTrans dx="300" dy="61309" dz="-300"/>
                    <am3d:scale>
                      <am3d:sx n="1000000" d="1000000"/>
                      <am3d:sy n="1000000" d="1000000"/>
                      <am3d:sz n="1000000" d="1000000"/>
                    </am3d:scale>
                    <am3d:rot ax="2239501" ay="-2561900" az="-1640523"/>
                    <am3d:postTrans dx="0" dy="0" dz="0"/>
                  </am3d:trans>
                  <am3d:raster rName="Office3DRenderer" rVer="16.0.8326">
                    <am3d:blip r:embed="rId8"/>
                  </am3d:raster>
                  <am3d:objViewport viewportSz="72354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èle 3D 5" descr="Gomme 01">
                <a:extLst>
                  <a:ext uri="{FF2B5EF4-FFF2-40B4-BE49-F238E27FC236}">
                    <a16:creationId xmlns:a16="http://schemas.microsoft.com/office/drawing/2014/main" id="{452CCD78-0E20-47F5-8BA1-F0416E4600B0}"/>
                  </a:ext>
                </a:extLst>
              </p:cNvPr>
              <p:cNvPicPr>
                <a:picLocks noGrp="1" noRot="1" noChangeAspect="1" noMove="1" noResize="1" noEditPoints="1" noAdjustHandles="1" noChangeArrowheads="1" noChangeShapeType="1" noCrop="1"/>
              </p:cNvPicPr>
              <p:nvPr/>
            </p:nvPicPr>
            <p:blipFill>
              <a:blip r:embed="rId8"/>
              <a:stretch>
                <a:fillRect/>
              </a:stretch>
            </p:blipFill>
            <p:spPr>
              <a:xfrm>
                <a:off x="8668706" y="6191853"/>
                <a:ext cx="6536043" cy="4717650"/>
              </a:xfrm>
              <a:prstGeom prst="rect">
                <a:avLst/>
              </a:prstGeom>
            </p:spPr>
          </p:pic>
        </mc:Fallback>
      </mc:AlternateContent>
      <p:sp>
        <p:nvSpPr>
          <p:cNvPr id="10" name="Lire une carte de navigation">
            <a:extLst>
              <a:ext uri="{FF2B5EF4-FFF2-40B4-BE49-F238E27FC236}">
                <a16:creationId xmlns:a16="http://schemas.microsoft.com/office/drawing/2014/main" id="{71386F94-58CE-40ED-9798-5724F13C9948}"/>
              </a:ext>
            </a:extLst>
          </p:cNvPr>
          <p:cNvSpPr txBox="1">
            <a:spLocks noGrp="1"/>
          </p:cNvSpPr>
          <p:nvPr>
            <p:ph type="title"/>
          </p:nvPr>
        </p:nvSpPr>
        <p:spPr>
          <a:xfrm>
            <a:off x="571500" y="1013869"/>
            <a:ext cx="23241000" cy="1951018"/>
          </a:xfrm>
          <a:prstGeom prst="rect">
            <a:avLst/>
          </a:prstGeom>
        </p:spPr>
        <p:txBody>
          <a:bodyPr/>
          <a:lstStyle/>
          <a:p>
            <a:r>
              <a:rPr lang="fr-FR" dirty="0"/>
              <a:t>Passer de la route fond au cap compas</a:t>
            </a:r>
            <a:endParaRPr dirty="0"/>
          </a:p>
        </p:txBody>
      </p:sp>
    </p:spTree>
    <p:extLst>
      <p:ext uri="{BB962C8B-B14F-4D97-AF65-F5344CB8AC3E}">
        <p14:creationId xmlns:p14="http://schemas.microsoft.com/office/powerpoint/2010/main" val="6450640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464" y="21730"/>
            <a:ext cx="22085071" cy="13672539"/>
          </a:xfrm>
          <a:prstGeom prst="rect">
            <a:avLst/>
          </a:prstGeom>
        </p:spPr>
      </p:pic>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00B05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ZoneTexte 1">
            <a:extLst>
              <a:ext uri="{FF2B5EF4-FFF2-40B4-BE49-F238E27FC236}">
                <a16:creationId xmlns:a16="http://schemas.microsoft.com/office/drawing/2014/main" id="{8DD9C95B-6D24-2E45-8E44-E1F57419CBC8}"/>
              </a:ext>
            </a:extLst>
          </p:cNvPr>
          <p:cNvSpPr txBox="1"/>
          <p:nvPr/>
        </p:nvSpPr>
        <p:spPr>
          <a:xfrm>
            <a:off x="7609962" y="389033"/>
            <a:ext cx="4596966" cy="3303468"/>
          </a:xfrm>
          <a:prstGeom prst="rect">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Cc 209° </a:t>
            </a:r>
          </a:p>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dirty="0">
                <a:solidFill>
                  <a:schemeClr val="bg1">
                    <a:lumMod val="10000"/>
                    <a:lumOff val="90000"/>
                  </a:schemeClr>
                </a:solidFill>
              </a:rPr>
              <a:t>Vitesse 4 </a:t>
            </a:r>
            <a:r>
              <a:rPr lang="fr-FR" sz="3200" dirty="0" err="1">
                <a:solidFill>
                  <a:schemeClr val="bg1">
                    <a:lumMod val="10000"/>
                    <a:lumOff val="90000"/>
                  </a:schemeClr>
                </a:solidFill>
              </a:rPr>
              <a:t>nds</a:t>
            </a:r>
            <a:endParaRPr lang="fr-FR" sz="3200" dirty="0">
              <a:solidFill>
                <a:schemeClr val="bg1">
                  <a:lumMod val="10000"/>
                  <a:lumOff val="90000"/>
                </a:schemeClr>
              </a:solidFill>
            </a:endParaRPr>
          </a:p>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dirty="0">
                <a:solidFill>
                  <a:schemeClr val="bg1">
                    <a:lumMod val="10000"/>
                    <a:lumOff val="90000"/>
                  </a:schemeClr>
                </a:solidFill>
              </a:rPr>
              <a:t>Vent :</a:t>
            </a: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 145°        V </a:t>
            </a:r>
            <a:r>
              <a:rPr lang="fr-FR" sz="3200" dirty="0">
                <a:solidFill>
                  <a:schemeClr val="bg1">
                    <a:lumMod val="10000"/>
                    <a:lumOff val="90000"/>
                  </a:schemeClr>
                </a:solidFill>
              </a:rPr>
              <a:t>8</a:t>
            </a: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 </a:t>
            </a:r>
            <a:r>
              <a:rPr kumimoji="0" lang="fr-FR" sz="3200" b="0" i="0" u="none" strike="noStrike" cap="none" spc="78" normalizeH="0" baseline="0" dirty="0" err="1">
                <a:ln>
                  <a:noFill/>
                </a:ln>
                <a:solidFill>
                  <a:schemeClr val="bg1">
                    <a:lumMod val="10000"/>
                    <a:lumOff val="90000"/>
                  </a:schemeClr>
                </a:solidFill>
                <a:effectLst/>
                <a:uFillTx/>
                <a:latin typeface="Founders Grotesk Text"/>
                <a:ea typeface="Founders Grotesk Text"/>
                <a:cs typeface="Founders Grotesk Text"/>
                <a:sym typeface="Founders Grotesk Text"/>
              </a:rPr>
              <a:t>nds</a:t>
            </a:r>
            <a:endPar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endParaRPr>
          </a:p>
          <a:p>
            <a:pPr marL="0" marR="0" indent="0" algn="ctr" defTabSz="584200" rtl="0" fontAlgn="auto" latinLnBrk="0" hangingPunct="0">
              <a:lnSpc>
                <a:spcPct val="100000"/>
              </a:lnSpc>
              <a:spcBef>
                <a:spcPts val="2400"/>
              </a:spcBef>
              <a:spcAft>
                <a:spcPts val="0"/>
              </a:spcAft>
              <a:buClrTx/>
              <a:buSzTx/>
              <a:buFontTx/>
              <a:buNone/>
              <a:tabLst>
                <a:tab pos="584200" algn="l"/>
              </a:tabLst>
            </a:pPr>
            <a:endPar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endParaRPr>
          </a:p>
        </p:txBody>
      </p:sp>
      <p:sp>
        <p:nvSpPr>
          <p:cNvPr id="3" name="Flèche vers le haut 2">
            <a:extLst>
              <a:ext uri="{FF2B5EF4-FFF2-40B4-BE49-F238E27FC236}">
                <a16:creationId xmlns:a16="http://schemas.microsoft.com/office/drawing/2014/main" id="{5134BE35-F5C6-FF45-915E-B058818DC382}"/>
              </a:ext>
            </a:extLst>
          </p:cNvPr>
          <p:cNvSpPr/>
          <p:nvPr/>
        </p:nvSpPr>
        <p:spPr>
          <a:xfrm rot="19476397">
            <a:off x="19406586" y="2952849"/>
            <a:ext cx="847560" cy="1805024"/>
          </a:xfrm>
          <a:prstGeom prst="upArrow">
            <a:avLst/>
          </a:prstGeom>
          <a:solidFill>
            <a:schemeClr val="bg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7" name="ZoneTexte 6">
            <a:extLst>
              <a:ext uri="{FF2B5EF4-FFF2-40B4-BE49-F238E27FC236}">
                <a16:creationId xmlns:a16="http://schemas.microsoft.com/office/drawing/2014/main" id="{3D8D2131-2323-4DB8-B6C6-C0F247229100}"/>
              </a:ext>
            </a:extLst>
          </p:cNvPr>
          <p:cNvSpPr txBox="1"/>
          <p:nvPr/>
        </p:nvSpPr>
        <p:spPr>
          <a:xfrm>
            <a:off x="19720743" y="1425930"/>
            <a:ext cx="2363261"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54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12h50</a:t>
            </a:r>
          </a:p>
        </p:txBody>
      </p:sp>
      <p:sp>
        <p:nvSpPr>
          <p:cNvPr id="8" name="ZoneTexte 7">
            <a:extLst>
              <a:ext uri="{FF2B5EF4-FFF2-40B4-BE49-F238E27FC236}">
                <a16:creationId xmlns:a16="http://schemas.microsoft.com/office/drawing/2014/main" id="{7C97FA58-1097-48D2-B86A-DF791DE5818A}"/>
              </a:ext>
            </a:extLst>
          </p:cNvPr>
          <p:cNvSpPr txBox="1"/>
          <p:nvPr/>
        </p:nvSpPr>
        <p:spPr>
          <a:xfrm>
            <a:off x="13418482" y="1102764"/>
            <a:ext cx="3547996" cy="18876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b="1" dirty="0"/>
              <a:t>Vous notez l’heure sur la carte et le carnet de bord</a:t>
            </a:r>
            <a:endParaRPr kumimoji="0" lang="fr-FR" sz="32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4" name="Ellipse 3">
            <a:extLst>
              <a:ext uri="{FF2B5EF4-FFF2-40B4-BE49-F238E27FC236}">
                <a16:creationId xmlns:a16="http://schemas.microsoft.com/office/drawing/2014/main" id="{BDD6834F-5C2B-4376-B297-75D2BE2D4752}"/>
              </a:ext>
            </a:extLst>
          </p:cNvPr>
          <p:cNvSpPr/>
          <p:nvPr/>
        </p:nvSpPr>
        <p:spPr>
          <a:xfrm>
            <a:off x="11836350" y="11669388"/>
            <a:ext cx="2042808" cy="1887696"/>
          </a:xfrm>
          <a:prstGeom prst="ellipse">
            <a:avLst/>
          </a:prstGeom>
          <a:noFill/>
          <a:ln w="635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384030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additive="sum">
                                        <p:cTn id="8" dur="1000" fill="hold"/>
                                        <p:tgtEl>
                                          <p:spTgt spid="2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2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2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2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sp>
        <p:nvSpPr>
          <p:cNvPr id="22" name="ZoneTexte 21">
            <a:extLst>
              <a:ext uri="{FF2B5EF4-FFF2-40B4-BE49-F238E27FC236}">
                <a16:creationId xmlns:a16="http://schemas.microsoft.com/office/drawing/2014/main" id="{369225FF-CDC8-4093-9561-91D895CFFABE}"/>
              </a:ext>
            </a:extLst>
          </p:cNvPr>
          <p:cNvSpPr txBox="1"/>
          <p:nvPr/>
        </p:nvSpPr>
        <p:spPr>
          <a:xfrm>
            <a:off x="13367097" y="5570625"/>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210°</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4" name="Tableau 2">
            <a:extLst>
              <a:ext uri="{FF2B5EF4-FFF2-40B4-BE49-F238E27FC236}">
                <a16:creationId xmlns:a16="http://schemas.microsoft.com/office/drawing/2014/main" id="{680CE354-E951-4E6E-9D15-39469FAFFDEF}"/>
              </a:ext>
            </a:extLst>
          </p:cNvPr>
          <p:cNvGraphicFramePr>
            <a:graphicFrameLocks noGrp="1"/>
          </p:cNvGraphicFramePr>
          <p:nvPr>
            <p:extLst>
              <p:ext uri="{D42A27DB-BD31-4B8C-83A1-F6EECF244321}">
                <p14:modId xmlns:p14="http://schemas.microsoft.com/office/powerpoint/2010/main" val="4023470483"/>
              </p:ext>
            </p:extLst>
          </p:nvPr>
        </p:nvGraphicFramePr>
        <p:xfrm>
          <a:off x="931958" y="20782"/>
          <a:ext cx="11336761" cy="6974784"/>
        </p:xfrm>
        <a:graphic>
          <a:graphicData uri="http://schemas.openxmlformats.org/drawingml/2006/table">
            <a:tbl>
              <a:tblPr firstRow="1" bandRow="1">
                <a:tableStyleId>{5940675A-B579-460E-94D1-54222C63F5DA}</a:tableStyleId>
              </a:tblPr>
              <a:tblGrid>
                <a:gridCol w="5858708">
                  <a:extLst>
                    <a:ext uri="{9D8B030D-6E8A-4147-A177-3AD203B41FA5}">
                      <a16:colId xmlns:a16="http://schemas.microsoft.com/office/drawing/2014/main" val="1002330861"/>
                    </a:ext>
                  </a:extLst>
                </a:gridCol>
                <a:gridCol w="5478053">
                  <a:extLst>
                    <a:ext uri="{9D8B030D-6E8A-4147-A177-3AD203B41FA5}">
                      <a16:colId xmlns:a16="http://schemas.microsoft.com/office/drawing/2014/main" val="594558956"/>
                    </a:ext>
                  </a:extLst>
                </a:gridCol>
              </a:tblGrid>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Vitesse Fond (Vf) </a:t>
                      </a:r>
                    </a:p>
                  </a:txBody>
                  <a:tcPr>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dirty="0">
                        <a:solidFill>
                          <a:schemeClr val="accent6">
                            <a:lumMod val="50000"/>
                          </a:schemeClr>
                        </a:solidFill>
                      </a:endParaRPr>
                    </a:p>
                  </a:txBody>
                  <a:tcP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43022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accent6">
                              <a:lumMod val="75000"/>
                            </a:schemeClr>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rgbClr val="FF0000"/>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4270423661"/>
                  </a:ext>
                </a:extLst>
              </a:tr>
              <a:tr h="708018">
                <a:tc>
                  <a:txBody>
                    <a:bodyPr/>
                    <a:lstStyle/>
                    <a:p>
                      <a:pPr algn="l"/>
                      <a:r>
                        <a:rPr lang="fr-FR" sz="40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fr-FR" sz="40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317507"/>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Route de surface (</a:t>
                      </a:r>
                      <a:r>
                        <a:rPr lang="fr-FR" sz="4000" b="1" dirty="0" err="1"/>
                        <a:t>Rs</a:t>
                      </a:r>
                      <a:r>
                        <a:rPr lang="fr-FR" sz="4000" b="1" dirty="0"/>
                        <a:t>)</a:t>
                      </a:r>
                    </a:p>
                  </a:txBody>
                  <a:tcPr>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65883307"/>
                  </a:ext>
                </a:extLst>
              </a:tr>
              <a:tr h="708018">
                <a:tc>
                  <a:txBody>
                    <a:bodyPr/>
                    <a:lstStyle/>
                    <a:p>
                      <a:pPr algn="l"/>
                      <a:r>
                        <a:rPr lang="fr-FR" sz="4000" dirty="0"/>
                        <a:t>Dérive vent</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3532721133"/>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Vrai (Cv) </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7777618"/>
                  </a:ext>
                </a:extLst>
              </a:tr>
              <a:tr h="708018">
                <a:tc>
                  <a:txBody>
                    <a:bodyPr/>
                    <a:lstStyle/>
                    <a:p>
                      <a:pPr algn="l"/>
                      <a:r>
                        <a:rPr lang="fr-FR" sz="4000" dirty="0">
                          <a:solidFill>
                            <a:schemeClr val="accent1"/>
                          </a:solidFill>
                        </a:rPr>
                        <a:t>Déclinaison magnétique  (D)</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2140157251"/>
                  </a:ext>
                </a:extLst>
              </a:tr>
              <a:tr h="708018">
                <a:tc>
                  <a:txBody>
                    <a:bodyPr/>
                    <a:lstStyle/>
                    <a:p>
                      <a:pPr algn="l"/>
                      <a:r>
                        <a:rPr lang="fr-FR" sz="4000" dirty="0"/>
                        <a:t>Déviation magnétique (d)</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23665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Compas (Cc)</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572053857"/>
                  </a:ext>
                </a:extLst>
              </a:tr>
            </a:tbl>
          </a:graphicData>
        </a:graphic>
      </p:graphicFrame>
    </p:spTree>
    <p:extLst>
      <p:ext uri="{BB962C8B-B14F-4D97-AF65-F5344CB8AC3E}">
        <p14:creationId xmlns:p14="http://schemas.microsoft.com/office/powerpoint/2010/main" val="27681232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sp>
        <p:nvSpPr>
          <p:cNvPr id="15" name="ZoneTexte 14">
            <a:extLst>
              <a:ext uri="{FF2B5EF4-FFF2-40B4-BE49-F238E27FC236}">
                <a16:creationId xmlns:a16="http://schemas.microsoft.com/office/drawing/2014/main" id="{43B79C0B-302A-42A4-BF2B-73958EACFEBB}"/>
              </a:ext>
            </a:extLst>
          </p:cNvPr>
          <p:cNvSpPr txBox="1"/>
          <p:nvPr/>
        </p:nvSpPr>
        <p:spPr>
          <a:xfrm>
            <a:off x="12923336" y="134921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sp>
        <p:nvSpPr>
          <p:cNvPr id="22" name="ZoneTexte 21">
            <a:extLst>
              <a:ext uri="{FF2B5EF4-FFF2-40B4-BE49-F238E27FC236}">
                <a16:creationId xmlns:a16="http://schemas.microsoft.com/office/drawing/2014/main" id="{369225FF-CDC8-4093-9561-91D895CFFABE}"/>
              </a:ext>
            </a:extLst>
          </p:cNvPr>
          <p:cNvSpPr txBox="1"/>
          <p:nvPr/>
        </p:nvSpPr>
        <p:spPr>
          <a:xfrm>
            <a:off x="13367097" y="5570625"/>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210°</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4" name="Tableau 2">
            <a:extLst>
              <a:ext uri="{FF2B5EF4-FFF2-40B4-BE49-F238E27FC236}">
                <a16:creationId xmlns:a16="http://schemas.microsoft.com/office/drawing/2014/main" id="{680CE354-E951-4E6E-9D15-39469FAFFDEF}"/>
              </a:ext>
            </a:extLst>
          </p:cNvPr>
          <p:cNvGraphicFramePr>
            <a:graphicFrameLocks noGrp="1"/>
          </p:cNvGraphicFramePr>
          <p:nvPr>
            <p:extLst>
              <p:ext uri="{D42A27DB-BD31-4B8C-83A1-F6EECF244321}">
                <p14:modId xmlns:p14="http://schemas.microsoft.com/office/powerpoint/2010/main" val="3016174593"/>
              </p:ext>
            </p:extLst>
          </p:nvPr>
        </p:nvGraphicFramePr>
        <p:xfrm>
          <a:off x="931958" y="20782"/>
          <a:ext cx="11336761" cy="6974784"/>
        </p:xfrm>
        <a:graphic>
          <a:graphicData uri="http://schemas.openxmlformats.org/drawingml/2006/table">
            <a:tbl>
              <a:tblPr firstRow="1" bandRow="1">
                <a:tableStyleId>{5940675A-B579-460E-94D1-54222C63F5DA}</a:tableStyleId>
              </a:tblPr>
              <a:tblGrid>
                <a:gridCol w="5858708">
                  <a:extLst>
                    <a:ext uri="{9D8B030D-6E8A-4147-A177-3AD203B41FA5}">
                      <a16:colId xmlns:a16="http://schemas.microsoft.com/office/drawing/2014/main" val="1002330861"/>
                    </a:ext>
                  </a:extLst>
                </a:gridCol>
                <a:gridCol w="5478053">
                  <a:extLst>
                    <a:ext uri="{9D8B030D-6E8A-4147-A177-3AD203B41FA5}">
                      <a16:colId xmlns:a16="http://schemas.microsoft.com/office/drawing/2014/main" val="594558956"/>
                    </a:ext>
                  </a:extLst>
                </a:gridCol>
              </a:tblGrid>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Vitesse Fond (Vf) </a:t>
                      </a:r>
                    </a:p>
                  </a:txBody>
                  <a:tcPr>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dirty="0">
                        <a:solidFill>
                          <a:schemeClr val="accent6">
                            <a:lumMod val="50000"/>
                          </a:schemeClr>
                        </a:solidFill>
                      </a:endParaRPr>
                    </a:p>
                  </a:txBody>
                  <a:tcP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43022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4270423661"/>
                  </a:ext>
                </a:extLst>
              </a:tr>
              <a:tr h="708018">
                <a:tc>
                  <a:txBody>
                    <a:bodyPr/>
                    <a:lstStyle/>
                    <a:p>
                      <a:pPr algn="l"/>
                      <a:r>
                        <a:rPr lang="fr-FR" sz="4000" b="0" i="0" u="none" strike="noStrike" cap="none" spc="28" baseline="0" dirty="0">
                          <a:solidFill>
                            <a:srgbClr val="FF0000"/>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fr-FR" sz="4000" b="1" i="0" u="none" strike="noStrike" cap="none" spc="78" normalizeH="0" baseline="0" dirty="0" err="1">
                          <a:ln>
                            <a:noFill/>
                          </a:ln>
                          <a:solidFill>
                            <a:srgbClr val="FF0000"/>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rgbClr val="FF0000"/>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317507"/>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Route de surface (</a:t>
                      </a:r>
                      <a:r>
                        <a:rPr lang="fr-FR" sz="4000" b="1" dirty="0" err="1"/>
                        <a:t>Rs</a:t>
                      </a:r>
                      <a:r>
                        <a:rPr lang="fr-FR" sz="4000" b="1" dirty="0"/>
                        <a:t>)</a:t>
                      </a:r>
                    </a:p>
                  </a:txBody>
                  <a:tcPr>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solidFill>
                          <a:srgbClr val="FF0000"/>
                        </a:solidFill>
                      </a:endParaRPr>
                    </a:p>
                  </a:txBody>
                  <a:tcP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65883307"/>
                  </a:ext>
                </a:extLst>
              </a:tr>
              <a:tr h="708018">
                <a:tc>
                  <a:txBody>
                    <a:bodyPr/>
                    <a:lstStyle/>
                    <a:p>
                      <a:pPr algn="l"/>
                      <a:r>
                        <a:rPr lang="fr-FR" sz="4000" dirty="0"/>
                        <a:t>Dérive vent</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3532721133"/>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Vrai (Cv) </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7777618"/>
                  </a:ext>
                </a:extLst>
              </a:tr>
              <a:tr h="708018">
                <a:tc>
                  <a:txBody>
                    <a:bodyPr/>
                    <a:lstStyle/>
                    <a:p>
                      <a:pPr algn="l"/>
                      <a:r>
                        <a:rPr lang="fr-FR" sz="4000" dirty="0">
                          <a:solidFill>
                            <a:schemeClr val="accent1"/>
                          </a:solidFill>
                        </a:rPr>
                        <a:t>Déclinaison magnétique  (D)</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2140157251"/>
                  </a:ext>
                </a:extLst>
              </a:tr>
              <a:tr h="708018">
                <a:tc>
                  <a:txBody>
                    <a:bodyPr/>
                    <a:lstStyle/>
                    <a:p>
                      <a:pPr algn="l"/>
                      <a:r>
                        <a:rPr lang="fr-FR" sz="4000" dirty="0"/>
                        <a:t>Déviation magnétique (d)</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23665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Compas (Cc)</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572053857"/>
                  </a:ext>
                </a:extLst>
              </a:tr>
            </a:tbl>
          </a:graphicData>
        </a:graphic>
      </p:graphicFrame>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8637668" y="30877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riangle 23">
            <a:extLst>
              <a:ext uri="{FF2B5EF4-FFF2-40B4-BE49-F238E27FC236}">
                <a16:creationId xmlns:a16="http://schemas.microsoft.com/office/drawing/2014/main" id="{A914053B-2DD2-4AC3-A666-D1F359C94533}"/>
              </a:ext>
            </a:extLst>
          </p:cNvPr>
          <p:cNvSpPr/>
          <p:nvPr/>
        </p:nvSpPr>
        <p:spPr>
          <a:xfrm rot="19425477">
            <a:off x="20045870" y="1376807"/>
            <a:ext cx="373385" cy="6104140"/>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1" name="Triangle 20">
            <a:extLst>
              <a:ext uri="{FF2B5EF4-FFF2-40B4-BE49-F238E27FC236}">
                <a16:creationId xmlns:a16="http://schemas.microsoft.com/office/drawing/2014/main" id="{1ACBF314-F78D-45B5-A61F-F93F861C7168}"/>
              </a:ext>
            </a:extLst>
          </p:cNvPr>
          <p:cNvSpPr/>
          <p:nvPr/>
        </p:nvSpPr>
        <p:spPr>
          <a:xfrm rot="715659">
            <a:off x="21847712" y="173985"/>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2" name="Ellipse 11">
            <a:extLst>
              <a:ext uri="{FF2B5EF4-FFF2-40B4-BE49-F238E27FC236}">
                <a16:creationId xmlns:a16="http://schemas.microsoft.com/office/drawing/2014/main" id="{C8032F81-CF1B-4618-995E-C5A4663F3E78}"/>
              </a:ext>
            </a:extLst>
          </p:cNvPr>
          <p:cNvSpPr/>
          <p:nvPr/>
        </p:nvSpPr>
        <p:spPr>
          <a:xfrm rot="21564592">
            <a:off x="21387072" y="6007857"/>
            <a:ext cx="270933" cy="282305"/>
          </a:xfrm>
          <a:prstGeom prst="ellipse">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3448481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5DCEB38-9BE9-4C79-AA9B-5AE3602D49F3}"/>
              </a:ext>
            </a:extLst>
          </p:cNvPr>
          <p:cNvSpPr>
            <a:spLocks noGrp="1"/>
          </p:cNvSpPr>
          <p:nvPr>
            <p:ph type="body" sz="quarter" idx="21"/>
          </p:nvPr>
        </p:nvSpPr>
        <p:spPr/>
        <p:txBody>
          <a:bodyPr/>
          <a:lstStyle/>
          <a:p>
            <a:endParaRPr lang="fr-FR"/>
          </a:p>
        </p:txBody>
      </p:sp>
      <p:sp>
        <p:nvSpPr>
          <p:cNvPr id="4" name="Titre 3">
            <a:extLst>
              <a:ext uri="{FF2B5EF4-FFF2-40B4-BE49-F238E27FC236}">
                <a16:creationId xmlns:a16="http://schemas.microsoft.com/office/drawing/2014/main" id="{C8F3B6D8-4566-488C-BB01-CDA0AB730C31}"/>
              </a:ext>
            </a:extLst>
          </p:cNvPr>
          <p:cNvSpPr>
            <a:spLocks noGrp="1"/>
          </p:cNvSpPr>
          <p:nvPr>
            <p:ph type="title"/>
          </p:nvPr>
        </p:nvSpPr>
        <p:spPr>
          <a:xfrm>
            <a:off x="571500" y="976332"/>
            <a:ext cx="23241000" cy="890568"/>
          </a:xfrm>
        </p:spPr>
        <p:txBody>
          <a:bodyPr>
            <a:normAutofit fontScale="90000"/>
          </a:bodyPr>
          <a:lstStyle/>
          <a:p>
            <a:r>
              <a:rPr lang="fr-FR" sz="9600" dirty="0"/>
              <a:t>Où trouver la direction et la force du courant ?</a:t>
            </a:r>
          </a:p>
        </p:txBody>
      </p:sp>
      <p:pic>
        <p:nvPicPr>
          <p:cNvPr id="5" name="Image 4">
            <a:extLst>
              <a:ext uri="{FF2B5EF4-FFF2-40B4-BE49-F238E27FC236}">
                <a16:creationId xmlns:a16="http://schemas.microsoft.com/office/drawing/2014/main" id="{AE91E354-7ACB-4E6E-AFEE-B51653FB68D1}"/>
              </a:ext>
            </a:extLst>
          </p:cNvPr>
          <p:cNvPicPr>
            <a:picLocks noChangeAspect="1"/>
          </p:cNvPicPr>
          <p:nvPr/>
        </p:nvPicPr>
        <p:blipFill>
          <a:blip r:embed="rId2"/>
          <a:stretch>
            <a:fillRect/>
          </a:stretch>
        </p:blipFill>
        <p:spPr>
          <a:xfrm>
            <a:off x="882076" y="4943459"/>
            <a:ext cx="8009005" cy="4059591"/>
          </a:xfrm>
          <a:prstGeom prst="rect">
            <a:avLst/>
          </a:prstGeom>
        </p:spPr>
      </p:pic>
      <p:pic>
        <p:nvPicPr>
          <p:cNvPr id="6" name="Image 5">
            <a:extLst>
              <a:ext uri="{FF2B5EF4-FFF2-40B4-BE49-F238E27FC236}">
                <a16:creationId xmlns:a16="http://schemas.microsoft.com/office/drawing/2014/main" id="{01687A00-94AE-47D9-85A2-C362728851CD}"/>
              </a:ext>
            </a:extLst>
          </p:cNvPr>
          <p:cNvPicPr>
            <a:picLocks noChangeAspect="1"/>
          </p:cNvPicPr>
          <p:nvPr/>
        </p:nvPicPr>
        <p:blipFill>
          <a:blip r:embed="rId3"/>
          <a:stretch>
            <a:fillRect/>
          </a:stretch>
        </p:blipFill>
        <p:spPr>
          <a:xfrm>
            <a:off x="9605236" y="2700862"/>
            <a:ext cx="6445401" cy="9138657"/>
          </a:xfrm>
          <a:prstGeom prst="rect">
            <a:avLst/>
          </a:prstGeom>
        </p:spPr>
      </p:pic>
      <p:pic>
        <p:nvPicPr>
          <p:cNvPr id="7" name="Image 6">
            <a:extLst>
              <a:ext uri="{FF2B5EF4-FFF2-40B4-BE49-F238E27FC236}">
                <a16:creationId xmlns:a16="http://schemas.microsoft.com/office/drawing/2014/main" id="{7F00C6E0-A8F0-4BCD-88E6-ABD3656967DA}"/>
              </a:ext>
            </a:extLst>
          </p:cNvPr>
          <p:cNvPicPr>
            <a:picLocks noChangeAspect="1"/>
          </p:cNvPicPr>
          <p:nvPr/>
        </p:nvPicPr>
        <p:blipFill>
          <a:blip r:embed="rId4"/>
          <a:stretch>
            <a:fillRect/>
          </a:stretch>
        </p:blipFill>
        <p:spPr>
          <a:xfrm>
            <a:off x="17451421" y="2700862"/>
            <a:ext cx="4455268" cy="9449915"/>
          </a:xfrm>
          <a:prstGeom prst="rect">
            <a:avLst/>
          </a:prstGeom>
        </p:spPr>
      </p:pic>
    </p:spTree>
    <p:extLst>
      <p:ext uri="{BB962C8B-B14F-4D97-AF65-F5344CB8AC3E}">
        <p14:creationId xmlns:p14="http://schemas.microsoft.com/office/powerpoint/2010/main" val="276938905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8F3B6D8-4566-488C-BB01-CDA0AB730C31}"/>
              </a:ext>
            </a:extLst>
          </p:cNvPr>
          <p:cNvSpPr>
            <a:spLocks noGrp="1"/>
          </p:cNvSpPr>
          <p:nvPr>
            <p:ph type="title"/>
          </p:nvPr>
        </p:nvSpPr>
        <p:spPr>
          <a:xfrm>
            <a:off x="571500" y="823932"/>
            <a:ext cx="23241000" cy="890568"/>
          </a:xfrm>
        </p:spPr>
        <p:txBody>
          <a:bodyPr>
            <a:normAutofit fontScale="90000"/>
          </a:bodyPr>
          <a:lstStyle/>
          <a:p>
            <a:r>
              <a:rPr lang="fr-FR" sz="9600" dirty="0"/>
              <a:t>Où </a:t>
            </a:r>
            <a:r>
              <a:rPr lang="fr-FR" sz="8000" dirty="0"/>
              <a:t>trouver</a:t>
            </a:r>
            <a:r>
              <a:rPr lang="fr-FR" sz="9600" dirty="0"/>
              <a:t> la direction et la force du courant ?</a:t>
            </a:r>
          </a:p>
        </p:txBody>
      </p:sp>
      <p:pic>
        <p:nvPicPr>
          <p:cNvPr id="5" name="Image 4">
            <a:extLst>
              <a:ext uri="{FF2B5EF4-FFF2-40B4-BE49-F238E27FC236}">
                <a16:creationId xmlns:a16="http://schemas.microsoft.com/office/drawing/2014/main" id="{AE91E354-7ACB-4E6E-AFEE-B51653FB68D1}"/>
              </a:ext>
            </a:extLst>
          </p:cNvPr>
          <p:cNvPicPr>
            <a:picLocks noChangeAspect="1"/>
          </p:cNvPicPr>
          <p:nvPr/>
        </p:nvPicPr>
        <p:blipFill>
          <a:blip r:embed="rId2"/>
          <a:stretch>
            <a:fillRect/>
          </a:stretch>
        </p:blipFill>
        <p:spPr>
          <a:xfrm>
            <a:off x="2580466" y="2190814"/>
            <a:ext cx="19221450" cy="9742936"/>
          </a:xfrm>
          <a:prstGeom prst="rect">
            <a:avLst/>
          </a:prstGeom>
        </p:spPr>
      </p:pic>
      <p:sp>
        <p:nvSpPr>
          <p:cNvPr id="3" name="Flèche : bas 2">
            <a:extLst>
              <a:ext uri="{FF2B5EF4-FFF2-40B4-BE49-F238E27FC236}">
                <a16:creationId xmlns:a16="http://schemas.microsoft.com/office/drawing/2014/main" id="{8754DF4A-5DD5-403A-BF28-0CED73173016}"/>
              </a:ext>
            </a:extLst>
          </p:cNvPr>
          <p:cNvSpPr/>
          <p:nvPr/>
        </p:nvSpPr>
        <p:spPr>
          <a:xfrm>
            <a:off x="17768383" y="3371850"/>
            <a:ext cx="704850" cy="1009650"/>
          </a:xfrm>
          <a:prstGeom prst="downArrow">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8" name="Rectangle 7">
            <a:extLst>
              <a:ext uri="{FF2B5EF4-FFF2-40B4-BE49-F238E27FC236}">
                <a16:creationId xmlns:a16="http://schemas.microsoft.com/office/drawing/2014/main" id="{9F1B855B-AD29-4E91-A8D7-133E07AA4949}"/>
              </a:ext>
            </a:extLst>
          </p:cNvPr>
          <p:cNvSpPr/>
          <p:nvPr/>
        </p:nvSpPr>
        <p:spPr>
          <a:xfrm>
            <a:off x="17591866" y="5581650"/>
            <a:ext cx="2114550" cy="5619750"/>
          </a:xfrm>
          <a:prstGeom prst="rect">
            <a:avLst/>
          </a:prstGeom>
          <a:noFill/>
          <a:ln w="1016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9" name="Rectangle 8">
            <a:extLst>
              <a:ext uri="{FF2B5EF4-FFF2-40B4-BE49-F238E27FC236}">
                <a16:creationId xmlns:a16="http://schemas.microsoft.com/office/drawing/2014/main" id="{F8A82825-551B-4181-B248-DE5355E3BA7E}"/>
              </a:ext>
            </a:extLst>
          </p:cNvPr>
          <p:cNvSpPr/>
          <p:nvPr/>
        </p:nvSpPr>
        <p:spPr>
          <a:xfrm>
            <a:off x="5273417" y="5520043"/>
            <a:ext cx="2114550" cy="5619750"/>
          </a:xfrm>
          <a:prstGeom prst="rect">
            <a:avLst/>
          </a:prstGeom>
          <a:noFill/>
          <a:ln w="1016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cxnSp>
        <p:nvCxnSpPr>
          <p:cNvPr id="11" name="Connecteur droit 10">
            <a:extLst>
              <a:ext uri="{FF2B5EF4-FFF2-40B4-BE49-F238E27FC236}">
                <a16:creationId xmlns:a16="http://schemas.microsoft.com/office/drawing/2014/main" id="{61C24993-4275-43C1-9036-518593D89611}"/>
              </a:ext>
            </a:extLst>
          </p:cNvPr>
          <p:cNvCxnSpPr/>
          <p:nvPr/>
        </p:nvCxnSpPr>
        <p:spPr>
          <a:xfrm>
            <a:off x="4747100" y="7607029"/>
            <a:ext cx="14888183" cy="0"/>
          </a:xfrm>
          <a:prstGeom prst="line">
            <a:avLst/>
          </a:prstGeom>
          <a:noFill/>
          <a:ln w="101600" cap="flat">
            <a:solidFill>
              <a:srgbClr val="FFFF00"/>
            </a:solidFill>
            <a:prstDash val="sysDash"/>
            <a:miter lim="400000"/>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7CB4BEC3-7518-42EF-8F37-636C85FFC192}"/>
              </a:ext>
            </a:extLst>
          </p:cNvPr>
          <p:cNvSpPr/>
          <p:nvPr/>
        </p:nvSpPr>
        <p:spPr>
          <a:xfrm>
            <a:off x="3832700" y="5520043"/>
            <a:ext cx="1400780" cy="2417727"/>
          </a:xfrm>
          <a:prstGeom prst="rect">
            <a:avLst/>
          </a:prstGeom>
          <a:noFill/>
          <a:ln w="1016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5" name="Rectangle 14">
            <a:extLst>
              <a:ext uri="{FF2B5EF4-FFF2-40B4-BE49-F238E27FC236}">
                <a16:creationId xmlns:a16="http://schemas.microsoft.com/office/drawing/2014/main" id="{D2A015BA-DA0C-42ED-A46B-63F6CD52236A}"/>
              </a:ext>
            </a:extLst>
          </p:cNvPr>
          <p:cNvSpPr/>
          <p:nvPr/>
        </p:nvSpPr>
        <p:spPr>
          <a:xfrm>
            <a:off x="17651653" y="7062282"/>
            <a:ext cx="1866900" cy="606982"/>
          </a:xfrm>
          <a:prstGeom prst="rect">
            <a:avLst/>
          </a:prstGeom>
          <a:noFill/>
          <a:ln w="1016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5641601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ABFE1478-FDB5-4F42-8679-26E82A67C2BB}"/>
              </a:ext>
            </a:extLst>
          </p:cNvPr>
          <p:cNvSpPr txBox="1">
            <a:spLocks/>
          </p:cNvSpPr>
          <p:nvPr/>
        </p:nvSpPr>
        <p:spPr>
          <a:xfrm>
            <a:off x="571500" y="976332"/>
            <a:ext cx="23241000" cy="890568"/>
          </a:xfrm>
          <a:prstGeom prst="rect">
            <a:avLst/>
          </a:prstGeom>
        </p:spPr>
        <p:txBody>
          <a:bodyPr>
            <a:normAutofit fontScale="75000" lnSpcReduction="20000"/>
          </a:bodyPr>
          <a:lstStyle>
            <a:lvl1pPr marL="0" marR="0" indent="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1pPr>
            <a:lvl2pPr marL="0" marR="0" indent="457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2pPr>
            <a:lvl3pPr marL="0" marR="0" indent="914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3pPr>
            <a:lvl4pPr marL="0" marR="0" indent="1371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4pPr>
            <a:lvl5pPr marL="0" marR="0" indent="18288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5pPr>
            <a:lvl6pPr marL="0" marR="0" indent="22860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6pPr>
            <a:lvl7pPr marL="0" marR="0" indent="2743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7pPr>
            <a:lvl8pPr marL="0" marR="0" indent="3200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8pPr>
            <a:lvl9pPr marL="0" marR="0" indent="3657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9pPr>
          </a:lstStyle>
          <a:p>
            <a:pPr hangingPunct="1"/>
            <a:r>
              <a:rPr lang="fr-FR" sz="9600" dirty="0">
                <a:solidFill>
                  <a:schemeClr val="bg1">
                    <a:lumMod val="50000"/>
                    <a:lumOff val="50000"/>
                  </a:schemeClr>
                </a:solidFill>
              </a:rPr>
              <a:t>Où trouver la direction et la force du courant ?</a:t>
            </a:r>
          </a:p>
        </p:txBody>
      </p:sp>
      <p:pic>
        <p:nvPicPr>
          <p:cNvPr id="5" name="Image 4">
            <a:extLst>
              <a:ext uri="{FF2B5EF4-FFF2-40B4-BE49-F238E27FC236}">
                <a16:creationId xmlns:a16="http://schemas.microsoft.com/office/drawing/2014/main" id="{513F33C3-BAA0-48A7-AA98-6E0998B53E42}"/>
              </a:ext>
            </a:extLst>
          </p:cNvPr>
          <p:cNvPicPr>
            <a:picLocks noChangeAspect="1"/>
          </p:cNvPicPr>
          <p:nvPr/>
        </p:nvPicPr>
        <p:blipFill>
          <a:blip r:embed="rId2"/>
          <a:stretch>
            <a:fillRect/>
          </a:stretch>
        </p:blipFill>
        <p:spPr>
          <a:xfrm>
            <a:off x="6715815" y="1866900"/>
            <a:ext cx="16468035" cy="11741514"/>
          </a:xfrm>
          <a:prstGeom prst="rect">
            <a:avLst/>
          </a:prstGeom>
        </p:spPr>
      </p:pic>
      <p:sp>
        <p:nvSpPr>
          <p:cNvPr id="8" name="Ellipse 7">
            <a:extLst>
              <a:ext uri="{FF2B5EF4-FFF2-40B4-BE49-F238E27FC236}">
                <a16:creationId xmlns:a16="http://schemas.microsoft.com/office/drawing/2014/main" id="{878F58F4-304E-4956-B1C8-70BB4A7B9E5E}"/>
              </a:ext>
            </a:extLst>
          </p:cNvPr>
          <p:cNvSpPr/>
          <p:nvPr/>
        </p:nvSpPr>
        <p:spPr>
          <a:xfrm>
            <a:off x="16878300" y="6457950"/>
            <a:ext cx="4743450" cy="1276350"/>
          </a:xfrm>
          <a:prstGeom prst="ellipse">
            <a:avLst/>
          </a:prstGeom>
          <a:noFill/>
          <a:ln w="1016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9" name="Ellipse 8">
            <a:extLst>
              <a:ext uri="{FF2B5EF4-FFF2-40B4-BE49-F238E27FC236}">
                <a16:creationId xmlns:a16="http://schemas.microsoft.com/office/drawing/2014/main" id="{FD4D9309-6415-43AD-BE0F-D9E9F7D43FBF}"/>
              </a:ext>
            </a:extLst>
          </p:cNvPr>
          <p:cNvSpPr/>
          <p:nvPr/>
        </p:nvSpPr>
        <p:spPr>
          <a:xfrm>
            <a:off x="17089065" y="12101493"/>
            <a:ext cx="4743450" cy="1276350"/>
          </a:xfrm>
          <a:prstGeom prst="ellipse">
            <a:avLst/>
          </a:prstGeom>
          <a:noFill/>
          <a:ln w="1016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0" name="Ellipse 9">
            <a:extLst>
              <a:ext uri="{FF2B5EF4-FFF2-40B4-BE49-F238E27FC236}">
                <a16:creationId xmlns:a16="http://schemas.microsoft.com/office/drawing/2014/main" id="{AA75D901-9BF4-4133-8FF0-76A98463A7A3}"/>
              </a:ext>
            </a:extLst>
          </p:cNvPr>
          <p:cNvSpPr/>
          <p:nvPr/>
        </p:nvSpPr>
        <p:spPr>
          <a:xfrm>
            <a:off x="21621750" y="4260715"/>
            <a:ext cx="1685722" cy="1156694"/>
          </a:xfrm>
          <a:prstGeom prst="ellipse">
            <a:avLst/>
          </a:prstGeom>
          <a:noFill/>
          <a:ln w="1016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1" name="Ellipse 10">
            <a:extLst>
              <a:ext uri="{FF2B5EF4-FFF2-40B4-BE49-F238E27FC236}">
                <a16:creationId xmlns:a16="http://schemas.microsoft.com/office/drawing/2014/main" id="{5B4804DB-0E2F-4C0F-94CB-93954C2AD1AE}"/>
              </a:ext>
            </a:extLst>
          </p:cNvPr>
          <p:cNvSpPr/>
          <p:nvPr/>
        </p:nvSpPr>
        <p:spPr>
          <a:xfrm>
            <a:off x="21812453" y="9829100"/>
            <a:ext cx="1685722" cy="1156694"/>
          </a:xfrm>
          <a:prstGeom prst="ellipse">
            <a:avLst/>
          </a:prstGeom>
          <a:noFill/>
          <a:ln w="1016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pic>
        <p:nvPicPr>
          <p:cNvPr id="12" name="Image 11">
            <a:extLst>
              <a:ext uri="{FF2B5EF4-FFF2-40B4-BE49-F238E27FC236}">
                <a16:creationId xmlns:a16="http://schemas.microsoft.com/office/drawing/2014/main" id="{EFB13101-802C-45A8-84E2-06F532D15C46}"/>
              </a:ext>
            </a:extLst>
          </p:cNvPr>
          <p:cNvPicPr>
            <a:picLocks noChangeAspect="1"/>
          </p:cNvPicPr>
          <p:nvPr/>
        </p:nvPicPr>
        <p:blipFill>
          <a:blip r:embed="rId3"/>
          <a:stretch>
            <a:fillRect/>
          </a:stretch>
        </p:blipFill>
        <p:spPr>
          <a:xfrm>
            <a:off x="572236" y="2929299"/>
            <a:ext cx="5829253" cy="8289115"/>
          </a:xfrm>
          <a:prstGeom prst="rect">
            <a:avLst/>
          </a:prstGeom>
        </p:spPr>
      </p:pic>
      <p:cxnSp>
        <p:nvCxnSpPr>
          <p:cNvPr id="15" name="Connecteur droit 14">
            <a:extLst>
              <a:ext uri="{FF2B5EF4-FFF2-40B4-BE49-F238E27FC236}">
                <a16:creationId xmlns:a16="http://schemas.microsoft.com/office/drawing/2014/main" id="{84DA78A2-7B94-498D-938A-0F178FD1F370}"/>
              </a:ext>
            </a:extLst>
          </p:cNvPr>
          <p:cNvCxnSpPr/>
          <p:nvPr/>
        </p:nvCxnSpPr>
        <p:spPr>
          <a:xfrm>
            <a:off x="13190707" y="4260715"/>
            <a:ext cx="1595336" cy="0"/>
          </a:xfrm>
          <a:prstGeom prst="line">
            <a:avLst/>
          </a:prstGeom>
          <a:noFill/>
          <a:ln w="1143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7" name="Connecteur droit 16">
            <a:extLst>
              <a:ext uri="{FF2B5EF4-FFF2-40B4-BE49-F238E27FC236}">
                <a16:creationId xmlns:a16="http://schemas.microsoft.com/office/drawing/2014/main" id="{34192E6E-EC3E-46FE-A0E0-1B6819B9D597}"/>
              </a:ext>
            </a:extLst>
          </p:cNvPr>
          <p:cNvCxnSpPr/>
          <p:nvPr/>
        </p:nvCxnSpPr>
        <p:spPr>
          <a:xfrm>
            <a:off x="13968919" y="3540867"/>
            <a:ext cx="0" cy="1320070"/>
          </a:xfrm>
          <a:prstGeom prst="line">
            <a:avLst/>
          </a:prstGeom>
          <a:noFill/>
          <a:ln w="1143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7" name="Flèche : droite 26">
            <a:extLst>
              <a:ext uri="{FF2B5EF4-FFF2-40B4-BE49-F238E27FC236}">
                <a16:creationId xmlns:a16="http://schemas.microsoft.com/office/drawing/2014/main" id="{687D15F0-80C8-4E02-A090-D1854C97FC25}"/>
              </a:ext>
            </a:extLst>
          </p:cNvPr>
          <p:cNvSpPr/>
          <p:nvPr/>
        </p:nvSpPr>
        <p:spPr>
          <a:xfrm rot="978744">
            <a:off x="11389469" y="3760691"/>
            <a:ext cx="1905000" cy="647700"/>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28" name="ZoneTexte 27">
            <a:extLst>
              <a:ext uri="{FF2B5EF4-FFF2-40B4-BE49-F238E27FC236}">
                <a16:creationId xmlns:a16="http://schemas.microsoft.com/office/drawing/2014/main" id="{AAC95427-1288-421A-ABC4-DDE5A2E439F5}"/>
              </a:ext>
            </a:extLst>
          </p:cNvPr>
          <p:cNvSpPr txBox="1"/>
          <p:nvPr/>
        </p:nvSpPr>
        <p:spPr>
          <a:xfrm rot="901918">
            <a:off x="10694143" y="2772829"/>
            <a:ext cx="3295650"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5400" b="1" i="0" u="none" strike="noStrike" cap="none" spc="78" normalizeH="0" baseline="0" dirty="0">
                <a:ln>
                  <a:noFill/>
                </a:ln>
                <a:solidFill>
                  <a:schemeClr val="bg1"/>
                </a:solidFill>
                <a:effectLst/>
                <a:uFillTx/>
                <a:latin typeface="Founders Grotesk Text"/>
                <a:ea typeface="Founders Grotesk Text"/>
                <a:cs typeface="Founders Grotesk Text"/>
                <a:sym typeface="Founders Grotesk Text"/>
              </a:rPr>
              <a:t>1806</a:t>
            </a:r>
          </a:p>
        </p:txBody>
      </p:sp>
      <p:sp>
        <p:nvSpPr>
          <p:cNvPr id="29" name="ZoneTexte 28">
            <a:extLst>
              <a:ext uri="{FF2B5EF4-FFF2-40B4-BE49-F238E27FC236}">
                <a16:creationId xmlns:a16="http://schemas.microsoft.com/office/drawing/2014/main" id="{42A6265C-90DE-48F2-9DAE-D7E2DCEA3F2A}"/>
              </a:ext>
            </a:extLst>
          </p:cNvPr>
          <p:cNvSpPr txBox="1"/>
          <p:nvPr/>
        </p:nvSpPr>
        <p:spPr>
          <a:xfrm>
            <a:off x="6715815" y="6249870"/>
            <a:ext cx="9658341" cy="2934137"/>
          </a:xfrm>
          <a:prstGeom prst="rect">
            <a:avLst/>
          </a:prstGeom>
          <a:solidFill>
            <a:schemeClr val="accent4">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ctr" defTabSz="584200" rtl="0" fontAlgn="auto" latinLnBrk="0" hangingPunct="0">
              <a:lnSpc>
                <a:spcPct val="100000"/>
              </a:lnSpc>
              <a:spcBef>
                <a:spcPts val="2400"/>
              </a:spcBef>
              <a:spcAft>
                <a:spcPts val="0"/>
              </a:spcAft>
              <a:buClrTx/>
              <a:buSzTx/>
              <a:buFontTx/>
              <a:buChar char="-"/>
              <a:tabLst>
                <a:tab pos="584200" algn="l"/>
              </a:tabLst>
            </a:pPr>
            <a:r>
              <a:rPr lang="fr-FR" sz="3600" b="1" dirty="0"/>
              <a:t>Les deux premiers chiffres : Pour la vive-eau moyenne de coefficient 95</a:t>
            </a:r>
          </a:p>
          <a:p>
            <a:pPr marL="571500" marR="0" indent="-571500" algn="ctr" defTabSz="584200" rtl="0" fontAlgn="auto" latinLnBrk="0" hangingPunct="0">
              <a:lnSpc>
                <a:spcPct val="100000"/>
              </a:lnSpc>
              <a:spcBef>
                <a:spcPts val="2400"/>
              </a:spcBef>
              <a:spcAft>
                <a:spcPts val="0"/>
              </a:spcAft>
              <a:buClrTx/>
              <a:buSzTx/>
              <a:buFontTx/>
              <a:buChar char="-"/>
              <a:tabLst>
                <a:tab pos="584200" algn="l"/>
              </a:tabLst>
            </a:pPr>
            <a:r>
              <a:rPr kumimoji="0" lang="fr-FR" sz="3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Les deux derniers ch</a:t>
            </a:r>
            <a:r>
              <a:rPr lang="fr-FR" sz="3600" b="1" dirty="0"/>
              <a:t>iffres : Pour la morte-eau moyenne de coefficient 45</a:t>
            </a:r>
            <a:endParaRPr kumimoji="0" lang="fr-FR" sz="3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Tree>
    <p:extLst>
      <p:ext uri="{BB962C8B-B14F-4D97-AF65-F5344CB8AC3E}">
        <p14:creationId xmlns:p14="http://schemas.microsoft.com/office/powerpoint/2010/main" val="73007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7" grpId="0" animBg="1"/>
      <p:bldP spid="28"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sp>
        <p:nvSpPr>
          <p:cNvPr id="10" name="ZoneTexte 9">
            <a:extLst>
              <a:ext uri="{FF2B5EF4-FFF2-40B4-BE49-F238E27FC236}">
                <a16:creationId xmlns:a16="http://schemas.microsoft.com/office/drawing/2014/main" id="{31599C4C-2DA4-48EC-A6EE-A3DADEF0BBC2}"/>
              </a:ext>
            </a:extLst>
          </p:cNvPr>
          <p:cNvSpPr txBox="1"/>
          <p:nvPr/>
        </p:nvSpPr>
        <p:spPr>
          <a:xfrm>
            <a:off x="17028049" y="6009748"/>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a:t>
            </a:r>
            <a:r>
              <a:rPr lang="fr-FR" sz="4000" b="1" dirty="0">
                <a:solidFill>
                  <a:srgbClr val="FF0000"/>
                </a:solidFill>
              </a:rPr>
              <a:t>224</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a:t>
            </a:r>
          </a:p>
        </p:txBody>
      </p:sp>
      <p:sp>
        <p:nvSpPr>
          <p:cNvPr id="15" name="ZoneTexte 14">
            <a:extLst>
              <a:ext uri="{FF2B5EF4-FFF2-40B4-BE49-F238E27FC236}">
                <a16:creationId xmlns:a16="http://schemas.microsoft.com/office/drawing/2014/main" id="{43B79C0B-302A-42A4-BF2B-73958EACFEBB}"/>
              </a:ext>
            </a:extLst>
          </p:cNvPr>
          <p:cNvSpPr txBox="1"/>
          <p:nvPr/>
        </p:nvSpPr>
        <p:spPr>
          <a:xfrm>
            <a:off x="12923336" y="134921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sp>
        <p:nvSpPr>
          <p:cNvPr id="22" name="ZoneTexte 21">
            <a:extLst>
              <a:ext uri="{FF2B5EF4-FFF2-40B4-BE49-F238E27FC236}">
                <a16:creationId xmlns:a16="http://schemas.microsoft.com/office/drawing/2014/main" id="{369225FF-CDC8-4093-9561-91D895CFFABE}"/>
              </a:ext>
            </a:extLst>
          </p:cNvPr>
          <p:cNvSpPr txBox="1"/>
          <p:nvPr/>
        </p:nvSpPr>
        <p:spPr>
          <a:xfrm>
            <a:off x="13367097" y="5570625"/>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210°</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cteur droit avec flèche 16">
            <a:extLst>
              <a:ext uri="{FF2B5EF4-FFF2-40B4-BE49-F238E27FC236}">
                <a16:creationId xmlns:a16="http://schemas.microsoft.com/office/drawing/2014/main" id="{8CBE8AC1-E8BA-41F0-9D59-A149B5D480B5}"/>
              </a:ext>
            </a:extLst>
          </p:cNvPr>
          <p:cNvCxnSpPr>
            <a:cxnSpLocks/>
          </p:cNvCxnSpPr>
          <p:nvPr/>
        </p:nvCxnSpPr>
        <p:spPr>
          <a:xfrm flipH="1">
            <a:off x="14471775" y="375830"/>
            <a:ext cx="8445410" cy="9097973"/>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4" name="Tableau 2">
            <a:extLst>
              <a:ext uri="{FF2B5EF4-FFF2-40B4-BE49-F238E27FC236}">
                <a16:creationId xmlns:a16="http://schemas.microsoft.com/office/drawing/2014/main" id="{680CE354-E951-4E6E-9D15-39469FAFFDEF}"/>
              </a:ext>
            </a:extLst>
          </p:cNvPr>
          <p:cNvGraphicFramePr>
            <a:graphicFrameLocks noGrp="1"/>
          </p:cNvGraphicFramePr>
          <p:nvPr>
            <p:extLst>
              <p:ext uri="{D42A27DB-BD31-4B8C-83A1-F6EECF244321}">
                <p14:modId xmlns:p14="http://schemas.microsoft.com/office/powerpoint/2010/main" val="610681970"/>
              </p:ext>
            </p:extLst>
          </p:nvPr>
        </p:nvGraphicFramePr>
        <p:xfrm>
          <a:off x="931958" y="20782"/>
          <a:ext cx="11336761" cy="6974784"/>
        </p:xfrm>
        <a:graphic>
          <a:graphicData uri="http://schemas.openxmlformats.org/drawingml/2006/table">
            <a:tbl>
              <a:tblPr firstRow="1" bandRow="1">
                <a:tableStyleId>{5940675A-B579-460E-94D1-54222C63F5DA}</a:tableStyleId>
              </a:tblPr>
              <a:tblGrid>
                <a:gridCol w="5858708">
                  <a:extLst>
                    <a:ext uri="{9D8B030D-6E8A-4147-A177-3AD203B41FA5}">
                      <a16:colId xmlns:a16="http://schemas.microsoft.com/office/drawing/2014/main" val="1002330861"/>
                    </a:ext>
                  </a:extLst>
                </a:gridCol>
                <a:gridCol w="5478053">
                  <a:extLst>
                    <a:ext uri="{9D8B030D-6E8A-4147-A177-3AD203B41FA5}">
                      <a16:colId xmlns:a16="http://schemas.microsoft.com/office/drawing/2014/main" val="594558956"/>
                    </a:ext>
                  </a:extLst>
                </a:gridCol>
              </a:tblGrid>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Vitesse Fond (Vf) </a:t>
                      </a:r>
                    </a:p>
                  </a:txBody>
                  <a:tcPr>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dirty="0">
                        <a:solidFill>
                          <a:schemeClr val="accent6">
                            <a:lumMod val="50000"/>
                          </a:schemeClr>
                        </a:solidFill>
                      </a:endParaRPr>
                    </a:p>
                  </a:txBody>
                  <a:tcP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43022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4270423661"/>
                  </a:ext>
                </a:extLst>
              </a:tr>
              <a:tr h="708018">
                <a:tc>
                  <a:txBody>
                    <a:bodyPr/>
                    <a:lstStyle/>
                    <a:p>
                      <a:pPr algn="l"/>
                      <a:r>
                        <a:rPr lang="fr-FR" sz="40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err="1">
                          <a:solidFill>
                            <a:schemeClr val="tx1"/>
                          </a:solidFill>
                          <a:uFillTx/>
                          <a:latin typeface="+mn-lt"/>
                          <a:ea typeface="+mn-ea"/>
                          <a:cs typeface="+mn-cs"/>
                          <a:sym typeface="Founders Grotesk Text"/>
                        </a:rPr>
                        <a:t>Crt</a:t>
                      </a:r>
                      <a:r>
                        <a:rPr lang="fr-FR" sz="4000" b="1" i="0" u="none" strike="noStrike" cap="none" spc="28" baseline="0" dirty="0">
                          <a:solidFill>
                            <a:schemeClr val="tx1"/>
                          </a:solidFill>
                          <a:uFillTx/>
                          <a:latin typeface="+mn-lt"/>
                          <a:ea typeface="+mn-ea"/>
                          <a:cs typeface="+mn-cs"/>
                          <a:sym typeface="Founders Grotesk Text"/>
                        </a:rPr>
                        <a:t> V 1,5 </a:t>
                      </a:r>
                      <a:r>
                        <a:rPr lang="fr-FR" sz="4000" b="1" i="0" u="none" strike="noStrike" cap="none" spc="28" baseline="0" dirty="0" err="1">
                          <a:solidFill>
                            <a:schemeClr val="tx1"/>
                          </a:solidFill>
                          <a:uFillTx/>
                          <a:latin typeface="+mn-lt"/>
                          <a:ea typeface="+mn-ea"/>
                          <a:cs typeface="+mn-cs"/>
                          <a:sym typeface="Founders Grotesk Text"/>
                        </a:rPr>
                        <a:t>nds</a:t>
                      </a:r>
                      <a:r>
                        <a:rPr lang="fr-FR" sz="40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317507"/>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solidFill>
                            <a:srgbClr val="FF0000"/>
                          </a:solidFill>
                        </a:rPr>
                        <a:t>Route de surface (</a:t>
                      </a:r>
                      <a:r>
                        <a:rPr lang="fr-FR" sz="4000" b="1" dirty="0" err="1">
                          <a:solidFill>
                            <a:srgbClr val="FF0000"/>
                          </a:solidFill>
                        </a:rPr>
                        <a:t>Rs</a:t>
                      </a:r>
                      <a:r>
                        <a:rPr lang="fr-FR" sz="4000" b="1" dirty="0">
                          <a:solidFill>
                            <a:srgbClr val="FF0000"/>
                          </a:solidFill>
                        </a:rPr>
                        <a:t>)</a:t>
                      </a:r>
                    </a:p>
                  </a:txBody>
                  <a:tcPr>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solidFill>
                          <a:srgbClr val="FF0000"/>
                        </a:solidFill>
                      </a:endParaRPr>
                    </a:p>
                  </a:txBody>
                  <a:tcP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65883307"/>
                  </a:ext>
                </a:extLst>
              </a:tr>
              <a:tr h="708018">
                <a:tc>
                  <a:txBody>
                    <a:bodyPr/>
                    <a:lstStyle/>
                    <a:p>
                      <a:pPr algn="l"/>
                      <a:r>
                        <a:rPr lang="fr-FR" sz="4000" dirty="0"/>
                        <a:t>Dérive vent</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3532721133"/>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Vrai (Cv) </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7777618"/>
                  </a:ext>
                </a:extLst>
              </a:tr>
              <a:tr h="708018">
                <a:tc>
                  <a:txBody>
                    <a:bodyPr/>
                    <a:lstStyle/>
                    <a:p>
                      <a:pPr algn="l"/>
                      <a:r>
                        <a:rPr lang="fr-FR" sz="4000" dirty="0">
                          <a:solidFill>
                            <a:schemeClr val="accent1"/>
                          </a:solidFill>
                        </a:rPr>
                        <a:t>Déclinaison magnétique  (D)</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2140157251"/>
                  </a:ext>
                </a:extLst>
              </a:tr>
              <a:tr h="708018">
                <a:tc>
                  <a:txBody>
                    <a:bodyPr/>
                    <a:lstStyle/>
                    <a:p>
                      <a:pPr algn="l"/>
                      <a:r>
                        <a:rPr lang="fr-FR" sz="4000" dirty="0"/>
                        <a:t>Déviation </a:t>
                      </a:r>
                      <a:r>
                        <a:rPr lang="fr-FR" sz="4000" b="0" i="0" u="none" strike="noStrike" cap="none" spc="28" baseline="0" dirty="0">
                          <a:solidFill>
                            <a:schemeClr val="tx1"/>
                          </a:solidFill>
                          <a:uFillTx/>
                          <a:latin typeface="+mn-lt"/>
                          <a:ea typeface="+mn-ea"/>
                          <a:cs typeface="+mn-cs"/>
                          <a:sym typeface="Founders Grotesk Condensed"/>
                        </a:rPr>
                        <a:t>magnétique</a:t>
                      </a:r>
                      <a:r>
                        <a:rPr lang="fr-FR" sz="4000" dirty="0"/>
                        <a:t> (d)</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23665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Compas (Cc)</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572053857"/>
                  </a:ext>
                </a:extLst>
              </a:tr>
            </a:tbl>
          </a:graphicData>
        </a:graphic>
      </p:graphicFrame>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8637668" y="30877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riangle 23">
            <a:extLst>
              <a:ext uri="{FF2B5EF4-FFF2-40B4-BE49-F238E27FC236}">
                <a16:creationId xmlns:a16="http://schemas.microsoft.com/office/drawing/2014/main" id="{600E18F2-3976-4C9C-A618-652841B5E102}"/>
              </a:ext>
            </a:extLst>
          </p:cNvPr>
          <p:cNvSpPr/>
          <p:nvPr/>
        </p:nvSpPr>
        <p:spPr>
          <a:xfrm rot="14700842">
            <a:off x="18153336" y="3345202"/>
            <a:ext cx="505965" cy="843221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9" name="Triangle 20">
            <a:extLst>
              <a:ext uri="{FF2B5EF4-FFF2-40B4-BE49-F238E27FC236}">
                <a16:creationId xmlns:a16="http://schemas.microsoft.com/office/drawing/2014/main" id="{2FA23339-E94F-4901-9F18-FF4A887E2EF6}"/>
              </a:ext>
            </a:extLst>
          </p:cNvPr>
          <p:cNvSpPr/>
          <p:nvPr/>
        </p:nvSpPr>
        <p:spPr>
          <a:xfrm rot="751067">
            <a:off x="21847712" y="173985"/>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3" name="Ellipse 12">
            <a:extLst>
              <a:ext uri="{FF2B5EF4-FFF2-40B4-BE49-F238E27FC236}">
                <a16:creationId xmlns:a16="http://schemas.microsoft.com/office/drawing/2014/main" id="{983B6160-68AC-F046-A93F-F713DDF3768E}"/>
              </a:ext>
            </a:extLst>
          </p:cNvPr>
          <p:cNvSpPr/>
          <p:nvPr/>
        </p:nvSpPr>
        <p:spPr>
          <a:xfrm>
            <a:off x="21387072" y="6007857"/>
            <a:ext cx="270933" cy="282305"/>
          </a:xfrm>
          <a:prstGeom prst="ellipse">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382032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oordonnées géographiques sur le globe terrestre…"/>
          <p:cNvSpPr txBox="1">
            <a:spLocks noGrp="1"/>
          </p:cNvSpPr>
          <p:nvPr>
            <p:ph type="body" idx="1"/>
          </p:nvPr>
        </p:nvSpPr>
        <p:spPr>
          <a:xfrm>
            <a:off x="571500" y="3009495"/>
            <a:ext cx="23241000" cy="7697010"/>
          </a:xfrm>
          <a:prstGeom prst="rect">
            <a:avLst/>
          </a:prstGeom>
        </p:spPr>
        <p:txBody>
          <a:bodyPr/>
          <a:lstStyle/>
          <a:p>
            <a:pPr marL="452627" indent="-452627" defTabSz="817244">
              <a:spcBef>
                <a:spcPts val="3500"/>
              </a:spcBef>
              <a:defRPr sz="4158" spc="-41"/>
            </a:pPr>
            <a:r>
              <a:rPr lang="fr-FR" dirty="0"/>
              <a:t>La matériel </a:t>
            </a:r>
            <a:endParaRPr dirty="0"/>
          </a:p>
        </p:txBody>
      </p:sp>
      <p:sp>
        <p:nvSpPr>
          <p:cNvPr id="182" name="Lire une carte de navigation"/>
          <p:cNvSpPr txBox="1">
            <a:spLocks noGrp="1"/>
          </p:cNvSpPr>
          <p:nvPr>
            <p:ph type="title"/>
          </p:nvPr>
        </p:nvSpPr>
        <p:spPr>
          <a:xfrm>
            <a:off x="571500" y="1058477"/>
            <a:ext cx="23241000" cy="1951018"/>
          </a:xfrm>
          <a:prstGeom prst="rect">
            <a:avLst/>
          </a:prstGeom>
        </p:spPr>
        <p:txBody>
          <a:bodyPr/>
          <a:lstStyle/>
          <a:p>
            <a:r>
              <a:rPr lang="fr-FR" dirty="0"/>
              <a:t>Passer du cap à la route</a:t>
            </a:r>
            <a:endParaRPr dirty="0"/>
          </a:p>
        </p:txBody>
      </p:sp>
      <p:pic>
        <p:nvPicPr>
          <p:cNvPr id="4" name="Image 3">
            <a:extLst>
              <a:ext uri="{FF2B5EF4-FFF2-40B4-BE49-F238E27FC236}">
                <a16:creationId xmlns:a16="http://schemas.microsoft.com/office/drawing/2014/main" id="{12B956A2-7AD2-4D60-A108-26655F756BE9}"/>
              </a:ext>
            </a:extLst>
          </p:cNvPr>
          <p:cNvPicPr>
            <a:picLocks noChangeAspect="1"/>
          </p:cNvPicPr>
          <p:nvPr/>
        </p:nvPicPr>
        <p:blipFill>
          <a:blip r:embed="rId3"/>
          <a:stretch>
            <a:fillRect/>
          </a:stretch>
        </p:blipFill>
        <p:spPr>
          <a:xfrm>
            <a:off x="571500" y="5084214"/>
            <a:ext cx="10853151" cy="6841086"/>
          </a:xfrm>
          <a:prstGeom prst="rect">
            <a:avLst/>
          </a:prstGeom>
        </p:spPr>
      </p:pic>
      <p:pic>
        <p:nvPicPr>
          <p:cNvPr id="5" name="Image 4">
            <a:extLst>
              <a:ext uri="{FF2B5EF4-FFF2-40B4-BE49-F238E27FC236}">
                <a16:creationId xmlns:a16="http://schemas.microsoft.com/office/drawing/2014/main" id="{2076C855-2C74-423A-837B-FDBBB7882569}"/>
              </a:ext>
            </a:extLst>
          </p:cNvPr>
          <p:cNvPicPr>
            <a:picLocks noChangeAspect="1"/>
          </p:cNvPicPr>
          <p:nvPr/>
        </p:nvPicPr>
        <p:blipFill>
          <a:blip r:embed="rId4"/>
          <a:stretch>
            <a:fillRect/>
          </a:stretch>
        </p:blipFill>
        <p:spPr>
          <a:xfrm rot="1049657">
            <a:off x="6714246" y="4210845"/>
            <a:ext cx="15097940" cy="3997247"/>
          </a:xfrm>
          <a:prstGeom prst="rect">
            <a:avLst/>
          </a:prstGeom>
          <a:effectLst>
            <a:reflection stA="0" endPos="65000" dist="50800" dir="5400000" sy="-100000" algn="bl" rotWithShape="0"/>
          </a:effectLst>
        </p:spPr>
      </p:pic>
      <mc:AlternateContent xmlns:mc="http://schemas.openxmlformats.org/markup-compatibility/2006">
        <mc:Choice xmlns:am3d="http://schemas.microsoft.com/office/drawing/2017/model3d" Requires="am3d">
          <p:graphicFrame>
            <p:nvGraphicFramePr>
              <p:cNvPr id="2" name="Modèle 3D 1" descr="Petit crayon">
                <a:extLst>
                  <a:ext uri="{FF2B5EF4-FFF2-40B4-BE49-F238E27FC236}">
                    <a16:creationId xmlns:a16="http://schemas.microsoft.com/office/drawing/2014/main" id="{88257A3D-AB08-4E43-A4DD-A94C41991DA2}"/>
                  </a:ext>
                </a:extLst>
              </p:cNvPr>
              <p:cNvGraphicFramePr>
                <a:graphicFrameLocks noChangeAspect="1"/>
              </p:cNvGraphicFramePr>
              <p:nvPr>
                <p:extLst>
                  <p:ext uri="{D42A27DB-BD31-4B8C-83A1-F6EECF244321}">
                    <p14:modId xmlns:p14="http://schemas.microsoft.com/office/powerpoint/2010/main" val="2548814826"/>
                  </p:ext>
                </p:extLst>
              </p:nvPr>
            </p:nvGraphicFramePr>
            <p:xfrm rot="18956409">
              <a:off x="15049139" y="8224933"/>
              <a:ext cx="8514765" cy="677311"/>
            </p:xfrm>
            <a:graphic>
              <a:graphicData uri="http://schemas.microsoft.com/office/drawing/2017/model3d">
                <am3d:model3d r:embed="rId5">
                  <am3d:spPr>
                    <a:xfrm rot="18956409">
                      <a:off x="0" y="0"/>
                      <a:ext cx="8514765" cy="677311"/>
                    </a:xfrm>
                    <a:prstGeom prst="rect">
                      <a:avLst/>
                    </a:prstGeom>
                  </am3d:spPr>
                  <am3d:camera>
                    <am3d:pos x="0" y="0" z="47378196"/>
                    <am3d:up dx="0" dy="36000000" dz="0"/>
                    <am3d:lookAt x="0" y="0" z="0"/>
                    <am3d:perspective fov="2700000"/>
                  </am3d:camera>
                  <am3d:trans>
                    <am3d:meterPerModelUnit n="4473872" d="1000000"/>
                    <am3d:preTrans dx="1057221" dy="-3160" dz="1044043"/>
                    <am3d:scale>
                      <am3d:sx n="1000000" d="1000000"/>
                      <am3d:sy n="1000000" d="1000000"/>
                      <am3d:sz n="1000000" d="1000000"/>
                    </am3d:scale>
                    <am3d:rot/>
                    <am3d:postTrans dx="0" dy="0" dz="0"/>
                  </am3d:trans>
                  <am3d:raster rName="Office3DRenderer" rVer="16.0.8326">
                    <am3d:blip r:embed="rId6"/>
                  </am3d:raster>
                  <am3d:objViewport viewportSz="89626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Petit crayon">
                <a:extLst>
                  <a:ext uri="{FF2B5EF4-FFF2-40B4-BE49-F238E27FC236}">
                    <a16:creationId xmlns:a16="http://schemas.microsoft.com/office/drawing/2014/main" id="{88257A3D-AB08-4E43-A4DD-A94C41991DA2}"/>
                  </a:ext>
                </a:extLst>
              </p:cNvPr>
              <p:cNvPicPr>
                <a:picLocks noGrp="1" noRot="1" noChangeAspect="1" noMove="1" noResize="1" noEditPoints="1" noAdjustHandles="1" noChangeArrowheads="1" noChangeShapeType="1" noCrop="1"/>
              </p:cNvPicPr>
              <p:nvPr/>
            </p:nvPicPr>
            <p:blipFill>
              <a:blip r:embed="rId6"/>
              <a:stretch>
                <a:fillRect/>
              </a:stretch>
            </p:blipFill>
            <p:spPr>
              <a:xfrm rot="18956409">
                <a:off x="15049139" y="8224933"/>
                <a:ext cx="8514765" cy="6773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èle 3D 5" descr="Gomme 01">
                <a:extLst>
                  <a:ext uri="{FF2B5EF4-FFF2-40B4-BE49-F238E27FC236}">
                    <a16:creationId xmlns:a16="http://schemas.microsoft.com/office/drawing/2014/main" id="{452CCD78-0E20-47F5-8BA1-F0416E4600B0}"/>
                  </a:ext>
                </a:extLst>
              </p:cNvPr>
              <p:cNvGraphicFramePr>
                <a:graphicFrameLocks noChangeAspect="1"/>
              </p:cNvGraphicFramePr>
              <p:nvPr>
                <p:extLst>
                  <p:ext uri="{D42A27DB-BD31-4B8C-83A1-F6EECF244321}">
                    <p14:modId xmlns:p14="http://schemas.microsoft.com/office/powerpoint/2010/main" val="349807739"/>
                  </p:ext>
                </p:extLst>
              </p:nvPr>
            </p:nvGraphicFramePr>
            <p:xfrm>
              <a:off x="8668706" y="6191853"/>
              <a:ext cx="6536043" cy="4717650"/>
            </p:xfrm>
            <a:graphic>
              <a:graphicData uri="http://schemas.microsoft.com/office/drawing/2017/model3d">
                <am3d:model3d r:embed="rId7">
                  <am3d:spPr>
                    <a:xfrm>
                      <a:off x="0" y="0"/>
                      <a:ext cx="6536043" cy="4717650"/>
                    </a:xfrm>
                    <a:prstGeom prst="rect">
                      <a:avLst/>
                    </a:prstGeom>
                  </am3d:spPr>
                  <am3d:camera>
                    <am3d:pos x="0" y="0" z="49992183"/>
                    <am3d:up dx="0" dy="36000000" dz="0"/>
                    <am3d:lookAt x="0" y="0" z="0"/>
                    <am3d:perspective fov="2700000"/>
                  </am3d:camera>
                  <am3d:trans>
                    <am3d:meterPerModelUnit n="19999998" d="1000000"/>
                    <am3d:preTrans dx="300" dy="61309" dz="-300"/>
                    <am3d:scale>
                      <am3d:sx n="1000000" d="1000000"/>
                      <am3d:sy n="1000000" d="1000000"/>
                      <am3d:sz n="1000000" d="1000000"/>
                    </am3d:scale>
                    <am3d:rot ax="2239501" ay="-2561900" az="-1640523"/>
                    <am3d:postTrans dx="0" dy="0" dz="0"/>
                  </am3d:trans>
                  <am3d:raster rName="Office3DRenderer" rVer="16.0.8326">
                    <am3d:blip r:embed="rId8"/>
                  </am3d:raster>
                  <am3d:objViewport viewportSz="72354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èle 3D 5" descr="Gomme 01">
                <a:extLst>
                  <a:ext uri="{FF2B5EF4-FFF2-40B4-BE49-F238E27FC236}">
                    <a16:creationId xmlns:a16="http://schemas.microsoft.com/office/drawing/2014/main" id="{452CCD78-0E20-47F5-8BA1-F0416E4600B0}"/>
                  </a:ext>
                </a:extLst>
              </p:cNvPr>
              <p:cNvPicPr>
                <a:picLocks noGrp="1" noRot="1" noChangeAspect="1" noMove="1" noResize="1" noEditPoints="1" noAdjustHandles="1" noChangeArrowheads="1" noChangeShapeType="1" noCrop="1"/>
              </p:cNvPicPr>
              <p:nvPr/>
            </p:nvPicPr>
            <p:blipFill>
              <a:blip r:embed="rId8"/>
              <a:stretch>
                <a:fillRect/>
              </a:stretch>
            </p:blipFill>
            <p:spPr>
              <a:xfrm>
                <a:off x="8668706" y="6191853"/>
                <a:ext cx="6536043" cy="4717650"/>
              </a:xfrm>
              <a:prstGeom prst="rect">
                <a:avLst/>
              </a:prstGeom>
            </p:spPr>
          </p:pic>
        </mc:Fallback>
      </mc:AlternateContent>
    </p:spTree>
    <p:extLst>
      <p:ext uri="{BB962C8B-B14F-4D97-AF65-F5344CB8AC3E}">
        <p14:creationId xmlns:p14="http://schemas.microsoft.com/office/powerpoint/2010/main" val="11229295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sp>
        <p:nvSpPr>
          <p:cNvPr id="10" name="ZoneTexte 9">
            <a:extLst>
              <a:ext uri="{FF2B5EF4-FFF2-40B4-BE49-F238E27FC236}">
                <a16:creationId xmlns:a16="http://schemas.microsoft.com/office/drawing/2014/main" id="{31599C4C-2DA4-48EC-A6EE-A3DADEF0BBC2}"/>
              </a:ext>
            </a:extLst>
          </p:cNvPr>
          <p:cNvSpPr txBox="1"/>
          <p:nvPr/>
        </p:nvSpPr>
        <p:spPr>
          <a:xfrm>
            <a:off x="17028049" y="6009748"/>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a:t>
            </a:r>
            <a:r>
              <a:rPr lang="fr-FR" sz="4000" b="1" dirty="0">
                <a:solidFill>
                  <a:srgbClr val="FF0000"/>
                </a:solidFill>
              </a:rPr>
              <a:t>224</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a:t>
            </a:r>
          </a:p>
        </p:txBody>
      </p:sp>
      <p:sp>
        <p:nvSpPr>
          <p:cNvPr id="15" name="ZoneTexte 14">
            <a:extLst>
              <a:ext uri="{FF2B5EF4-FFF2-40B4-BE49-F238E27FC236}">
                <a16:creationId xmlns:a16="http://schemas.microsoft.com/office/drawing/2014/main" id="{43B79C0B-302A-42A4-BF2B-73958EACFEBB}"/>
              </a:ext>
            </a:extLst>
          </p:cNvPr>
          <p:cNvSpPr txBox="1"/>
          <p:nvPr/>
        </p:nvSpPr>
        <p:spPr>
          <a:xfrm>
            <a:off x="12923336" y="134921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sp>
        <p:nvSpPr>
          <p:cNvPr id="22" name="ZoneTexte 21">
            <a:extLst>
              <a:ext uri="{FF2B5EF4-FFF2-40B4-BE49-F238E27FC236}">
                <a16:creationId xmlns:a16="http://schemas.microsoft.com/office/drawing/2014/main" id="{369225FF-CDC8-4093-9561-91D895CFFABE}"/>
              </a:ext>
            </a:extLst>
          </p:cNvPr>
          <p:cNvSpPr txBox="1"/>
          <p:nvPr/>
        </p:nvSpPr>
        <p:spPr>
          <a:xfrm>
            <a:off x="13367097" y="5570625"/>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210°</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cteur droit avec flèche 16">
            <a:extLst>
              <a:ext uri="{FF2B5EF4-FFF2-40B4-BE49-F238E27FC236}">
                <a16:creationId xmlns:a16="http://schemas.microsoft.com/office/drawing/2014/main" id="{8CBE8AC1-E8BA-41F0-9D59-A149B5D480B5}"/>
              </a:ext>
            </a:extLst>
          </p:cNvPr>
          <p:cNvCxnSpPr>
            <a:cxnSpLocks/>
          </p:cNvCxnSpPr>
          <p:nvPr/>
        </p:nvCxnSpPr>
        <p:spPr>
          <a:xfrm flipH="1">
            <a:off x="14471775" y="375830"/>
            <a:ext cx="8445410" cy="9097973"/>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4" name="Tableau 2">
            <a:extLst>
              <a:ext uri="{FF2B5EF4-FFF2-40B4-BE49-F238E27FC236}">
                <a16:creationId xmlns:a16="http://schemas.microsoft.com/office/drawing/2014/main" id="{680CE354-E951-4E6E-9D15-39469FAFFDEF}"/>
              </a:ext>
            </a:extLst>
          </p:cNvPr>
          <p:cNvGraphicFramePr>
            <a:graphicFrameLocks noGrp="1"/>
          </p:cNvGraphicFramePr>
          <p:nvPr/>
        </p:nvGraphicFramePr>
        <p:xfrm>
          <a:off x="931958" y="20782"/>
          <a:ext cx="11336761" cy="6974784"/>
        </p:xfrm>
        <a:graphic>
          <a:graphicData uri="http://schemas.openxmlformats.org/drawingml/2006/table">
            <a:tbl>
              <a:tblPr firstRow="1" bandRow="1">
                <a:tableStyleId>{5940675A-B579-460E-94D1-54222C63F5DA}</a:tableStyleId>
              </a:tblPr>
              <a:tblGrid>
                <a:gridCol w="5858708">
                  <a:extLst>
                    <a:ext uri="{9D8B030D-6E8A-4147-A177-3AD203B41FA5}">
                      <a16:colId xmlns:a16="http://schemas.microsoft.com/office/drawing/2014/main" val="1002330861"/>
                    </a:ext>
                  </a:extLst>
                </a:gridCol>
                <a:gridCol w="5478053">
                  <a:extLst>
                    <a:ext uri="{9D8B030D-6E8A-4147-A177-3AD203B41FA5}">
                      <a16:colId xmlns:a16="http://schemas.microsoft.com/office/drawing/2014/main" val="594558956"/>
                    </a:ext>
                  </a:extLst>
                </a:gridCol>
              </a:tblGrid>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Vitesse Fond (Vf) </a:t>
                      </a:r>
                    </a:p>
                  </a:txBody>
                  <a:tcPr>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dirty="0">
                        <a:solidFill>
                          <a:schemeClr val="accent6">
                            <a:lumMod val="50000"/>
                          </a:schemeClr>
                        </a:solidFill>
                      </a:endParaRPr>
                    </a:p>
                  </a:txBody>
                  <a:tcP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43022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4270423661"/>
                  </a:ext>
                </a:extLst>
              </a:tr>
              <a:tr h="708018">
                <a:tc>
                  <a:txBody>
                    <a:bodyPr/>
                    <a:lstStyle/>
                    <a:p>
                      <a:pPr algn="l"/>
                      <a:r>
                        <a:rPr lang="fr-FR" sz="40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err="1">
                          <a:solidFill>
                            <a:schemeClr val="tx1"/>
                          </a:solidFill>
                          <a:uFillTx/>
                          <a:latin typeface="+mn-lt"/>
                          <a:ea typeface="+mn-ea"/>
                          <a:cs typeface="+mn-cs"/>
                          <a:sym typeface="Founders Grotesk Text"/>
                        </a:rPr>
                        <a:t>Crt</a:t>
                      </a:r>
                      <a:r>
                        <a:rPr lang="fr-FR" sz="4000" b="1" i="0" u="none" strike="noStrike" cap="none" spc="28" baseline="0" dirty="0">
                          <a:solidFill>
                            <a:schemeClr val="tx1"/>
                          </a:solidFill>
                          <a:uFillTx/>
                          <a:latin typeface="+mn-lt"/>
                          <a:ea typeface="+mn-ea"/>
                          <a:cs typeface="+mn-cs"/>
                          <a:sym typeface="Founders Grotesk Text"/>
                        </a:rPr>
                        <a:t> V 1,5 </a:t>
                      </a:r>
                      <a:r>
                        <a:rPr lang="fr-FR" sz="4000" b="1" i="0" u="none" strike="noStrike" cap="none" spc="28" baseline="0" dirty="0" err="1">
                          <a:solidFill>
                            <a:schemeClr val="tx1"/>
                          </a:solidFill>
                          <a:uFillTx/>
                          <a:latin typeface="+mn-lt"/>
                          <a:ea typeface="+mn-ea"/>
                          <a:cs typeface="+mn-cs"/>
                          <a:sym typeface="Founders Grotesk Text"/>
                        </a:rPr>
                        <a:t>nds</a:t>
                      </a:r>
                      <a:r>
                        <a:rPr lang="fr-FR" sz="40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317507"/>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solidFill>
                            <a:srgbClr val="FF0000"/>
                          </a:solidFill>
                        </a:rPr>
                        <a:t>Route de surface (</a:t>
                      </a:r>
                      <a:r>
                        <a:rPr lang="fr-FR" sz="4000" b="1" dirty="0" err="1">
                          <a:solidFill>
                            <a:srgbClr val="FF0000"/>
                          </a:solidFill>
                        </a:rPr>
                        <a:t>Rs</a:t>
                      </a:r>
                      <a:r>
                        <a:rPr lang="fr-FR" sz="4000" b="1" dirty="0">
                          <a:solidFill>
                            <a:srgbClr val="FF0000"/>
                          </a:solidFill>
                        </a:rPr>
                        <a:t>)</a:t>
                      </a:r>
                    </a:p>
                  </a:txBody>
                  <a:tcPr>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dirty="0" err="1">
                          <a:solidFill>
                            <a:srgbClr val="FF0000"/>
                          </a:solidFill>
                        </a:rPr>
                        <a:t>Rs</a:t>
                      </a:r>
                      <a:r>
                        <a:rPr lang="fr-FR" sz="4000" b="1" dirty="0">
                          <a:solidFill>
                            <a:srgbClr val="FF0000"/>
                          </a:solidFill>
                        </a:rPr>
                        <a:t> 224°</a:t>
                      </a:r>
                    </a:p>
                  </a:txBody>
                  <a:tcP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65883307"/>
                  </a:ext>
                </a:extLst>
              </a:tr>
              <a:tr h="708018">
                <a:tc>
                  <a:txBody>
                    <a:bodyPr/>
                    <a:lstStyle/>
                    <a:p>
                      <a:pPr algn="l"/>
                      <a:r>
                        <a:rPr lang="fr-FR" sz="4000" dirty="0"/>
                        <a:t>Dérive vent</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3532721133"/>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Vrai (Cv) </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7777618"/>
                  </a:ext>
                </a:extLst>
              </a:tr>
              <a:tr h="708018">
                <a:tc>
                  <a:txBody>
                    <a:bodyPr/>
                    <a:lstStyle/>
                    <a:p>
                      <a:pPr algn="l"/>
                      <a:r>
                        <a:rPr lang="fr-FR" sz="4000" dirty="0">
                          <a:solidFill>
                            <a:schemeClr val="accent1"/>
                          </a:solidFill>
                        </a:rPr>
                        <a:t>Déclinaison magnétique  (D)</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2140157251"/>
                  </a:ext>
                </a:extLst>
              </a:tr>
              <a:tr h="708018">
                <a:tc>
                  <a:txBody>
                    <a:bodyPr/>
                    <a:lstStyle/>
                    <a:p>
                      <a:pPr algn="l"/>
                      <a:r>
                        <a:rPr lang="fr-FR" sz="4000" dirty="0"/>
                        <a:t>Déviation </a:t>
                      </a:r>
                      <a:r>
                        <a:rPr lang="fr-FR" sz="4000" b="0" i="0" u="none" strike="noStrike" cap="none" spc="28" baseline="0" dirty="0">
                          <a:solidFill>
                            <a:schemeClr val="tx1"/>
                          </a:solidFill>
                          <a:uFillTx/>
                          <a:latin typeface="+mn-lt"/>
                          <a:ea typeface="+mn-ea"/>
                          <a:cs typeface="+mn-cs"/>
                          <a:sym typeface="Founders Grotesk Condensed"/>
                        </a:rPr>
                        <a:t>magnétique</a:t>
                      </a:r>
                      <a:r>
                        <a:rPr lang="fr-FR" sz="4000" dirty="0"/>
                        <a:t> (d)</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23665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Compas (Cc)</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572053857"/>
                  </a:ext>
                </a:extLst>
              </a:tr>
            </a:tbl>
          </a:graphicData>
        </a:graphic>
      </p:graphicFrame>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8637668" y="30877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riangle 23">
            <a:extLst>
              <a:ext uri="{FF2B5EF4-FFF2-40B4-BE49-F238E27FC236}">
                <a16:creationId xmlns:a16="http://schemas.microsoft.com/office/drawing/2014/main" id="{600E18F2-3976-4C9C-A618-652841B5E102}"/>
              </a:ext>
            </a:extLst>
          </p:cNvPr>
          <p:cNvSpPr/>
          <p:nvPr/>
        </p:nvSpPr>
        <p:spPr>
          <a:xfrm rot="14700842">
            <a:off x="18153336" y="3345202"/>
            <a:ext cx="505965" cy="843221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9" name="Triangle 20">
            <a:extLst>
              <a:ext uri="{FF2B5EF4-FFF2-40B4-BE49-F238E27FC236}">
                <a16:creationId xmlns:a16="http://schemas.microsoft.com/office/drawing/2014/main" id="{2FA23339-E94F-4901-9F18-FF4A887E2EF6}"/>
              </a:ext>
            </a:extLst>
          </p:cNvPr>
          <p:cNvSpPr/>
          <p:nvPr/>
        </p:nvSpPr>
        <p:spPr>
          <a:xfrm rot="751067">
            <a:off x="21847712" y="173985"/>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3" name="Ellipse 12">
            <a:extLst>
              <a:ext uri="{FF2B5EF4-FFF2-40B4-BE49-F238E27FC236}">
                <a16:creationId xmlns:a16="http://schemas.microsoft.com/office/drawing/2014/main" id="{983B6160-68AC-F046-A93F-F713DDF3768E}"/>
              </a:ext>
            </a:extLst>
          </p:cNvPr>
          <p:cNvSpPr/>
          <p:nvPr/>
        </p:nvSpPr>
        <p:spPr>
          <a:xfrm>
            <a:off x="21387072" y="6007857"/>
            <a:ext cx="270933" cy="282305"/>
          </a:xfrm>
          <a:prstGeom prst="ellipse">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26603574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sp>
        <p:nvSpPr>
          <p:cNvPr id="10" name="ZoneTexte 9">
            <a:extLst>
              <a:ext uri="{FF2B5EF4-FFF2-40B4-BE49-F238E27FC236}">
                <a16:creationId xmlns:a16="http://schemas.microsoft.com/office/drawing/2014/main" id="{31599C4C-2DA4-48EC-A6EE-A3DADEF0BBC2}"/>
              </a:ext>
            </a:extLst>
          </p:cNvPr>
          <p:cNvSpPr txBox="1"/>
          <p:nvPr/>
        </p:nvSpPr>
        <p:spPr>
          <a:xfrm>
            <a:off x="17028049" y="6009748"/>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err="1">
                <a:solidFill>
                  <a:srgbClr val="FF0000"/>
                </a:solidFill>
              </a:rPr>
              <a:t>Rs</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224°</a:t>
            </a:r>
          </a:p>
        </p:txBody>
      </p:sp>
      <p:sp>
        <p:nvSpPr>
          <p:cNvPr id="15" name="ZoneTexte 14">
            <a:extLst>
              <a:ext uri="{FF2B5EF4-FFF2-40B4-BE49-F238E27FC236}">
                <a16:creationId xmlns:a16="http://schemas.microsoft.com/office/drawing/2014/main" id="{43B79C0B-302A-42A4-BF2B-73958EACFEBB}"/>
              </a:ext>
            </a:extLst>
          </p:cNvPr>
          <p:cNvSpPr txBox="1"/>
          <p:nvPr/>
        </p:nvSpPr>
        <p:spPr>
          <a:xfrm>
            <a:off x="12923336" y="1349210"/>
            <a:ext cx="52442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Crt</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V 1,5 </a:t>
            </a:r>
            <a:r>
              <a:rPr kumimoji="0" lang="fr-FR" sz="4000" b="1" i="0" u="none" strike="noStrike" cap="none" spc="78" normalizeH="0" baseline="0" dirty="0" err="1">
                <a:ln>
                  <a:noFill/>
                </a:ln>
                <a:solidFill>
                  <a:schemeClr val="tx1">
                    <a:lumMod val="75000"/>
                  </a:schemeClr>
                </a:solidFill>
                <a:effectLst/>
                <a:uFillTx/>
                <a:latin typeface="Founders Grotesk Text"/>
                <a:ea typeface="Founders Grotesk Text"/>
                <a:cs typeface="Founders Grotesk Text"/>
                <a:sym typeface="Founders Grotesk Text"/>
              </a:rPr>
              <a:t>nds</a:t>
            </a:r>
            <a:r>
              <a:rPr kumimoji="0" lang="fr-FR" sz="4000" b="1" i="0" u="none" strike="noStrike" cap="none" spc="78" normalizeH="0" baseline="0" dirty="0">
                <a:ln>
                  <a:noFill/>
                </a:ln>
                <a:solidFill>
                  <a:schemeClr val="tx1">
                    <a:lumMod val="75000"/>
                  </a:schemeClr>
                </a:solidFill>
                <a:effectLst/>
                <a:uFillTx/>
                <a:latin typeface="Founders Grotesk Text"/>
                <a:ea typeface="Founders Grotesk Text"/>
                <a:cs typeface="Founders Grotesk Text"/>
                <a:sym typeface="Founders Grotesk Text"/>
              </a:rPr>
              <a:t> 65°</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sp>
        <p:nvSpPr>
          <p:cNvPr id="22" name="ZoneTexte 21">
            <a:extLst>
              <a:ext uri="{FF2B5EF4-FFF2-40B4-BE49-F238E27FC236}">
                <a16:creationId xmlns:a16="http://schemas.microsoft.com/office/drawing/2014/main" id="{369225FF-CDC8-4093-9561-91D895CFFABE}"/>
              </a:ext>
            </a:extLst>
          </p:cNvPr>
          <p:cNvSpPr txBox="1"/>
          <p:nvPr/>
        </p:nvSpPr>
        <p:spPr>
          <a:xfrm>
            <a:off x="13367097" y="5570625"/>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a:solidFill>
                  <a:srgbClr val="00B050"/>
                </a:solidFill>
              </a:rPr>
              <a:t>Rf</a:t>
            </a:r>
            <a:r>
              <a:rPr kumimoji="0" lang="fr-FR" sz="4000" b="1" i="0" u="none" strike="noStrike" cap="none" spc="78" normalizeH="0" baseline="0" dirty="0">
                <a:ln>
                  <a:noFill/>
                </a:ln>
                <a:solidFill>
                  <a:srgbClr val="00B050"/>
                </a:solidFill>
                <a:effectLst/>
                <a:uFillTx/>
                <a:latin typeface="Founders Grotesk Text"/>
                <a:ea typeface="Founders Grotesk Text"/>
                <a:cs typeface="Founders Grotesk Text"/>
                <a:sym typeface="Founders Grotesk Text"/>
              </a:rPr>
              <a:t> 210°</a:t>
            </a:r>
          </a:p>
        </p:txBody>
      </p:sp>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riangle 23">
            <a:extLst>
              <a:ext uri="{FF2B5EF4-FFF2-40B4-BE49-F238E27FC236}">
                <a16:creationId xmlns:a16="http://schemas.microsoft.com/office/drawing/2014/main" id="{342880FD-A0E8-9F4F-8DD8-50CED8EE83EF}"/>
              </a:ext>
            </a:extLst>
          </p:cNvPr>
          <p:cNvSpPr/>
          <p:nvPr/>
        </p:nvSpPr>
        <p:spPr>
          <a:xfrm rot="15487313">
            <a:off x="17602956" y="5196858"/>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cxnSp>
        <p:nvCxnSpPr>
          <p:cNvPr id="17" name="Connecteur droit avec flèche 16">
            <a:extLst>
              <a:ext uri="{FF2B5EF4-FFF2-40B4-BE49-F238E27FC236}">
                <a16:creationId xmlns:a16="http://schemas.microsoft.com/office/drawing/2014/main" id="{8CBE8AC1-E8BA-41F0-9D59-A149B5D480B5}"/>
              </a:ext>
            </a:extLst>
          </p:cNvPr>
          <p:cNvCxnSpPr>
            <a:cxnSpLocks/>
          </p:cNvCxnSpPr>
          <p:nvPr/>
        </p:nvCxnSpPr>
        <p:spPr>
          <a:xfrm flipH="1">
            <a:off x="14471775" y="375830"/>
            <a:ext cx="8445410" cy="9097973"/>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14" name="Tableau 2">
            <a:extLst>
              <a:ext uri="{FF2B5EF4-FFF2-40B4-BE49-F238E27FC236}">
                <a16:creationId xmlns:a16="http://schemas.microsoft.com/office/drawing/2014/main" id="{680CE354-E951-4E6E-9D15-39469FAFFDEF}"/>
              </a:ext>
            </a:extLst>
          </p:cNvPr>
          <p:cNvGraphicFramePr>
            <a:graphicFrameLocks noGrp="1"/>
          </p:cNvGraphicFramePr>
          <p:nvPr>
            <p:extLst>
              <p:ext uri="{D42A27DB-BD31-4B8C-83A1-F6EECF244321}">
                <p14:modId xmlns:p14="http://schemas.microsoft.com/office/powerpoint/2010/main" val="285802378"/>
              </p:ext>
            </p:extLst>
          </p:nvPr>
        </p:nvGraphicFramePr>
        <p:xfrm>
          <a:off x="931958" y="20782"/>
          <a:ext cx="11336761" cy="6974784"/>
        </p:xfrm>
        <a:graphic>
          <a:graphicData uri="http://schemas.openxmlformats.org/drawingml/2006/table">
            <a:tbl>
              <a:tblPr firstRow="1" bandRow="1">
                <a:tableStyleId>{5940675A-B579-460E-94D1-54222C63F5DA}</a:tableStyleId>
              </a:tblPr>
              <a:tblGrid>
                <a:gridCol w="5858708">
                  <a:extLst>
                    <a:ext uri="{9D8B030D-6E8A-4147-A177-3AD203B41FA5}">
                      <a16:colId xmlns:a16="http://schemas.microsoft.com/office/drawing/2014/main" val="1002330861"/>
                    </a:ext>
                  </a:extLst>
                </a:gridCol>
                <a:gridCol w="5478053">
                  <a:extLst>
                    <a:ext uri="{9D8B030D-6E8A-4147-A177-3AD203B41FA5}">
                      <a16:colId xmlns:a16="http://schemas.microsoft.com/office/drawing/2014/main" val="594558956"/>
                    </a:ext>
                  </a:extLst>
                </a:gridCol>
              </a:tblGrid>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solidFill>
                            <a:srgbClr val="FF0000"/>
                          </a:solidFill>
                        </a:rPr>
                        <a:t>Vitesse Fond (Vf) </a:t>
                      </a:r>
                    </a:p>
                  </a:txBody>
                  <a:tcPr>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rgbClr val="FF0000"/>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43022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4270423661"/>
                  </a:ext>
                </a:extLst>
              </a:tr>
              <a:tr h="708018">
                <a:tc>
                  <a:txBody>
                    <a:bodyPr/>
                    <a:lstStyle/>
                    <a:p>
                      <a:pPr algn="l"/>
                      <a:r>
                        <a:rPr lang="fr-FR" sz="4000" b="0" i="0" u="none" strike="noStrike" cap="none" spc="28" baseline="0" dirty="0">
                          <a:solidFill>
                            <a:schemeClr val="accent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err="1">
                          <a:solidFill>
                            <a:schemeClr val="tx1"/>
                          </a:solidFill>
                          <a:uFillTx/>
                          <a:latin typeface="+mn-lt"/>
                          <a:ea typeface="+mn-ea"/>
                          <a:cs typeface="+mn-cs"/>
                          <a:sym typeface="Founders Grotesk Text"/>
                        </a:rPr>
                        <a:t>Crt</a:t>
                      </a:r>
                      <a:r>
                        <a:rPr lang="fr-FR" sz="4000" b="1" i="0" u="none" strike="noStrike" cap="none" spc="28" baseline="0" dirty="0">
                          <a:solidFill>
                            <a:schemeClr val="tx1"/>
                          </a:solidFill>
                          <a:uFillTx/>
                          <a:latin typeface="+mn-lt"/>
                          <a:ea typeface="+mn-ea"/>
                          <a:cs typeface="+mn-cs"/>
                          <a:sym typeface="Founders Grotesk Text"/>
                        </a:rPr>
                        <a:t> V 1,5 </a:t>
                      </a:r>
                      <a:r>
                        <a:rPr lang="fr-FR" sz="4000" b="1" i="0" u="none" strike="noStrike" cap="none" spc="28" baseline="0" dirty="0" err="1">
                          <a:solidFill>
                            <a:schemeClr val="tx1"/>
                          </a:solidFill>
                          <a:uFillTx/>
                          <a:latin typeface="+mn-lt"/>
                          <a:ea typeface="+mn-ea"/>
                          <a:cs typeface="+mn-cs"/>
                          <a:sym typeface="Founders Grotesk Text"/>
                        </a:rPr>
                        <a:t>nds</a:t>
                      </a:r>
                      <a:r>
                        <a:rPr lang="fr-FR" sz="40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4317507"/>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Route de surface (</a:t>
                      </a:r>
                      <a:r>
                        <a:rPr lang="fr-FR" sz="4000" b="1" dirty="0" err="1"/>
                        <a:t>Rs</a:t>
                      </a:r>
                      <a:r>
                        <a:rPr lang="fr-FR" sz="4000" b="1" dirty="0"/>
                        <a:t>)</a:t>
                      </a:r>
                    </a:p>
                  </a:txBody>
                  <a:tcPr>
                    <a:lnT w="12700" cap="flat" cmpd="sng" algn="ctr">
                      <a:solidFill>
                        <a:schemeClr val="tx1"/>
                      </a:solidFill>
                      <a:prstDash val="solid"/>
                      <a:round/>
                      <a:headEnd type="none" w="med" len="med"/>
                      <a:tailEnd type="none" w="med" len="med"/>
                    </a:lnT>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000" b="1" i="0" u="none" strike="noStrike" cap="none" spc="28" baseline="0" dirty="0" err="1">
                          <a:solidFill>
                            <a:schemeClr val="tx1"/>
                          </a:solidFill>
                          <a:uFillTx/>
                          <a:latin typeface="+mn-lt"/>
                          <a:ea typeface="+mn-ea"/>
                          <a:cs typeface="+mn-cs"/>
                          <a:sym typeface="Founders Grotesk Condensed"/>
                        </a:rPr>
                        <a:t>Rs</a:t>
                      </a:r>
                      <a:r>
                        <a:rPr lang="fr-FR" sz="4000" b="1" i="0" u="none" strike="noStrike" cap="none" spc="28" baseline="0" dirty="0">
                          <a:solidFill>
                            <a:schemeClr val="tx1"/>
                          </a:solidFill>
                          <a:uFillTx/>
                          <a:latin typeface="+mn-lt"/>
                          <a:ea typeface="+mn-ea"/>
                          <a:cs typeface="+mn-cs"/>
                          <a:sym typeface="Founders Grotesk Condensed"/>
                        </a:rPr>
                        <a:t> 224°</a:t>
                      </a:r>
                    </a:p>
                  </a:txBody>
                  <a:tcPr>
                    <a:lnT w="12700" cap="flat" cmpd="sng" algn="ctr">
                      <a:solidFill>
                        <a:schemeClr val="tx1"/>
                      </a:solidFill>
                      <a:prstDash val="solid"/>
                      <a:round/>
                      <a:headEnd type="none" w="med" len="med"/>
                      <a:tailEnd type="none" w="med" len="med"/>
                    </a:lnT>
                    <a:solidFill>
                      <a:srgbClr val="FFFFFF"/>
                    </a:solidFill>
                  </a:tcPr>
                </a:tc>
                <a:extLst>
                  <a:ext uri="{0D108BD9-81ED-4DB2-BD59-A6C34878D82A}">
                    <a16:rowId xmlns:a16="http://schemas.microsoft.com/office/drawing/2014/main" val="65883307"/>
                  </a:ext>
                </a:extLst>
              </a:tr>
              <a:tr h="708018">
                <a:tc>
                  <a:txBody>
                    <a:bodyPr/>
                    <a:lstStyle/>
                    <a:p>
                      <a:pPr algn="l"/>
                      <a:r>
                        <a:rPr lang="fr-FR" sz="4000" dirty="0"/>
                        <a:t>Dérive vent</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3532721133"/>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Vrai (Cv) </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7777618"/>
                  </a:ext>
                </a:extLst>
              </a:tr>
              <a:tr h="708018">
                <a:tc>
                  <a:txBody>
                    <a:bodyPr/>
                    <a:lstStyle/>
                    <a:p>
                      <a:pPr algn="l"/>
                      <a:r>
                        <a:rPr lang="fr-FR" sz="4000" dirty="0">
                          <a:solidFill>
                            <a:schemeClr val="accent1"/>
                          </a:solidFill>
                        </a:rPr>
                        <a:t>Déclinaison magnétique  (D)</a:t>
                      </a:r>
                    </a:p>
                  </a:txBody>
                  <a:tcPr>
                    <a:solidFill>
                      <a:srgbClr val="FFFFFF"/>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000" b="1" dirty="0"/>
                    </a:p>
                  </a:txBody>
                  <a:tcPr>
                    <a:solidFill>
                      <a:srgbClr val="FFFFFF"/>
                    </a:solidFill>
                  </a:tcPr>
                </a:tc>
                <a:extLst>
                  <a:ext uri="{0D108BD9-81ED-4DB2-BD59-A6C34878D82A}">
                    <a16:rowId xmlns:a16="http://schemas.microsoft.com/office/drawing/2014/main" val="2140157251"/>
                  </a:ext>
                </a:extLst>
              </a:tr>
              <a:tr h="708018">
                <a:tc>
                  <a:txBody>
                    <a:bodyPr/>
                    <a:lstStyle/>
                    <a:p>
                      <a:pPr algn="l"/>
                      <a:r>
                        <a:rPr lang="fr-FR" sz="4000" dirty="0"/>
                        <a:t>Déviation magnétique (d)</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2712366598"/>
                  </a:ext>
                </a:extLst>
              </a:tr>
              <a:tr h="70801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000" b="1" dirty="0"/>
                        <a:t>Cap Compas (Cc)</a:t>
                      </a:r>
                    </a:p>
                  </a:txBody>
                  <a:tcPr>
                    <a:solidFill>
                      <a:srgbClr val="FFFFFF"/>
                    </a:solidFill>
                  </a:tcPr>
                </a:tc>
                <a:tc>
                  <a:txBody>
                    <a:bodyPr/>
                    <a:lstStyle/>
                    <a:p>
                      <a:pPr algn="ctr"/>
                      <a:endParaRPr lang="fr-FR" sz="4000" dirty="0"/>
                    </a:p>
                  </a:txBody>
                  <a:tcPr>
                    <a:solidFill>
                      <a:srgbClr val="FFFFFF"/>
                    </a:solidFill>
                  </a:tcPr>
                </a:tc>
                <a:extLst>
                  <a:ext uri="{0D108BD9-81ED-4DB2-BD59-A6C34878D82A}">
                    <a16:rowId xmlns:a16="http://schemas.microsoft.com/office/drawing/2014/main" val="572053857"/>
                  </a:ext>
                </a:extLst>
              </a:tr>
            </a:tbl>
          </a:graphicData>
        </a:graphic>
      </p:graphicFrame>
      <p:cxnSp>
        <p:nvCxnSpPr>
          <p:cNvPr id="9" name="Connecteur droit avec flèche 8">
            <a:extLst>
              <a:ext uri="{FF2B5EF4-FFF2-40B4-BE49-F238E27FC236}">
                <a16:creationId xmlns:a16="http://schemas.microsoft.com/office/drawing/2014/main" id="{32AACABD-B7B4-4D57-819E-96B15554B750}"/>
              </a:ext>
            </a:extLst>
          </p:cNvPr>
          <p:cNvCxnSpPr>
            <a:cxnSpLocks/>
          </p:cNvCxnSpPr>
          <p:nvPr/>
        </p:nvCxnSpPr>
        <p:spPr>
          <a:xfrm flipV="1">
            <a:off x="18637668" y="308771"/>
            <a:ext cx="4364186" cy="1951606"/>
          </a:xfrm>
          <a:prstGeom prst="straightConnector1">
            <a:avLst/>
          </a:prstGeom>
          <a:ln w="825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riangle 20">
            <a:extLst>
              <a:ext uri="{FF2B5EF4-FFF2-40B4-BE49-F238E27FC236}">
                <a16:creationId xmlns:a16="http://schemas.microsoft.com/office/drawing/2014/main" id="{A85D97DA-854E-D344-8D24-20C0D6ED48F3}"/>
              </a:ext>
            </a:extLst>
          </p:cNvPr>
          <p:cNvSpPr/>
          <p:nvPr/>
        </p:nvSpPr>
        <p:spPr>
          <a:xfrm rot="20640667">
            <a:off x="19340126" y="1946017"/>
            <a:ext cx="493075" cy="6849557"/>
          </a:xfrm>
          <a:prstGeom prst="triangle">
            <a:avLst/>
          </a:prstGeom>
          <a:solidFill>
            <a:srgbClr val="8665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3" name="Ellipse 12">
            <a:extLst>
              <a:ext uri="{FF2B5EF4-FFF2-40B4-BE49-F238E27FC236}">
                <a16:creationId xmlns:a16="http://schemas.microsoft.com/office/drawing/2014/main" id="{983B6160-68AC-F046-A93F-F713DDF3768E}"/>
              </a:ext>
            </a:extLst>
          </p:cNvPr>
          <p:cNvSpPr/>
          <p:nvPr/>
        </p:nvSpPr>
        <p:spPr>
          <a:xfrm>
            <a:off x="20282600" y="8020918"/>
            <a:ext cx="270933" cy="282305"/>
          </a:xfrm>
          <a:prstGeom prst="ellipse">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419688548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58090"/>
            <a:ext cx="21852082" cy="1951018"/>
          </a:xfrm>
          <a:prstGeom prst="rect">
            <a:avLst/>
          </a:prstGeom>
        </p:spPr>
        <p:txBody>
          <a:bodyPr/>
          <a:lstStyle>
            <a:lvl1pPr defTabSz="726440">
              <a:defRPr sz="10560" spc="-211"/>
            </a:lvl1pPr>
          </a:lstStyle>
          <a:p>
            <a:r>
              <a:rPr lang="fr-FR" dirty="0"/>
              <a:t>Passer de la Rf au Cc</a:t>
            </a:r>
            <a:endParaRPr dirty="0"/>
          </a:p>
        </p:txBody>
      </p:sp>
      <p:pic>
        <p:nvPicPr>
          <p:cNvPr id="6" name="Image 5">
            <a:extLst>
              <a:ext uri="{FF2B5EF4-FFF2-40B4-BE49-F238E27FC236}">
                <a16:creationId xmlns:a16="http://schemas.microsoft.com/office/drawing/2014/main" id="{2A646647-7634-4E00-A714-479000ABDBF8}"/>
              </a:ext>
            </a:extLst>
          </p:cNvPr>
          <p:cNvPicPr>
            <a:picLocks noChangeAspect="1"/>
          </p:cNvPicPr>
          <p:nvPr/>
        </p:nvPicPr>
        <p:blipFill>
          <a:blip r:embed="rId3"/>
          <a:stretch>
            <a:fillRect/>
          </a:stretch>
        </p:blipFill>
        <p:spPr>
          <a:xfrm>
            <a:off x="15862594" y="4137227"/>
            <a:ext cx="7949906" cy="7585680"/>
          </a:xfrm>
          <a:prstGeom prst="rect">
            <a:avLst/>
          </a:prstGeom>
        </p:spPr>
      </p:pic>
      <p:sp>
        <p:nvSpPr>
          <p:cNvPr id="5" name="ZoneTexte 4">
            <a:extLst>
              <a:ext uri="{FF2B5EF4-FFF2-40B4-BE49-F238E27FC236}">
                <a16:creationId xmlns:a16="http://schemas.microsoft.com/office/drawing/2014/main" id="{F38A9879-B30B-45E1-BA77-359DE916B263}"/>
              </a:ext>
            </a:extLst>
          </p:cNvPr>
          <p:cNvSpPr txBox="1"/>
          <p:nvPr/>
        </p:nvSpPr>
        <p:spPr>
          <a:xfrm>
            <a:off x="16611294" y="1369542"/>
            <a:ext cx="645250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000" b="1" dirty="0">
                <a:solidFill>
                  <a:schemeClr val="accent6">
                    <a:lumMod val="75000"/>
                  </a:schemeClr>
                </a:solidFill>
              </a:rPr>
              <a:t>Bâbord Amure =</a:t>
            </a:r>
            <a:r>
              <a:rPr kumimoji="0" lang="fr-FR" sz="4000" b="1" i="0" u="none" strike="noStrike" cap="none" spc="78" normalizeH="0" baseline="0" dirty="0">
                <a:ln>
                  <a:noFill/>
                </a:ln>
                <a:solidFill>
                  <a:schemeClr val="accent6">
                    <a:lumMod val="75000"/>
                  </a:schemeClr>
                </a:solidFill>
                <a:effectLst/>
                <a:uFillTx/>
                <a:sym typeface="Founders Grotesk Text"/>
              </a:rPr>
              <a:t> </a:t>
            </a:r>
            <a:r>
              <a:rPr lang="fr-FR" sz="4000" b="1" dirty="0">
                <a:solidFill>
                  <a:schemeClr val="accent6">
                    <a:lumMod val="75000"/>
                  </a:schemeClr>
                </a:solidFill>
              </a:rPr>
              <a:t>Positif</a:t>
            </a:r>
          </a:p>
          <a:p>
            <a:r>
              <a:rPr lang="fr-FR" sz="4000" b="1" dirty="0">
                <a:solidFill>
                  <a:schemeClr val="accent6">
                    <a:lumMod val="75000"/>
                  </a:schemeClr>
                </a:solidFill>
              </a:rPr>
              <a:t>Tribord Amure = Négatif</a:t>
            </a:r>
            <a:endParaRPr kumimoji="0" lang="fr-FR" sz="4000" b="1" i="0" u="none" strike="noStrike" cap="none" spc="78" normalizeH="0" baseline="0" dirty="0">
              <a:ln>
                <a:noFill/>
              </a:ln>
              <a:solidFill>
                <a:schemeClr val="accent6">
                  <a:lumMod val="75000"/>
                </a:schemeClr>
              </a:solidFill>
              <a:effectLst/>
              <a:uFillTx/>
              <a:sym typeface="Founders Grotesk Text"/>
            </a:endParaRPr>
          </a:p>
        </p:txBody>
      </p:sp>
      <p:graphicFrame>
        <p:nvGraphicFramePr>
          <p:cNvPr id="7" name="Tableau 2">
            <a:extLst>
              <a:ext uri="{FF2B5EF4-FFF2-40B4-BE49-F238E27FC236}">
                <a16:creationId xmlns:a16="http://schemas.microsoft.com/office/drawing/2014/main" id="{0E76A1E3-B2F5-4618-9746-E04F62820A82}"/>
              </a:ext>
            </a:extLst>
          </p:cNvPr>
          <p:cNvGraphicFramePr>
            <a:graphicFrameLocks noGrp="1"/>
          </p:cNvGraphicFramePr>
          <p:nvPr>
            <p:extLst>
              <p:ext uri="{D42A27DB-BD31-4B8C-83A1-F6EECF244321}">
                <p14:modId xmlns:p14="http://schemas.microsoft.com/office/powerpoint/2010/main" val="4064293569"/>
              </p:ext>
            </p:extLst>
          </p:nvPr>
        </p:nvGraphicFramePr>
        <p:xfrm>
          <a:off x="638430" y="3872063"/>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0423661"/>
                  </a:ext>
                </a:extLst>
              </a:tr>
              <a:tr h="520468">
                <a:tc>
                  <a:txBody>
                    <a:bodyPr/>
                    <a:lstStyle/>
                    <a:p>
                      <a:pPr algn="l"/>
                      <a:r>
                        <a:rPr lang="fr-FR" sz="48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err="1">
                          <a:solidFill>
                            <a:schemeClr val="tx1"/>
                          </a:solidFill>
                          <a:uFillTx/>
                          <a:latin typeface="+mn-lt"/>
                          <a:ea typeface="+mn-ea"/>
                          <a:cs typeface="+mn-cs"/>
                          <a:sym typeface="Founders Grotesk Text"/>
                        </a:rPr>
                        <a:t>Crt</a:t>
                      </a:r>
                      <a:r>
                        <a:rPr lang="fr-FR" sz="4800" b="1" i="0" u="none" strike="noStrike" cap="none" spc="28" baseline="0" dirty="0">
                          <a:solidFill>
                            <a:schemeClr val="tx1"/>
                          </a:solidFill>
                          <a:uFillTx/>
                          <a:latin typeface="+mn-lt"/>
                          <a:ea typeface="+mn-ea"/>
                          <a:cs typeface="+mn-cs"/>
                          <a:sym typeface="Founders Grotesk Text"/>
                        </a:rPr>
                        <a:t> V 1,5 </a:t>
                      </a:r>
                      <a:r>
                        <a:rPr lang="fr-FR" sz="4800" b="1" i="0" u="none" strike="noStrike" cap="none" spc="28" baseline="0" dirty="0" err="1">
                          <a:solidFill>
                            <a:schemeClr val="tx1"/>
                          </a:solidFill>
                          <a:uFillTx/>
                          <a:latin typeface="+mn-lt"/>
                          <a:ea typeface="+mn-ea"/>
                          <a:cs typeface="+mn-cs"/>
                          <a:sym typeface="Founders Grotesk Text"/>
                        </a:rPr>
                        <a:t>nds</a:t>
                      </a:r>
                      <a:r>
                        <a:rPr lang="fr-FR" sz="48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7507"/>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surface (</a:t>
                      </a:r>
                      <a:r>
                        <a:rPr lang="fr-FR" sz="4800" b="1" dirty="0" err="1"/>
                        <a:t>Rs</a:t>
                      </a:r>
                      <a:r>
                        <a:rPr lang="fr-FR" sz="4800" b="1" dirty="0"/>
                        <a:t>)</a:t>
                      </a:r>
                    </a:p>
                  </a:txBody>
                  <a:tcPr>
                    <a:lnT w="12700" cap="flat" cmpd="sng" algn="ctr">
                      <a:solidFill>
                        <a:schemeClr val="tx1"/>
                      </a:solidFill>
                      <a:prstDash val="solid"/>
                      <a:round/>
                      <a:headEnd type="none" w="med" len="med"/>
                      <a:tailEnd type="none" w="med" len="med"/>
                    </a:lnT>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224°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solidFill>
                            <a:srgbClr val="FF0000"/>
                          </a:solidFill>
                        </a:rPr>
                        <a:t>Dérive  due au vent</a:t>
                      </a:r>
                    </a:p>
                  </a:txBody>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rgbClr val="FF0000"/>
                          </a:solidFill>
                        </a:rPr>
                        <a:t>+6</a:t>
                      </a:r>
                    </a:p>
                  </a:txBody>
                  <a:tcPr/>
                </a:tc>
                <a:extLst>
                  <a:ext uri="{0D108BD9-81ED-4DB2-BD59-A6C34878D82A}">
                    <a16:rowId xmlns:a16="http://schemas.microsoft.com/office/drawing/2014/main" val="3532721133"/>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Vrai (Cv) </a:t>
                      </a:r>
                    </a:p>
                  </a:txBody>
                  <a:tcPr/>
                </a:tc>
                <a:tc>
                  <a:txBody>
                    <a:bodyPr/>
                    <a:lstStyle/>
                    <a:p>
                      <a:pPr algn="ctr"/>
                      <a:endParaRPr lang="fr-FR" sz="4800" dirty="0"/>
                    </a:p>
                  </a:txBody>
                  <a:tcPr/>
                </a:tc>
                <a:extLst>
                  <a:ext uri="{0D108BD9-81ED-4DB2-BD59-A6C34878D82A}">
                    <a16:rowId xmlns:a16="http://schemas.microsoft.com/office/drawing/2014/main" val="2717777618"/>
                  </a:ext>
                </a:extLst>
              </a:tr>
              <a:tr h="520468">
                <a:tc>
                  <a:txBody>
                    <a:bodyPr/>
                    <a:lstStyle/>
                    <a:p>
                      <a:pPr algn="l"/>
                      <a:r>
                        <a:rPr lang="fr-FR" sz="4800" dirty="0">
                          <a:solidFill>
                            <a:schemeClr val="accent1"/>
                          </a:solidFill>
                        </a:rPr>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800" b="1" dirty="0"/>
                    </a:p>
                  </a:txBody>
                  <a:tcPr>
                    <a:solidFill>
                      <a:schemeClr val="tx2"/>
                    </a:solidFill>
                  </a:tcPr>
                </a:tc>
                <a:extLst>
                  <a:ext uri="{0D108BD9-81ED-4DB2-BD59-A6C34878D82A}">
                    <a16:rowId xmlns:a16="http://schemas.microsoft.com/office/drawing/2014/main" val="2140157251"/>
                  </a:ext>
                </a:extLst>
              </a:tr>
              <a:tr h="520468">
                <a:tc>
                  <a:txBody>
                    <a:bodyPr/>
                    <a:lstStyle/>
                    <a:p>
                      <a:pPr algn="l"/>
                      <a:r>
                        <a:rPr lang="fr-FR" sz="4800" dirty="0"/>
                        <a:t>Déviation magnétique (d)</a:t>
                      </a:r>
                    </a:p>
                  </a:txBody>
                  <a:tcPr>
                    <a:solidFill>
                      <a:schemeClr val="tx2"/>
                    </a:solidFill>
                  </a:tcPr>
                </a:tc>
                <a:tc>
                  <a:txBody>
                    <a:bodyPr/>
                    <a:lstStyle/>
                    <a:p>
                      <a:pPr algn="ctr"/>
                      <a:endParaRPr lang="fr-FR" sz="4800" dirty="0"/>
                    </a:p>
                  </a:txBody>
                  <a:tcPr>
                    <a:solidFill>
                      <a:schemeClr val="tx2"/>
                    </a:solidFill>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Compas (Cc)</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cxnSp>
        <p:nvCxnSpPr>
          <p:cNvPr id="8" name="Connecteur droit avec flèche 7">
            <a:extLst>
              <a:ext uri="{FF2B5EF4-FFF2-40B4-BE49-F238E27FC236}">
                <a16:creationId xmlns:a16="http://schemas.microsoft.com/office/drawing/2014/main" id="{D1696595-EC76-4256-A3F1-DD9A4EC58220}"/>
              </a:ext>
            </a:extLst>
          </p:cNvPr>
          <p:cNvCxnSpPr>
            <a:cxnSpLocks/>
          </p:cNvCxnSpPr>
          <p:nvPr/>
        </p:nvCxnSpPr>
        <p:spPr>
          <a:xfrm>
            <a:off x="8128132" y="7162800"/>
            <a:ext cx="0" cy="4415283"/>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9" name="ZoneTexte 8">
            <a:extLst>
              <a:ext uri="{FF2B5EF4-FFF2-40B4-BE49-F238E27FC236}">
                <a16:creationId xmlns:a16="http://schemas.microsoft.com/office/drawing/2014/main" id="{4E03687D-DCF0-45D9-95AC-759CD31E9DFF}"/>
              </a:ext>
            </a:extLst>
          </p:cNvPr>
          <p:cNvSpPr txBox="1"/>
          <p:nvPr/>
        </p:nvSpPr>
        <p:spPr>
          <a:xfrm>
            <a:off x="7560527" y="1921066"/>
            <a:ext cx="1114559"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10" name="Ellipse 9">
            <a:extLst>
              <a:ext uri="{FF2B5EF4-FFF2-40B4-BE49-F238E27FC236}">
                <a16:creationId xmlns:a16="http://schemas.microsoft.com/office/drawing/2014/main" id="{FE06BDE8-6721-4F92-B76C-060946008476}"/>
              </a:ext>
            </a:extLst>
          </p:cNvPr>
          <p:cNvSpPr/>
          <p:nvPr/>
        </p:nvSpPr>
        <p:spPr>
          <a:xfrm>
            <a:off x="7560527" y="2614987"/>
            <a:ext cx="1114559" cy="105376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41304027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58090"/>
            <a:ext cx="21852082" cy="1951018"/>
          </a:xfrm>
          <a:prstGeom prst="rect">
            <a:avLst/>
          </a:prstGeom>
        </p:spPr>
        <p:txBody>
          <a:bodyPr/>
          <a:lstStyle>
            <a:lvl1pPr defTabSz="726440">
              <a:defRPr sz="10560" spc="-211"/>
            </a:lvl1pPr>
          </a:lstStyle>
          <a:p>
            <a:r>
              <a:rPr lang="fr-FR" dirty="0"/>
              <a:t>Passer de la Rf au Cc</a:t>
            </a:r>
            <a:endParaRPr dirty="0"/>
          </a:p>
        </p:txBody>
      </p:sp>
      <p:pic>
        <p:nvPicPr>
          <p:cNvPr id="6" name="Image 5">
            <a:extLst>
              <a:ext uri="{FF2B5EF4-FFF2-40B4-BE49-F238E27FC236}">
                <a16:creationId xmlns:a16="http://schemas.microsoft.com/office/drawing/2014/main" id="{2A646647-7634-4E00-A714-479000ABDBF8}"/>
              </a:ext>
            </a:extLst>
          </p:cNvPr>
          <p:cNvPicPr>
            <a:picLocks noChangeAspect="1"/>
          </p:cNvPicPr>
          <p:nvPr/>
        </p:nvPicPr>
        <p:blipFill>
          <a:blip r:embed="rId3"/>
          <a:stretch>
            <a:fillRect/>
          </a:stretch>
        </p:blipFill>
        <p:spPr>
          <a:xfrm>
            <a:off x="15862594" y="4137227"/>
            <a:ext cx="7949906" cy="7585680"/>
          </a:xfrm>
          <a:prstGeom prst="rect">
            <a:avLst/>
          </a:prstGeom>
        </p:spPr>
      </p:pic>
      <p:sp>
        <p:nvSpPr>
          <p:cNvPr id="5" name="ZoneTexte 4">
            <a:extLst>
              <a:ext uri="{FF2B5EF4-FFF2-40B4-BE49-F238E27FC236}">
                <a16:creationId xmlns:a16="http://schemas.microsoft.com/office/drawing/2014/main" id="{F38A9879-B30B-45E1-BA77-359DE916B263}"/>
              </a:ext>
            </a:extLst>
          </p:cNvPr>
          <p:cNvSpPr txBox="1"/>
          <p:nvPr/>
        </p:nvSpPr>
        <p:spPr>
          <a:xfrm>
            <a:off x="16611294" y="1369542"/>
            <a:ext cx="645250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000" b="1" dirty="0">
                <a:solidFill>
                  <a:schemeClr val="accent6">
                    <a:lumMod val="75000"/>
                  </a:schemeClr>
                </a:solidFill>
              </a:rPr>
              <a:t>Bâbord Amure =</a:t>
            </a:r>
            <a:r>
              <a:rPr kumimoji="0" lang="fr-FR" sz="4000" b="1" i="0" u="none" strike="noStrike" cap="none" spc="78" normalizeH="0" baseline="0" dirty="0">
                <a:ln>
                  <a:noFill/>
                </a:ln>
                <a:solidFill>
                  <a:schemeClr val="accent6">
                    <a:lumMod val="75000"/>
                  </a:schemeClr>
                </a:solidFill>
                <a:effectLst/>
                <a:uFillTx/>
                <a:sym typeface="Founders Grotesk Text"/>
              </a:rPr>
              <a:t> </a:t>
            </a:r>
            <a:r>
              <a:rPr lang="fr-FR" sz="4000" b="1" dirty="0">
                <a:solidFill>
                  <a:schemeClr val="accent6">
                    <a:lumMod val="75000"/>
                  </a:schemeClr>
                </a:solidFill>
              </a:rPr>
              <a:t>Positif</a:t>
            </a:r>
          </a:p>
          <a:p>
            <a:r>
              <a:rPr lang="fr-FR" sz="4000" b="1" dirty="0">
                <a:solidFill>
                  <a:schemeClr val="accent6">
                    <a:lumMod val="75000"/>
                  </a:schemeClr>
                </a:solidFill>
              </a:rPr>
              <a:t>Tribord Amure = Négatif</a:t>
            </a:r>
            <a:endParaRPr kumimoji="0" lang="fr-FR" sz="4000" b="1" i="0" u="none" strike="noStrike" cap="none" spc="78" normalizeH="0" baseline="0" dirty="0">
              <a:ln>
                <a:noFill/>
              </a:ln>
              <a:solidFill>
                <a:schemeClr val="accent6">
                  <a:lumMod val="75000"/>
                </a:schemeClr>
              </a:solidFill>
              <a:effectLst/>
              <a:uFillTx/>
              <a:sym typeface="Founders Grotesk Text"/>
            </a:endParaRPr>
          </a:p>
        </p:txBody>
      </p:sp>
      <p:graphicFrame>
        <p:nvGraphicFramePr>
          <p:cNvPr id="7" name="Tableau 2">
            <a:extLst>
              <a:ext uri="{FF2B5EF4-FFF2-40B4-BE49-F238E27FC236}">
                <a16:creationId xmlns:a16="http://schemas.microsoft.com/office/drawing/2014/main" id="{0E76A1E3-B2F5-4618-9746-E04F62820A82}"/>
              </a:ext>
            </a:extLst>
          </p:cNvPr>
          <p:cNvGraphicFramePr>
            <a:graphicFrameLocks noGrp="1"/>
          </p:cNvGraphicFramePr>
          <p:nvPr>
            <p:extLst>
              <p:ext uri="{D42A27DB-BD31-4B8C-83A1-F6EECF244321}">
                <p14:modId xmlns:p14="http://schemas.microsoft.com/office/powerpoint/2010/main" val="1347904026"/>
              </p:ext>
            </p:extLst>
          </p:nvPr>
        </p:nvGraphicFramePr>
        <p:xfrm>
          <a:off x="638430" y="3872063"/>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0423661"/>
                  </a:ext>
                </a:extLst>
              </a:tr>
              <a:tr h="520468">
                <a:tc>
                  <a:txBody>
                    <a:bodyPr/>
                    <a:lstStyle/>
                    <a:p>
                      <a:pPr algn="l"/>
                      <a:r>
                        <a:rPr lang="fr-FR" sz="48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err="1">
                          <a:solidFill>
                            <a:schemeClr val="tx1"/>
                          </a:solidFill>
                          <a:uFillTx/>
                          <a:latin typeface="+mn-lt"/>
                          <a:ea typeface="+mn-ea"/>
                          <a:cs typeface="+mn-cs"/>
                          <a:sym typeface="Founders Grotesk Text"/>
                        </a:rPr>
                        <a:t>Crt</a:t>
                      </a:r>
                      <a:r>
                        <a:rPr lang="fr-FR" sz="4800" b="1" i="0" u="none" strike="noStrike" cap="none" spc="28" baseline="0" dirty="0">
                          <a:solidFill>
                            <a:schemeClr val="tx1"/>
                          </a:solidFill>
                          <a:uFillTx/>
                          <a:latin typeface="+mn-lt"/>
                          <a:ea typeface="+mn-ea"/>
                          <a:cs typeface="+mn-cs"/>
                          <a:sym typeface="Founders Grotesk Text"/>
                        </a:rPr>
                        <a:t> V 1,5 </a:t>
                      </a:r>
                      <a:r>
                        <a:rPr lang="fr-FR" sz="4800" b="1" i="0" u="none" strike="noStrike" cap="none" spc="28" baseline="0" dirty="0" err="1">
                          <a:solidFill>
                            <a:schemeClr val="tx1"/>
                          </a:solidFill>
                          <a:uFillTx/>
                          <a:latin typeface="+mn-lt"/>
                          <a:ea typeface="+mn-ea"/>
                          <a:cs typeface="+mn-cs"/>
                          <a:sym typeface="Founders Grotesk Text"/>
                        </a:rPr>
                        <a:t>nds</a:t>
                      </a:r>
                      <a:r>
                        <a:rPr lang="fr-FR" sz="48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7507"/>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surface (</a:t>
                      </a:r>
                      <a:r>
                        <a:rPr lang="fr-FR" sz="4800" b="1" dirty="0" err="1"/>
                        <a:t>Rs</a:t>
                      </a:r>
                      <a:r>
                        <a:rPr lang="fr-FR" sz="4800" b="1" dirty="0"/>
                        <a:t>)</a:t>
                      </a:r>
                    </a:p>
                  </a:txBody>
                  <a:tcPr>
                    <a:lnT w="12700" cap="flat" cmpd="sng" algn="ctr">
                      <a:solidFill>
                        <a:schemeClr val="tx1"/>
                      </a:solidFill>
                      <a:prstDash val="solid"/>
                      <a:round/>
                      <a:headEnd type="none" w="med" len="med"/>
                      <a:tailEnd type="none" w="med" len="med"/>
                    </a:lnT>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224°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marL="0" marR="0" indent="0" algn="l" defTabSz="825500" rtl="0" latinLnBrk="0">
                        <a:lnSpc>
                          <a:spcPct val="100000"/>
                        </a:lnSpc>
                        <a:spcBef>
                          <a:spcPts val="0"/>
                        </a:spcBef>
                        <a:spcAft>
                          <a:spcPts val="0"/>
                        </a:spcAft>
                        <a:buClrTx/>
                        <a:buSzTx/>
                        <a:buFontTx/>
                        <a:buNone/>
                        <a:tabLst/>
                      </a:pPr>
                      <a:r>
                        <a:rPr lang="fr-FR" sz="4800" b="0" i="0" u="none" strike="noStrike" cap="none" spc="28" baseline="0" dirty="0">
                          <a:solidFill>
                            <a:schemeClr val="tx1"/>
                          </a:solidFill>
                          <a:uFillTx/>
                          <a:latin typeface="+mn-lt"/>
                          <a:ea typeface="+mn-ea"/>
                          <a:cs typeface="+mn-cs"/>
                          <a:sym typeface="Founders Grotesk Condensed"/>
                        </a:rPr>
                        <a:t>Dérive  due au vent</a:t>
                      </a:r>
                    </a:p>
                  </a:txBody>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224°-(+6)</a:t>
                      </a:r>
                    </a:p>
                  </a:txBody>
                  <a:tcPr/>
                </a:tc>
                <a:extLst>
                  <a:ext uri="{0D108BD9-81ED-4DB2-BD59-A6C34878D82A}">
                    <a16:rowId xmlns:a16="http://schemas.microsoft.com/office/drawing/2014/main" val="3532721133"/>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solidFill>
                            <a:srgbClr val="FF0000"/>
                          </a:solidFill>
                        </a:rPr>
                        <a:t>Cap Vrai (Cv) </a:t>
                      </a:r>
                    </a:p>
                  </a:txBody>
                  <a:tcPr/>
                </a:tc>
                <a:tc>
                  <a:txBody>
                    <a:bodyPr/>
                    <a:lstStyle/>
                    <a:p>
                      <a:pPr algn="ctr"/>
                      <a:r>
                        <a:rPr lang="fr-FR" sz="4800" b="1" dirty="0">
                          <a:solidFill>
                            <a:srgbClr val="FF0000"/>
                          </a:solidFill>
                        </a:rPr>
                        <a:t>218°</a:t>
                      </a:r>
                    </a:p>
                  </a:txBody>
                  <a:tcPr/>
                </a:tc>
                <a:extLst>
                  <a:ext uri="{0D108BD9-81ED-4DB2-BD59-A6C34878D82A}">
                    <a16:rowId xmlns:a16="http://schemas.microsoft.com/office/drawing/2014/main" val="2717777618"/>
                  </a:ext>
                </a:extLst>
              </a:tr>
              <a:tr h="520468">
                <a:tc>
                  <a:txBody>
                    <a:bodyPr/>
                    <a:lstStyle/>
                    <a:p>
                      <a:pPr algn="l"/>
                      <a:r>
                        <a:rPr lang="fr-FR" sz="4800" dirty="0">
                          <a:solidFill>
                            <a:schemeClr val="accent1"/>
                          </a:solidFill>
                        </a:rPr>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800" b="1" dirty="0"/>
                    </a:p>
                  </a:txBody>
                  <a:tcPr>
                    <a:solidFill>
                      <a:schemeClr val="tx2"/>
                    </a:solidFill>
                  </a:tcPr>
                </a:tc>
                <a:extLst>
                  <a:ext uri="{0D108BD9-81ED-4DB2-BD59-A6C34878D82A}">
                    <a16:rowId xmlns:a16="http://schemas.microsoft.com/office/drawing/2014/main" val="2140157251"/>
                  </a:ext>
                </a:extLst>
              </a:tr>
              <a:tr h="520468">
                <a:tc>
                  <a:txBody>
                    <a:bodyPr/>
                    <a:lstStyle/>
                    <a:p>
                      <a:pPr algn="l"/>
                      <a:r>
                        <a:rPr lang="fr-FR" sz="4800" dirty="0"/>
                        <a:t>Déviation magnétique (d)</a:t>
                      </a:r>
                    </a:p>
                  </a:txBody>
                  <a:tcPr>
                    <a:solidFill>
                      <a:schemeClr val="tx2"/>
                    </a:solidFill>
                  </a:tcPr>
                </a:tc>
                <a:tc>
                  <a:txBody>
                    <a:bodyPr/>
                    <a:lstStyle/>
                    <a:p>
                      <a:pPr algn="ctr"/>
                      <a:endParaRPr lang="fr-FR" sz="4800" dirty="0"/>
                    </a:p>
                  </a:txBody>
                  <a:tcPr>
                    <a:solidFill>
                      <a:schemeClr val="tx2"/>
                    </a:solidFill>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Compas (Cc)</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cxnSp>
        <p:nvCxnSpPr>
          <p:cNvPr id="8" name="Connecteur droit avec flèche 7">
            <a:extLst>
              <a:ext uri="{FF2B5EF4-FFF2-40B4-BE49-F238E27FC236}">
                <a16:creationId xmlns:a16="http://schemas.microsoft.com/office/drawing/2014/main" id="{D1696595-EC76-4256-A3F1-DD9A4EC58220}"/>
              </a:ext>
            </a:extLst>
          </p:cNvPr>
          <p:cNvCxnSpPr>
            <a:cxnSpLocks/>
          </p:cNvCxnSpPr>
          <p:nvPr/>
        </p:nvCxnSpPr>
        <p:spPr>
          <a:xfrm>
            <a:off x="8128132" y="7124700"/>
            <a:ext cx="0" cy="4453383"/>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9" name="ZoneTexte 8">
            <a:extLst>
              <a:ext uri="{FF2B5EF4-FFF2-40B4-BE49-F238E27FC236}">
                <a16:creationId xmlns:a16="http://schemas.microsoft.com/office/drawing/2014/main" id="{4E03687D-DCF0-45D9-95AC-759CD31E9DFF}"/>
              </a:ext>
            </a:extLst>
          </p:cNvPr>
          <p:cNvSpPr txBox="1"/>
          <p:nvPr/>
        </p:nvSpPr>
        <p:spPr>
          <a:xfrm>
            <a:off x="7560527" y="1921066"/>
            <a:ext cx="1114559"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10" name="Ellipse 9">
            <a:extLst>
              <a:ext uri="{FF2B5EF4-FFF2-40B4-BE49-F238E27FC236}">
                <a16:creationId xmlns:a16="http://schemas.microsoft.com/office/drawing/2014/main" id="{FE06BDE8-6721-4F92-B76C-060946008476}"/>
              </a:ext>
            </a:extLst>
          </p:cNvPr>
          <p:cNvSpPr/>
          <p:nvPr/>
        </p:nvSpPr>
        <p:spPr>
          <a:xfrm>
            <a:off x="7560527" y="2614987"/>
            <a:ext cx="1114559" cy="105376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34074848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1021360"/>
            <a:ext cx="21852082" cy="1951018"/>
          </a:xfrm>
          <a:prstGeom prst="rect">
            <a:avLst/>
          </a:prstGeom>
        </p:spPr>
        <p:txBody>
          <a:bodyPr/>
          <a:lstStyle>
            <a:lvl1pPr defTabSz="726440">
              <a:defRPr sz="10560" spc="-211"/>
            </a:lvl1pPr>
          </a:lstStyle>
          <a:p>
            <a:r>
              <a:rPr lang="fr-FR" dirty="0"/>
              <a:t>Passer de la Rf au Cc</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extLst>
              <p:ext uri="{D42A27DB-BD31-4B8C-83A1-F6EECF244321}">
                <p14:modId xmlns:p14="http://schemas.microsoft.com/office/powerpoint/2010/main" val="3765158066"/>
              </p:ext>
            </p:extLst>
          </p:nvPr>
        </p:nvGraphicFramePr>
        <p:xfrm>
          <a:off x="638430" y="3872063"/>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0423661"/>
                  </a:ext>
                </a:extLst>
              </a:tr>
              <a:tr h="520468">
                <a:tc>
                  <a:txBody>
                    <a:bodyPr/>
                    <a:lstStyle/>
                    <a:p>
                      <a:pPr algn="l"/>
                      <a:r>
                        <a:rPr lang="fr-FR" sz="48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err="1">
                          <a:solidFill>
                            <a:schemeClr val="tx1"/>
                          </a:solidFill>
                          <a:uFillTx/>
                          <a:latin typeface="+mn-lt"/>
                          <a:ea typeface="+mn-ea"/>
                          <a:cs typeface="+mn-cs"/>
                          <a:sym typeface="Founders Grotesk Text"/>
                        </a:rPr>
                        <a:t>Crt</a:t>
                      </a:r>
                      <a:r>
                        <a:rPr lang="fr-FR" sz="4800" b="1" i="0" u="none" strike="noStrike" cap="none" spc="28" baseline="0" dirty="0">
                          <a:solidFill>
                            <a:schemeClr val="tx1"/>
                          </a:solidFill>
                          <a:uFillTx/>
                          <a:latin typeface="+mn-lt"/>
                          <a:ea typeface="+mn-ea"/>
                          <a:cs typeface="+mn-cs"/>
                          <a:sym typeface="Founders Grotesk Text"/>
                        </a:rPr>
                        <a:t> V 1,5 </a:t>
                      </a:r>
                      <a:r>
                        <a:rPr lang="fr-FR" sz="4800" b="1" i="0" u="none" strike="noStrike" cap="none" spc="28" baseline="0" dirty="0" err="1">
                          <a:solidFill>
                            <a:schemeClr val="tx1"/>
                          </a:solidFill>
                          <a:uFillTx/>
                          <a:latin typeface="+mn-lt"/>
                          <a:ea typeface="+mn-ea"/>
                          <a:cs typeface="+mn-cs"/>
                          <a:sym typeface="Founders Grotesk Text"/>
                        </a:rPr>
                        <a:t>nds</a:t>
                      </a:r>
                      <a:r>
                        <a:rPr lang="fr-FR" sz="48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7507"/>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surface (</a:t>
                      </a:r>
                      <a:r>
                        <a:rPr lang="fr-FR" sz="4800" b="1" dirty="0" err="1"/>
                        <a:t>Rs</a:t>
                      </a:r>
                      <a:r>
                        <a:rPr lang="fr-FR" sz="4800" b="1" dirty="0"/>
                        <a:t>)</a:t>
                      </a:r>
                    </a:p>
                  </a:txBody>
                  <a:tcPr>
                    <a:lnT w="12700" cap="flat" cmpd="sng" algn="ctr">
                      <a:solidFill>
                        <a:schemeClr val="tx1"/>
                      </a:solidFill>
                      <a:prstDash val="solid"/>
                      <a:round/>
                      <a:headEnd type="none" w="med" len="med"/>
                      <a:tailEnd type="none" w="med" len="med"/>
                    </a:lnT>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224°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t>Dérive  due au vent</a:t>
                      </a:r>
                    </a:p>
                  </a:txBody>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224°-(+6)</a:t>
                      </a:r>
                    </a:p>
                  </a:txBody>
                  <a:tcPr/>
                </a:tc>
                <a:extLst>
                  <a:ext uri="{0D108BD9-81ED-4DB2-BD59-A6C34878D82A}">
                    <a16:rowId xmlns:a16="http://schemas.microsoft.com/office/drawing/2014/main" val="3532721133"/>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Vrai (Cv) </a:t>
                      </a:r>
                    </a:p>
                  </a:txBody>
                  <a:tcPr/>
                </a:tc>
                <a:tc>
                  <a:txBody>
                    <a:bodyPr/>
                    <a:lstStyle/>
                    <a:p>
                      <a:pPr algn="ctr"/>
                      <a:r>
                        <a:rPr lang="fr-FR" sz="4800" b="1" dirty="0"/>
                        <a:t>218°</a:t>
                      </a:r>
                    </a:p>
                  </a:txBody>
                  <a:tcPr/>
                </a:tc>
                <a:extLst>
                  <a:ext uri="{0D108BD9-81ED-4DB2-BD59-A6C34878D82A}">
                    <a16:rowId xmlns:a16="http://schemas.microsoft.com/office/drawing/2014/main" val="2717777618"/>
                  </a:ext>
                </a:extLst>
              </a:tr>
              <a:tr h="520468">
                <a:tc>
                  <a:txBody>
                    <a:bodyPr/>
                    <a:lstStyle/>
                    <a:p>
                      <a:pPr algn="l"/>
                      <a:r>
                        <a:rPr lang="fr-FR" sz="4800" dirty="0">
                          <a:solidFill>
                            <a:schemeClr val="accent6">
                              <a:lumMod val="75000"/>
                            </a:schemeClr>
                          </a:solidFill>
                        </a:rPr>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lang="fr-FR" sz="4800" b="1" dirty="0"/>
                    </a:p>
                  </a:txBody>
                  <a:tcPr>
                    <a:solidFill>
                      <a:schemeClr val="tx2"/>
                    </a:solidFill>
                  </a:tcPr>
                </a:tc>
                <a:extLst>
                  <a:ext uri="{0D108BD9-81ED-4DB2-BD59-A6C34878D82A}">
                    <a16:rowId xmlns:a16="http://schemas.microsoft.com/office/drawing/2014/main" val="2140157251"/>
                  </a:ext>
                </a:extLst>
              </a:tr>
              <a:tr h="520468">
                <a:tc>
                  <a:txBody>
                    <a:bodyPr/>
                    <a:lstStyle/>
                    <a:p>
                      <a:pPr algn="l"/>
                      <a:r>
                        <a:rPr lang="fr-FR" sz="4800" dirty="0"/>
                        <a:t>Déviation magnétique (d)</a:t>
                      </a:r>
                    </a:p>
                  </a:txBody>
                  <a:tcPr>
                    <a:solidFill>
                      <a:schemeClr val="tx2"/>
                    </a:solidFill>
                  </a:tcPr>
                </a:tc>
                <a:tc>
                  <a:txBody>
                    <a:bodyPr/>
                    <a:lstStyle/>
                    <a:p>
                      <a:pPr algn="ctr"/>
                      <a:endParaRPr lang="fr-FR" sz="4800" dirty="0"/>
                    </a:p>
                  </a:txBody>
                  <a:tcPr>
                    <a:solidFill>
                      <a:schemeClr val="tx2"/>
                    </a:solidFill>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Compas (Cc)</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pic>
        <p:nvPicPr>
          <p:cNvPr id="1026" name="Picture 2" descr="Rose Compas adhsive pour carte de navigation">
            <a:extLst>
              <a:ext uri="{FF2B5EF4-FFF2-40B4-BE49-F238E27FC236}">
                <a16:creationId xmlns:a16="http://schemas.microsoft.com/office/drawing/2014/main" id="{6B3EAEC8-F621-DC44-A2BE-D136AB9A6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0439" y="1898763"/>
            <a:ext cx="6493598" cy="6409266"/>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vers le bas 2">
            <a:extLst>
              <a:ext uri="{FF2B5EF4-FFF2-40B4-BE49-F238E27FC236}">
                <a16:creationId xmlns:a16="http://schemas.microsoft.com/office/drawing/2014/main" id="{96AB731B-6303-8F4D-A985-F491B4B586BC}"/>
              </a:ext>
            </a:extLst>
          </p:cNvPr>
          <p:cNvSpPr/>
          <p:nvPr/>
        </p:nvSpPr>
        <p:spPr>
          <a:xfrm rot="10643418">
            <a:off x="19650346" y="2733259"/>
            <a:ext cx="184954" cy="4433151"/>
          </a:xfrm>
          <a:prstGeom prst="downArrow">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5" name="ZoneTexte 4">
            <a:extLst>
              <a:ext uri="{FF2B5EF4-FFF2-40B4-BE49-F238E27FC236}">
                <a16:creationId xmlns:a16="http://schemas.microsoft.com/office/drawing/2014/main" id="{66DCB63D-C3BA-4E48-89BB-9A40CBC0B34E}"/>
              </a:ext>
            </a:extLst>
          </p:cNvPr>
          <p:cNvSpPr txBox="1"/>
          <p:nvPr/>
        </p:nvSpPr>
        <p:spPr>
          <a:xfrm>
            <a:off x="13063098" y="1407061"/>
            <a:ext cx="258848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6000" b="1" dirty="0">
                <a:solidFill>
                  <a:schemeClr val="accent6">
                    <a:lumMod val="75000"/>
                  </a:schemeClr>
                </a:solidFill>
              </a:rPr>
              <a:t>1°00 W</a:t>
            </a:r>
            <a:endParaRPr kumimoji="0" lang="fr-FR" sz="6000" b="1" i="0" u="none" strike="noStrike" cap="none" spc="78" normalizeH="0" baseline="0" dirty="0">
              <a:ln>
                <a:noFill/>
              </a:ln>
              <a:solidFill>
                <a:schemeClr val="accent6">
                  <a:lumMod val="75000"/>
                </a:schemeClr>
              </a:solidFill>
              <a:effectLst/>
              <a:uFillTx/>
              <a:sym typeface="Founders Grotesk Text"/>
            </a:endParaRPr>
          </a:p>
        </p:txBody>
      </p:sp>
      <p:cxnSp>
        <p:nvCxnSpPr>
          <p:cNvPr id="7" name="Connecteur droit avec flèche 6">
            <a:extLst>
              <a:ext uri="{FF2B5EF4-FFF2-40B4-BE49-F238E27FC236}">
                <a16:creationId xmlns:a16="http://schemas.microsoft.com/office/drawing/2014/main" id="{06C9A061-2FFC-4E57-BEBE-94212077368C}"/>
              </a:ext>
            </a:extLst>
          </p:cNvPr>
          <p:cNvCxnSpPr>
            <a:cxnSpLocks/>
          </p:cNvCxnSpPr>
          <p:nvPr/>
        </p:nvCxnSpPr>
        <p:spPr>
          <a:xfrm>
            <a:off x="8128132" y="7123814"/>
            <a:ext cx="0" cy="4454269"/>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8" name="ZoneTexte 7">
            <a:extLst>
              <a:ext uri="{FF2B5EF4-FFF2-40B4-BE49-F238E27FC236}">
                <a16:creationId xmlns:a16="http://schemas.microsoft.com/office/drawing/2014/main" id="{D0252309-3B23-41CE-885D-64264072A4AA}"/>
              </a:ext>
            </a:extLst>
          </p:cNvPr>
          <p:cNvSpPr txBox="1"/>
          <p:nvPr/>
        </p:nvSpPr>
        <p:spPr>
          <a:xfrm>
            <a:off x="571500" y="12185680"/>
            <a:ext cx="8348133" cy="812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Variation = déviation + Déclinaison (W=</a:t>
            </a:r>
            <a:r>
              <a:rPr kumimoji="0" lang="fr-FR" sz="2600" b="0"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a:t>
            </a:r>
          </a:p>
        </p:txBody>
      </p:sp>
      <p:sp>
        <p:nvSpPr>
          <p:cNvPr id="6" name="Ellipse 5">
            <a:extLst>
              <a:ext uri="{FF2B5EF4-FFF2-40B4-BE49-F238E27FC236}">
                <a16:creationId xmlns:a16="http://schemas.microsoft.com/office/drawing/2014/main" id="{BB6EAB7C-F966-470C-A105-561425B627F0}"/>
              </a:ext>
            </a:extLst>
          </p:cNvPr>
          <p:cNvSpPr/>
          <p:nvPr/>
        </p:nvSpPr>
        <p:spPr>
          <a:xfrm>
            <a:off x="17009482" y="8649850"/>
            <a:ext cx="5747981" cy="2034734"/>
          </a:xfrm>
          <a:prstGeom prst="ellipse">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4" name="ZoneTexte 3">
            <a:extLst>
              <a:ext uri="{FF2B5EF4-FFF2-40B4-BE49-F238E27FC236}">
                <a16:creationId xmlns:a16="http://schemas.microsoft.com/office/drawing/2014/main" id="{E465662F-B32A-42BD-88EE-94D31C1EB1DA}"/>
              </a:ext>
            </a:extLst>
          </p:cNvPr>
          <p:cNvSpPr txBox="1"/>
          <p:nvPr/>
        </p:nvSpPr>
        <p:spPr>
          <a:xfrm>
            <a:off x="17428199" y="8864331"/>
            <a:ext cx="4772719" cy="1426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W=</a:t>
            </a:r>
            <a:r>
              <a:rPr kumimoji="0" lang="fr-FR" sz="66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endPar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13" name="Accolade fermante 12">
            <a:extLst>
              <a:ext uri="{FF2B5EF4-FFF2-40B4-BE49-F238E27FC236}">
                <a16:creationId xmlns:a16="http://schemas.microsoft.com/office/drawing/2014/main" id="{0A51C2A7-0FB8-4426-BB22-D7FEE6B4B179}"/>
              </a:ext>
            </a:extLst>
          </p:cNvPr>
          <p:cNvSpPr/>
          <p:nvPr/>
        </p:nvSpPr>
        <p:spPr>
          <a:xfrm>
            <a:off x="15358377" y="8953539"/>
            <a:ext cx="941434" cy="1427356"/>
          </a:xfrm>
          <a:prstGeom prst="rightBrace">
            <a:avLst/>
          </a:prstGeom>
          <a:noFill/>
          <a:ln w="1143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18" name="Graphique 17" descr="Ligne fléchée : incurvée dans le sens inverse des aiguilles d’une montre">
            <a:extLst>
              <a:ext uri="{FF2B5EF4-FFF2-40B4-BE49-F238E27FC236}">
                <a16:creationId xmlns:a16="http://schemas.microsoft.com/office/drawing/2014/main" id="{784D6152-9963-40C5-9152-5CD7C10E9D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399438">
            <a:off x="16370161" y="646597"/>
            <a:ext cx="2911474" cy="2911474"/>
          </a:xfrm>
          <a:prstGeom prst="rect">
            <a:avLst/>
          </a:prstGeom>
        </p:spPr>
      </p:pic>
      <p:pic>
        <p:nvPicPr>
          <p:cNvPr id="20" name="Graphique 19" descr="Ligne fléchée : courbe dans le sens des aiguilles d’une montre">
            <a:extLst>
              <a:ext uri="{FF2B5EF4-FFF2-40B4-BE49-F238E27FC236}">
                <a16:creationId xmlns:a16="http://schemas.microsoft.com/office/drawing/2014/main" id="{1E4AA7AD-7D1A-4673-A6BD-2BDCAD2CF7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677242">
            <a:off x="20420532" y="209949"/>
            <a:ext cx="2408448" cy="3487234"/>
          </a:xfrm>
          <a:prstGeom prst="rect">
            <a:avLst/>
          </a:prstGeom>
        </p:spPr>
      </p:pic>
      <p:pic>
        <p:nvPicPr>
          <p:cNvPr id="23" name="Graphique 22" descr="Ajouter">
            <a:extLst>
              <a:ext uri="{FF2B5EF4-FFF2-40B4-BE49-F238E27FC236}">
                <a16:creationId xmlns:a16="http://schemas.microsoft.com/office/drawing/2014/main" id="{E4DEC0D3-B398-44D8-9F13-43255DA2BC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881285" y="4188996"/>
            <a:ext cx="914400" cy="914400"/>
          </a:xfrm>
          <a:prstGeom prst="rect">
            <a:avLst/>
          </a:prstGeom>
        </p:spPr>
      </p:pic>
      <p:sp>
        <p:nvSpPr>
          <p:cNvPr id="21" name="ZoneTexte 20">
            <a:extLst>
              <a:ext uri="{FF2B5EF4-FFF2-40B4-BE49-F238E27FC236}">
                <a16:creationId xmlns:a16="http://schemas.microsoft.com/office/drawing/2014/main" id="{6890BF88-68A6-41B8-8E5A-00EEF146AB75}"/>
              </a:ext>
            </a:extLst>
          </p:cNvPr>
          <p:cNvSpPr txBox="1"/>
          <p:nvPr/>
        </p:nvSpPr>
        <p:spPr>
          <a:xfrm>
            <a:off x="15651581" y="4036742"/>
            <a:ext cx="941434"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22" name="ZoneTexte 21">
            <a:extLst>
              <a:ext uri="{FF2B5EF4-FFF2-40B4-BE49-F238E27FC236}">
                <a16:creationId xmlns:a16="http://schemas.microsoft.com/office/drawing/2014/main" id="{26C888B7-3930-44F1-850F-FFC73E6F1B82}"/>
              </a:ext>
            </a:extLst>
          </p:cNvPr>
          <p:cNvSpPr txBox="1"/>
          <p:nvPr/>
        </p:nvSpPr>
        <p:spPr>
          <a:xfrm>
            <a:off x="16540985" y="12185680"/>
            <a:ext cx="645250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Ouest </a:t>
            </a:r>
            <a:r>
              <a:rPr lang="fr-FR" sz="4000" dirty="0"/>
              <a:t>Négative / Est Positive </a:t>
            </a:r>
            <a:endPar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24" name="ZoneTexte 23">
            <a:extLst>
              <a:ext uri="{FF2B5EF4-FFF2-40B4-BE49-F238E27FC236}">
                <a16:creationId xmlns:a16="http://schemas.microsoft.com/office/drawing/2014/main" id="{C8541996-7FB0-4473-9D06-08FA36E1DE68}"/>
              </a:ext>
            </a:extLst>
          </p:cNvPr>
          <p:cNvSpPr txBox="1"/>
          <p:nvPr/>
        </p:nvSpPr>
        <p:spPr>
          <a:xfrm>
            <a:off x="7560527" y="1921066"/>
            <a:ext cx="1114559"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26" name="Ellipse 25">
            <a:extLst>
              <a:ext uri="{FF2B5EF4-FFF2-40B4-BE49-F238E27FC236}">
                <a16:creationId xmlns:a16="http://schemas.microsoft.com/office/drawing/2014/main" id="{C095218B-0211-43B5-AC93-19B7D225007D}"/>
              </a:ext>
            </a:extLst>
          </p:cNvPr>
          <p:cNvSpPr/>
          <p:nvPr/>
        </p:nvSpPr>
        <p:spPr>
          <a:xfrm>
            <a:off x="7560527" y="2614987"/>
            <a:ext cx="1114559" cy="105376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30897986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3" grpId="0" animBg="1"/>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1021360"/>
            <a:ext cx="21852082" cy="1951018"/>
          </a:xfrm>
          <a:prstGeom prst="rect">
            <a:avLst/>
          </a:prstGeom>
        </p:spPr>
        <p:txBody>
          <a:bodyPr/>
          <a:lstStyle>
            <a:lvl1pPr defTabSz="726440">
              <a:defRPr sz="10560" spc="-211"/>
            </a:lvl1pPr>
          </a:lstStyle>
          <a:p>
            <a:r>
              <a:rPr lang="fr-FR" dirty="0"/>
              <a:t>Passer de la Rf au Cc</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extLst>
              <p:ext uri="{D42A27DB-BD31-4B8C-83A1-F6EECF244321}">
                <p14:modId xmlns:p14="http://schemas.microsoft.com/office/powerpoint/2010/main" val="1111362082"/>
              </p:ext>
            </p:extLst>
          </p:nvPr>
        </p:nvGraphicFramePr>
        <p:xfrm>
          <a:off x="638430" y="3872063"/>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0423661"/>
                  </a:ext>
                </a:extLst>
              </a:tr>
              <a:tr h="520468">
                <a:tc>
                  <a:txBody>
                    <a:bodyPr/>
                    <a:lstStyle/>
                    <a:p>
                      <a:pPr algn="l"/>
                      <a:r>
                        <a:rPr lang="fr-FR" sz="48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err="1">
                          <a:solidFill>
                            <a:schemeClr val="tx1"/>
                          </a:solidFill>
                          <a:uFillTx/>
                          <a:latin typeface="+mn-lt"/>
                          <a:ea typeface="+mn-ea"/>
                          <a:cs typeface="+mn-cs"/>
                          <a:sym typeface="Founders Grotesk Text"/>
                        </a:rPr>
                        <a:t>Crt</a:t>
                      </a:r>
                      <a:r>
                        <a:rPr lang="fr-FR" sz="4800" b="1" i="0" u="none" strike="noStrike" cap="none" spc="28" baseline="0" dirty="0">
                          <a:solidFill>
                            <a:schemeClr val="tx1"/>
                          </a:solidFill>
                          <a:uFillTx/>
                          <a:latin typeface="+mn-lt"/>
                          <a:ea typeface="+mn-ea"/>
                          <a:cs typeface="+mn-cs"/>
                          <a:sym typeface="Founders Grotesk Text"/>
                        </a:rPr>
                        <a:t> V 1,5 </a:t>
                      </a:r>
                      <a:r>
                        <a:rPr lang="fr-FR" sz="4800" b="1" i="0" u="none" strike="noStrike" cap="none" spc="28" baseline="0" dirty="0" err="1">
                          <a:solidFill>
                            <a:schemeClr val="tx1"/>
                          </a:solidFill>
                          <a:uFillTx/>
                          <a:latin typeface="+mn-lt"/>
                          <a:ea typeface="+mn-ea"/>
                          <a:cs typeface="+mn-cs"/>
                          <a:sym typeface="Founders Grotesk Text"/>
                        </a:rPr>
                        <a:t>nds</a:t>
                      </a:r>
                      <a:r>
                        <a:rPr lang="fr-FR" sz="48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7507"/>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surface (</a:t>
                      </a:r>
                      <a:r>
                        <a:rPr lang="fr-FR" sz="4800" b="1" dirty="0" err="1"/>
                        <a:t>Rs</a:t>
                      </a:r>
                      <a:r>
                        <a:rPr lang="fr-FR" sz="4800" b="1" dirty="0"/>
                        <a:t>)</a:t>
                      </a:r>
                    </a:p>
                  </a:txBody>
                  <a:tcPr>
                    <a:lnT w="12700" cap="flat" cmpd="sng" algn="ctr">
                      <a:solidFill>
                        <a:schemeClr val="tx1"/>
                      </a:solidFill>
                      <a:prstDash val="solid"/>
                      <a:round/>
                      <a:headEnd type="none" w="med" len="med"/>
                      <a:tailEnd type="none" w="med" len="med"/>
                    </a:lnT>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224°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t>Dérive  due au vent</a:t>
                      </a:r>
                    </a:p>
                  </a:txBody>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+6</a:t>
                      </a:r>
                    </a:p>
                  </a:txBody>
                  <a:tcPr/>
                </a:tc>
                <a:extLst>
                  <a:ext uri="{0D108BD9-81ED-4DB2-BD59-A6C34878D82A}">
                    <a16:rowId xmlns:a16="http://schemas.microsoft.com/office/drawing/2014/main" val="3532721133"/>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Vrai (Cv) </a:t>
                      </a:r>
                    </a:p>
                  </a:txBody>
                  <a:tcPr/>
                </a:tc>
                <a:tc>
                  <a:txBody>
                    <a:bodyPr/>
                    <a:lstStyle/>
                    <a:p>
                      <a:pPr algn="ctr"/>
                      <a:r>
                        <a:rPr lang="fr-FR" sz="4800" b="1" dirty="0"/>
                        <a:t>218°</a:t>
                      </a:r>
                    </a:p>
                  </a:txBody>
                  <a:tcPr/>
                </a:tc>
                <a:extLst>
                  <a:ext uri="{0D108BD9-81ED-4DB2-BD59-A6C34878D82A}">
                    <a16:rowId xmlns:a16="http://schemas.microsoft.com/office/drawing/2014/main" val="2717777618"/>
                  </a:ext>
                </a:extLst>
              </a:tr>
              <a:tr h="520468">
                <a:tc>
                  <a:txBody>
                    <a:bodyPr/>
                    <a:lstStyle/>
                    <a:p>
                      <a:pPr algn="l"/>
                      <a:r>
                        <a:rPr lang="fr-FR" sz="4800" dirty="0">
                          <a:solidFill>
                            <a:schemeClr val="accent6">
                              <a:lumMod val="75000"/>
                            </a:schemeClr>
                          </a:solidFill>
                        </a:rPr>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75000"/>
                            </a:schemeClr>
                          </a:solidFill>
                        </a:rPr>
                        <a:t>218°-(-1°) = 219°</a:t>
                      </a:r>
                    </a:p>
                  </a:txBody>
                  <a:tcPr>
                    <a:solidFill>
                      <a:schemeClr val="tx2"/>
                    </a:solidFill>
                  </a:tcPr>
                </a:tc>
                <a:extLst>
                  <a:ext uri="{0D108BD9-81ED-4DB2-BD59-A6C34878D82A}">
                    <a16:rowId xmlns:a16="http://schemas.microsoft.com/office/drawing/2014/main" val="2140157251"/>
                  </a:ext>
                </a:extLst>
              </a:tr>
              <a:tr h="520468">
                <a:tc>
                  <a:txBody>
                    <a:bodyPr/>
                    <a:lstStyle/>
                    <a:p>
                      <a:pPr algn="l"/>
                      <a:r>
                        <a:rPr lang="fr-FR" sz="4800" dirty="0"/>
                        <a:t>Déviation magnétique (d)</a:t>
                      </a:r>
                    </a:p>
                  </a:txBody>
                  <a:tcPr>
                    <a:solidFill>
                      <a:schemeClr val="tx2"/>
                    </a:solidFill>
                  </a:tcPr>
                </a:tc>
                <a:tc>
                  <a:txBody>
                    <a:bodyPr/>
                    <a:lstStyle/>
                    <a:p>
                      <a:pPr algn="ctr"/>
                      <a:endParaRPr lang="fr-FR" sz="4800" dirty="0"/>
                    </a:p>
                  </a:txBody>
                  <a:tcPr>
                    <a:solidFill>
                      <a:schemeClr val="tx2"/>
                    </a:solidFill>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Compas (Cc)</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pic>
        <p:nvPicPr>
          <p:cNvPr id="1026" name="Picture 2" descr="Rose Compas adhsive pour carte de navigation">
            <a:extLst>
              <a:ext uri="{FF2B5EF4-FFF2-40B4-BE49-F238E27FC236}">
                <a16:creationId xmlns:a16="http://schemas.microsoft.com/office/drawing/2014/main" id="{6B3EAEC8-F621-DC44-A2BE-D136AB9A6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0439" y="1898763"/>
            <a:ext cx="6493598" cy="640926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avec flèche 6">
            <a:extLst>
              <a:ext uri="{FF2B5EF4-FFF2-40B4-BE49-F238E27FC236}">
                <a16:creationId xmlns:a16="http://schemas.microsoft.com/office/drawing/2014/main" id="{06C9A061-2FFC-4E57-BEBE-94212077368C}"/>
              </a:ext>
            </a:extLst>
          </p:cNvPr>
          <p:cNvCxnSpPr>
            <a:cxnSpLocks/>
          </p:cNvCxnSpPr>
          <p:nvPr/>
        </p:nvCxnSpPr>
        <p:spPr>
          <a:xfrm>
            <a:off x="8128132" y="7123814"/>
            <a:ext cx="0" cy="4454269"/>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8" name="ZoneTexte 7">
            <a:extLst>
              <a:ext uri="{FF2B5EF4-FFF2-40B4-BE49-F238E27FC236}">
                <a16:creationId xmlns:a16="http://schemas.microsoft.com/office/drawing/2014/main" id="{D0252309-3B23-41CE-885D-64264072A4AA}"/>
              </a:ext>
            </a:extLst>
          </p:cNvPr>
          <p:cNvSpPr txBox="1"/>
          <p:nvPr/>
        </p:nvSpPr>
        <p:spPr>
          <a:xfrm>
            <a:off x="571500" y="12185680"/>
            <a:ext cx="8348133" cy="812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Variation = déviation + Déclinaison (W=</a:t>
            </a:r>
            <a:r>
              <a:rPr kumimoji="0" lang="fr-FR" sz="2600" b="0"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a:t>
            </a:r>
          </a:p>
        </p:txBody>
      </p:sp>
      <p:sp>
        <p:nvSpPr>
          <p:cNvPr id="6" name="Ellipse 5">
            <a:extLst>
              <a:ext uri="{FF2B5EF4-FFF2-40B4-BE49-F238E27FC236}">
                <a16:creationId xmlns:a16="http://schemas.microsoft.com/office/drawing/2014/main" id="{BB6EAB7C-F966-470C-A105-561425B627F0}"/>
              </a:ext>
            </a:extLst>
          </p:cNvPr>
          <p:cNvSpPr/>
          <p:nvPr/>
        </p:nvSpPr>
        <p:spPr>
          <a:xfrm>
            <a:off x="17009482" y="8649850"/>
            <a:ext cx="5747981" cy="2034734"/>
          </a:xfrm>
          <a:prstGeom prst="ellipse">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4" name="ZoneTexte 3">
            <a:extLst>
              <a:ext uri="{FF2B5EF4-FFF2-40B4-BE49-F238E27FC236}">
                <a16:creationId xmlns:a16="http://schemas.microsoft.com/office/drawing/2014/main" id="{E465662F-B32A-42BD-88EE-94D31C1EB1DA}"/>
              </a:ext>
            </a:extLst>
          </p:cNvPr>
          <p:cNvSpPr txBox="1"/>
          <p:nvPr/>
        </p:nvSpPr>
        <p:spPr>
          <a:xfrm>
            <a:off x="17428199" y="8864331"/>
            <a:ext cx="4772719" cy="1426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W=</a:t>
            </a:r>
            <a:r>
              <a:rPr kumimoji="0" lang="fr-FR" sz="66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endPar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13" name="Accolade fermante 12">
            <a:extLst>
              <a:ext uri="{FF2B5EF4-FFF2-40B4-BE49-F238E27FC236}">
                <a16:creationId xmlns:a16="http://schemas.microsoft.com/office/drawing/2014/main" id="{0A51C2A7-0FB8-4426-BB22-D7FEE6B4B179}"/>
              </a:ext>
            </a:extLst>
          </p:cNvPr>
          <p:cNvSpPr/>
          <p:nvPr/>
        </p:nvSpPr>
        <p:spPr>
          <a:xfrm>
            <a:off x="15358377" y="8953539"/>
            <a:ext cx="941434" cy="1427356"/>
          </a:xfrm>
          <a:prstGeom prst="rightBrace">
            <a:avLst/>
          </a:prstGeom>
          <a:noFill/>
          <a:ln w="1143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18" name="Graphique 17" descr="Ligne fléchée : incurvée dans le sens inverse des aiguilles d’une montre">
            <a:extLst>
              <a:ext uri="{FF2B5EF4-FFF2-40B4-BE49-F238E27FC236}">
                <a16:creationId xmlns:a16="http://schemas.microsoft.com/office/drawing/2014/main" id="{784D6152-9963-40C5-9152-5CD7C10E9D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399438">
            <a:off x="16370161" y="646597"/>
            <a:ext cx="2911474" cy="2911474"/>
          </a:xfrm>
          <a:prstGeom prst="rect">
            <a:avLst/>
          </a:prstGeom>
        </p:spPr>
      </p:pic>
      <p:pic>
        <p:nvPicPr>
          <p:cNvPr id="20" name="Graphique 19" descr="Ligne fléchée : courbe dans le sens des aiguilles d’une montre">
            <a:extLst>
              <a:ext uri="{FF2B5EF4-FFF2-40B4-BE49-F238E27FC236}">
                <a16:creationId xmlns:a16="http://schemas.microsoft.com/office/drawing/2014/main" id="{1E4AA7AD-7D1A-4673-A6BD-2BDCAD2CF7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677242">
            <a:off x="20420532" y="209949"/>
            <a:ext cx="2408448" cy="3487234"/>
          </a:xfrm>
          <a:prstGeom prst="rect">
            <a:avLst/>
          </a:prstGeom>
        </p:spPr>
      </p:pic>
      <p:pic>
        <p:nvPicPr>
          <p:cNvPr id="23" name="Graphique 22" descr="Ajouter">
            <a:extLst>
              <a:ext uri="{FF2B5EF4-FFF2-40B4-BE49-F238E27FC236}">
                <a16:creationId xmlns:a16="http://schemas.microsoft.com/office/drawing/2014/main" id="{E4DEC0D3-B398-44D8-9F13-43255DA2BC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881285" y="4188996"/>
            <a:ext cx="914400" cy="914400"/>
          </a:xfrm>
          <a:prstGeom prst="rect">
            <a:avLst/>
          </a:prstGeom>
        </p:spPr>
      </p:pic>
      <p:sp>
        <p:nvSpPr>
          <p:cNvPr id="21" name="ZoneTexte 20">
            <a:extLst>
              <a:ext uri="{FF2B5EF4-FFF2-40B4-BE49-F238E27FC236}">
                <a16:creationId xmlns:a16="http://schemas.microsoft.com/office/drawing/2014/main" id="{6890BF88-68A6-41B8-8E5A-00EEF146AB75}"/>
              </a:ext>
            </a:extLst>
          </p:cNvPr>
          <p:cNvSpPr txBox="1"/>
          <p:nvPr/>
        </p:nvSpPr>
        <p:spPr>
          <a:xfrm>
            <a:off x="15651581" y="4036742"/>
            <a:ext cx="941434"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22" name="ZoneTexte 21">
            <a:extLst>
              <a:ext uri="{FF2B5EF4-FFF2-40B4-BE49-F238E27FC236}">
                <a16:creationId xmlns:a16="http://schemas.microsoft.com/office/drawing/2014/main" id="{26C888B7-3930-44F1-850F-FFC73E6F1B82}"/>
              </a:ext>
            </a:extLst>
          </p:cNvPr>
          <p:cNvSpPr txBox="1"/>
          <p:nvPr/>
        </p:nvSpPr>
        <p:spPr>
          <a:xfrm>
            <a:off x="16540985" y="12185680"/>
            <a:ext cx="645250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Ouest </a:t>
            </a:r>
            <a:r>
              <a:rPr lang="fr-FR" sz="4000" dirty="0"/>
              <a:t>Négative / Est Positive </a:t>
            </a:r>
            <a:endPar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24" name="ZoneTexte 23">
            <a:extLst>
              <a:ext uri="{FF2B5EF4-FFF2-40B4-BE49-F238E27FC236}">
                <a16:creationId xmlns:a16="http://schemas.microsoft.com/office/drawing/2014/main" id="{C8541996-7FB0-4473-9D06-08FA36E1DE68}"/>
              </a:ext>
            </a:extLst>
          </p:cNvPr>
          <p:cNvSpPr txBox="1"/>
          <p:nvPr/>
        </p:nvSpPr>
        <p:spPr>
          <a:xfrm>
            <a:off x="7560527" y="1921066"/>
            <a:ext cx="1114559"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26" name="Ellipse 25">
            <a:extLst>
              <a:ext uri="{FF2B5EF4-FFF2-40B4-BE49-F238E27FC236}">
                <a16:creationId xmlns:a16="http://schemas.microsoft.com/office/drawing/2014/main" id="{C095218B-0211-43B5-AC93-19B7D225007D}"/>
              </a:ext>
            </a:extLst>
          </p:cNvPr>
          <p:cNvSpPr/>
          <p:nvPr/>
        </p:nvSpPr>
        <p:spPr>
          <a:xfrm>
            <a:off x="7560527" y="2614987"/>
            <a:ext cx="1114559" cy="105376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19" name="Flèche vers le bas 2">
            <a:extLst>
              <a:ext uri="{FF2B5EF4-FFF2-40B4-BE49-F238E27FC236}">
                <a16:creationId xmlns:a16="http://schemas.microsoft.com/office/drawing/2014/main" id="{ED1437B2-940C-41CE-A56A-1A1D6A7162A6}"/>
              </a:ext>
            </a:extLst>
          </p:cNvPr>
          <p:cNvSpPr/>
          <p:nvPr/>
        </p:nvSpPr>
        <p:spPr>
          <a:xfrm rot="10643418">
            <a:off x="19650346" y="2733259"/>
            <a:ext cx="184954" cy="4433151"/>
          </a:xfrm>
          <a:prstGeom prst="downArrow">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25" name="ZoneTexte 24">
            <a:extLst>
              <a:ext uri="{FF2B5EF4-FFF2-40B4-BE49-F238E27FC236}">
                <a16:creationId xmlns:a16="http://schemas.microsoft.com/office/drawing/2014/main" id="{1DA9C42D-F64B-448D-8697-13CDD26A2F1C}"/>
              </a:ext>
            </a:extLst>
          </p:cNvPr>
          <p:cNvSpPr txBox="1"/>
          <p:nvPr/>
        </p:nvSpPr>
        <p:spPr>
          <a:xfrm>
            <a:off x="13063098" y="1407061"/>
            <a:ext cx="258848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6000" b="1" dirty="0">
                <a:solidFill>
                  <a:schemeClr val="accent6">
                    <a:lumMod val="75000"/>
                  </a:schemeClr>
                </a:solidFill>
              </a:rPr>
              <a:t>1°00 W</a:t>
            </a:r>
            <a:endParaRPr kumimoji="0" lang="fr-FR" sz="6000" b="1" i="0" u="none" strike="noStrike" cap="none" spc="78" normalizeH="0" baseline="0" dirty="0">
              <a:ln>
                <a:noFill/>
              </a:ln>
              <a:solidFill>
                <a:schemeClr val="accent6">
                  <a:lumMod val="75000"/>
                </a:schemeClr>
              </a:solidFill>
              <a:effectLst/>
              <a:uFillTx/>
              <a:sym typeface="Founders Grotesk Text"/>
            </a:endParaRPr>
          </a:p>
        </p:txBody>
      </p:sp>
    </p:spTree>
    <p:extLst>
      <p:ext uri="{BB962C8B-B14F-4D97-AF65-F5344CB8AC3E}">
        <p14:creationId xmlns:p14="http://schemas.microsoft.com/office/powerpoint/2010/main" val="414389676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77546"/>
            <a:ext cx="21852082" cy="1951018"/>
          </a:xfrm>
          <a:prstGeom prst="rect">
            <a:avLst/>
          </a:prstGeom>
        </p:spPr>
        <p:txBody>
          <a:bodyPr/>
          <a:lstStyle>
            <a:lvl1pPr defTabSz="726440">
              <a:defRPr sz="10560" spc="-211"/>
            </a:lvl1pPr>
          </a:lstStyle>
          <a:p>
            <a:r>
              <a:rPr lang="fr-FR" dirty="0"/>
              <a:t>Passer du Cap à la route</a:t>
            </a:r>
            <a:endParaRPr dirty="0"/>
          </a:p>
        </p:txBody>
      </p:sp>
      <p:pic>
        <p:nvPicPr>
          <p:cNvPr id="4" name="Image 3">
            <a:extLst>
              <a:ext uri="{FF2B5EF4-FFF2-40B4-BE49-F238E27FC236}">
                <a16:creationId xmlns:a16="http://schemas.microsoft.com/office/drawing/2014/main" id="{0D519496-E25D-4E91-89D6-15765B708BDE}"/>
              </a:ext>
            </a:extLst>
          </p:cNvPr>
          <p:cNvPicPr>
            <a:picLocks noChangeAspect="1"/>
          </p:cNvPicPr>
          <p:nvPr/>
        </p:nvPicPr>
        <p:blipFill>
          <a:blip r:embed="rId3"/>
          <a:stretch>
            <a:fillRect/>
          </a:stretch>
        </p:blipFill>
        <p:spPr>
          <a:xfrm>
            <a:off x="15463714" y="840354"/>
            <a:ext cx="8348786" cy="11276282"/>
          </a:xfrm>
          <a:prstGeom prst="rect">
            <a:avLst/>
          </a:prstGeom>
        </p:spPr>
      </p:pic>
      <p:cxnSp>
        <p:nvCxnSpPr>
          <p:cNvPr id="12" name="Connecteur droit avec flèche 11">
            <a:extLst>
              <a:ext uri="{FF2B5EF4-FFF2-40B4-BE49-F238E27FC236}">
                <a16:creationId xmlns:a16="http://schemas.microsoft.com/office/drawing/2014/main" id="{2F09BD1F-956A-4A49-91AF-5024DD521B0D}"/>
              </a:ext>
            </a:extLst>
          </p:cNvPr>
          <p:cNvCxnSpPr>
            <a:cxnSpLocks/>
          </p:cNvCxnSpPr>
          <p:nvPr/>
        </p:nvCxnSpPr>
        <p:spPr>
          <a:xfrm flipV="1">
            <a:off x="17994936" y="2122505"/>
            <a:ext cx="0" cy="5181555"/>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Connecteur droit avec flèche 12">
            <a:extLst>
              <a:ext uri="{FF2B5EF4-FFF2-40B4-BE49-F238E27FC236}">
                <a16:creationId xmlns:a16="http://schemas.microsoft.com/office/drawing/2014/main" id="{B2C5B2F3-4E76-4A95-8FCF-ABEB75ABCDD6}"/>
              </a:ext>
            </a:extLst>
          </p:cNvPr>
          <p:cNvCxnSpPr>
            <a:cxnSpLocks/>
          </p:cNvCxnSpPr>
          <p:nvPr/>
        </p:nvCxnSpPr>
        <p:spPr>
          <a:xfrm flipH="1">
            <a:off x="17172879" y="7494560"/>
            <a:ext cx="860157" cy="0"/>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Ellipse 13">
            <a:extLst>
              <a:ext uri="{FF2B5EF4-FFF2-40B4-BE49-F238E27FC236}">
                <a16:creationId xmlns:a16="http://schemas.microsoft.com/office/drawing/2014/main" id="{9AF1BFAB-99D5-484E-B349-D0F790B787CF}"/>
              </a:ext>
            </a:extLst>
          </p:cNvPr>
          <p:cNvSpPr/>
          <p:nvPr/>
        </p:nvSpPr>
        <p:spPr>
          <a:xfrm flipH="1" flipV="1">
            <a:off x="17832305" y="7159086"/>
            <a:ext cx="411089" cy="433518"/>
          </a:xfrm>
          <a:prstGeom prst="ellipse">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graphicFrame>
        <p:nvGraphicFramePr>
          <p:cNvPr id="11" name="Tableau 2">
            <a:extLst>
              <a:ext uri="{FF2B5EF4-FFF2-40B4-BE49-F238E27FC236}">
                <a16:creationId xmlns:a16="http://schemas.microsoft.com/office/drawing/2014/main" id="{37CDDDAA-7E96-4779-A4BF-69414255ADDA}"/>
              </a:ext>
            </a:extLst>
          </p:cNvPr>
          <p:cNvGraphicFramePr>
            <a:graphicFrameLocks noGrp="1"/>
          </p:cNvGraphicFramePr>
          <p:nvPr>
            <p:extLst>
              <p:ext uri="{D42A27DB-BD31-4B8C-83A1-F6EECF244321}">
                <p14:modId xmlns:p14="http://schemas.microsoft.com/office/powerpoint/2010/main" val="1946338733"/>
              </p:ext>
            </p:extLst>
          </p:nvPr>
        </p:nvGraphicFramePr>
        <p:xfrm>
          <a:off x="638430" y="3872063"/>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0423661"/>
                  </a:ext>
                </a:extLst>
              </a:tr>
              <a:tr h="520468">
                <a:tc>
                  <a:txBody>
                    <a:bodyPr/>
                    <a:lstStyle/>
                    <a:p>
                      <a:pPr algn="l"/>
                      <a:r>
                        <a:rPr lang="fr-FR" sz="48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err="1">
                          <a:solidFill>
                            <a:schemeClr val="tx1"/>
                          </a:solidFill>
                          <a:uFillTx/>
                          <a:latin typeface="+mn-lt"/>
                          <a:ea typeface="+mn-ea"/>
                          <a:cs typeface="+mn-cs"/>
                          <a:sym typeface="Founders Grotesk Text"/>
                        </a:rPr>
                        <a:t>Crt</a:t>
                      </a:r>
                      <a:r>
                        <a:rPr lang="fr-FR" sz="4800" b="1" i="0" u="none" strike="noStrike" cap="none" spc="28" baseline="0" dirty="0">
                          <a:solidFill>
                            <a:schemeClr val="tx1"/>
                          </a:solidFill>
                          <a:uFillTx/>
                          <a:latin typeface="+mn-lt"/>
                          <a:ea typeface="+mn-ea"/>
                          <a:cs typeface="+mn-cs"/>
                          <a:sym typeface="Founders Grotesk Text"/>
                        </a:rPr>
                        <a:t> V 1,5 </a:t>
                      </a:r>
                      <a:r>
                        <a:rPr lang="fr-FR" sz="4800" b="1" i="0" u="none" strike="noStrike" cap="none" spc="28" baseline="0" dirty="0" err="1">
                          <a:solidFill>
                            <a:schemeClr val="tx1"/>
                          </a:solidFill>
                          <a:uFillTx/>
                          <a:latin typeface="+mn-lt"/>
                          <a:ea typeface="+mn-ea"/>
                          <a:cs typeface="+mn-cs"/>
                          <a:sym typeface="Founders Grotesk Text"/>
                        </a:rPr>
                        <a:t>nds</a:t>
                      </a:r>
                      <a:r>
                        <a:rPr lang="fr-FR" sz="48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7507"/>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surface (</a:t>
                      </a:r>
                      <a:r>
                        <a:rPr lang="fr-FR" sz="4800" b="1" dirty="0" err="1"/>
                        <a:t>Rs</a:t>
                      </a:r>
                      <a:r>
                        <a:rPr lang="fr-FR" sz="4800" b="1" dirty="0"/>
                        <a:t>)</a:t>
                      </a:r>
                    </a:p>
                  </a:txBody>
                  <a:tcPr>
                    <a:lnT w="12700" cap="flat" cmpd="sng" algn="ctr">
                      <a:solidFill>
                        <a:schemeClr val="tx1"/>
                      </a:solidFill>
                      <a:prstDash val="solid"/>
                      <a:round/>
                      <a:headEnd type="none" w="med" len="med"/>
                      <a:tailEnd type="none" w="med" len="med"/>
                    </a:lnT>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224°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t>Dérive  due au vent</a:t>
                      </a:r>
                    </a:p>
                  </a:txBody>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+6</a:t>
                      </a:r>
                    </a:p>
                  </a:txBody>
                  <a:tcPr/>
                </a:tc>
                <a:extLst>
                  <a:ext uri="{0D108BD9-81ED-4DB2-BD59-A6C34878D82A}">
                    <a16:rowId xmlns:a16="http://schemas.microsoft.com/office/drawing/2014/main" val="3532721133"/>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Vrai (Cv) </a:t>
                      </a:r>
                    </a:p>
                  </a:txBody>
                  <a:tcPr/>
                </a:tc>
                <a:tc>
                  <a:txBody>
                    <a:bodyPr/>
                    <a:lstStyle/>
                    <a:p>
                      <a:pPr algn="ctr"/>
                      <a:r>
                        <a:rPr lang="fr-FR" sz="4800" b="1" dirty="0"/>
                        <a:t>218°</a:t>
                      </a:r>
                    </a:p>
                  </a:txBody>
                  <a:tcPr/>
                </a:tc>
                <a:extLst>
                  <a:ext uri="{0D108BD9-81ED-4DB2-BD59-A6C34878D82A}">
                    <a16:rowId xmlns:a16="http://schemas.microsoft.com/office/drawing/2014/main" val="2717777618"/>
                  </a:ext>
                </a:extLst>
              </a:tr>
              <a:tr h="520468">
                <a:tc>
                  <a:txBody>
                    <a:bodyPr/>
                    <a:lstStyle/>
                    <a:p>
                      <a:pPr algn="l"/>
                      <a:r>
                        <a:rPr lang="fr-FR" sz="4800" dirty="0">
                          <a:solidFill>
                            <a:schemeClr val="accent1"/>
                          </a:solidFill>
                        </a:rPr>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218°-(-1°) = 219°</a:t>
                      </a:r>
                    </a:p>
                  </a:txBody>
                  <a:tcPr>
                    <a:solidFill>
                      <a:schemeClr val="tx2"/>
                    </a:solidFill>
                  </a:tcPr>
                </a:tc>
                <a:extLst>
                  <a:ext uri="{0D108BD9-81ED-4DB2-BD59-A6C34878D82A}">
                    <a16:rowId xmlns:a16="http://schemas.microsoft.com/office/drawing/2014/main" val="2140157251"/>
                  </a:ext>
                </a:extLst>
              </a:tr>
              <a:tr h="520468">
                <a:tc>
                  <a:txBody>
                    <a:bodyPr/>
                    <a:lstStyle/>
                    <a:p>
                      <a:pPr algn="l"/>
                      <a:r>
                        <a:rPr lang="fr-FR" sz="4800" dirty="0">
                          <a:solidFill>
                            <a:schemeClr val="accent6">
                              <a:lumMod val="75000"/>
                            </a:schemeClr>
                          </a:solidFill>
                        </a:rPr>
                        <a:t>Déviation magnétique (d)</a:t>
                      </a:r>
                    </a:p>
                  </a:txBody>
                  <a:tcPr>
                    <a:solidFill>
                      <a:schemeClr val="tx2"/>
                    </a:solidFill>
                  </a:tcPr>
                </a:tc>
                <a:tc>
                  <a:txBody>
                    <a:bodyPr/>
                    <a:lstStyle/>
                    <a:p>
                      <a:pPr algn="ctr"/>
                      <a:endParaRPr lang="fr-FR" sz="4800" dirty="0"/>
                    </a:p>
                  </a:txBody>
                  <a:tcPr>
                    <a:solidFill>
                      <a:schemeClr val="tx2"/>
                    </a:solidFill>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Compas (Cc)</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cxnSp>
        <p:nvCxnSpPr>
          <p:cNvPr id="15" name="Connecteur droit avec flèche 14">
            <a:extLst>
              <a:ext uri="{FF2B5EF4-FFF2-40B4-BE49-F238E27FC236}">
                <a16:creationId xmlns:a16="http://schemas.microsoft.com/office/drawing/2014/main" id="{0A6E61D1-1954-4505-A60E-91723E788510}"/>
              </a:ext>
            </a:extLst>
          </p:cNvPr>
          <p:cNvCxnSpPr>
            <a:cxnSpLocks/>
          </p:cNvCxnSpPr>
          <p:nvPr/>
        </p:nvCxnSpPr>
        <p:spPr>
          <a:xfrm>
            <a:off x="8128132" y="7159086"/>
            <a:ext cx="0" cy="4418997"/>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16" name="ZoneTexte 15">
            <a:extLst>
              <a:ext uri="{FF2B5EF4-FFF2-40B4-BE49-F238E27FC236}">
                <a16:creationId xmlns:a16="http://schemas.microsoft.com/office/drawing/2014/main" id="{1B5E679B-C889-4822-A051-65DEDCB04D39}"/>
              </a:ext>
            </a:extLst>
          </p:cNvPr>
          <p:cNvSpPr txBox="1"/>
          <p:nvPr/>
        </p:nvSpPr>
        <p:spPr>
          <a:xfrm>
            <a:off x="7560527" y="1921066"/>
            <a:ext cx="1114559"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17" name="Ellipse 16">
            <a:extLst>
              <a:ext uri="{FF2B5EF4-FFF2-40B4-BE49-F238E27FC236}">
                <a16:creationId xmlns:a16="http://schemas.microsoft.com/office/drawing/2014/main" id="{35B7DD89-BB16-4326-B4B0-666924176C63}"/>
              </a:ext>
            </a:extLst>
          </p:cNvPr>
          <p:cNvSpPr/>
          <p:nvPr/>
        </p:nvSpPr>
        <p:spPr>
          <a:xfrm>
            <a:off x="7560527" y="2614987"/>
            <a:ext cx="1114559" cy="105376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181704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77546"/>
            <a:ext cx="21852082" cy="1951018"/>
          </a:xfrm>
          <a:prstGeom prst="rect">
            <a:avLst/>
          </a:prstGeom>
        </p:spPr>
        <p:txBody>
          <a:bodyPr/>
          <a:lstStyle>
            <a:lvl1pPr defTabSz="726440">
              <a:defRPr sz="10560" spc="-211"/>
            </a:lvl1pPr>
          </a:lstStyle>
          <a:p>
            <a:r>
              <a:rPr lang="fr-FR" dirty="0"/>
              <a:t>Passer du Cap à la route</a:t>
            </a:r>
            <a:endParaRPr dirty="0"/>
          </a:p>
        </p:txBody>
      </p:sp>
      <p:pic>
        <p:nvPicPr>
          <p:cNvPr id="4" name="Image 3">
            <a:extLst>
              <a:ext uri="{FF2B5EF4-FFF2-40B4-BE49-F238E27FC236}">
                <a16:creationId xmlns:a16="http://schemas.microsoft.com/office/drawing/2014/main" id="{0D519496-E25D-4E91-89D6-15765B708BDE}"/>
              </a:ext>
            </a:extLst>
          </p:cNvPr>
          <p:cNvPicPr>
            <a:picLocks noChangeAspect="1"/>
          </p:cNvPicPr>
          <p:nvPr/>
        </p:nvPicPr>
        <p:blipFill>
          <a:blip r:embed="rId3"/>
          <a:stretch>
            <a:fillRect/>
          </a:stretch>
        </p:blipFill>
        <p:spPr>
          <a:xfrm>
            <a:off x="15463714" y="840354"/>
            <a:ext cx="8348786" cy="11276282"/>
          </a:xfrm>
          <a:prstGeom prst="rect">
            <a:avLst/>
          </a:prstGeom>
        </p:spPr>
      </p:pic>
      <p:cxnSp>
        <p:nvCxnSpPr>
          <p:cNvPr id="12" name="Connecteur droit avec flèche 11">
            <a:extLst>
              <a:ext uri="{FF2B5EF4-FFF2-40B4-BE49-F238E27FC236}">
                <a16:creationId xmlns:a16="http://schemas.microsoft.com/office/drawing/2014/main" id="{2F09BD1F-956A-4A49-91AF-5024DD521B0D}"/>
              </a:ext>
            </a:extLst>
          </p:cNvPr>
          <p:cNvCxnSpPr>
            <a:cxnSpLocks/>
          </p:cNvCxnSpPr>
          <p:nvPr/>
        </p:nvCxnSpPr>
        <p:spPr>
          <a:xfrm flipV="1">
            <a:off x="17994936" y="2122505"/>
            <a:ext cx="0" cy="5181555"/>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Connecteur droit avec flèche 12">
            <a:extLst>
              <a:ext uri="{FF2B5EF4-FFF2-40B4-BE49-F238E27FC236}">
                <a16:creationId xmlns:a16="http://schemas.microsoft.com/office/drawing/2014/main" id="{B2C5B2F3-4E76-4A95-8FCF-ABEB75ABCDD6}"/>
              </a:ext>
            </a:extLst>
          </p:cNvPr>
          <p:cNvCxnSpPr>
            <a:cxnSpLocks/>
          </p:cNvCxnSpPr>
          <p:nvPr/>
        </p:nvCxnSpPr>
        <p:spPr>
          <a:xfrm flipH="1">
            <a:off x="17172879" y="7494560"/>
            <a:ext cx="860157" cy="0"/>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Ellipse 13">
            <a:extLst>
              <a:ext uri="{FF2B5EF4-FFF2-40B4-BE49-F238E27FC236}">
                <a16:creationId xmlns:a16="http://schemas.microsoft.com/office/drawing/2014/main" id="{9AF1BFAB-99D5-484E-B349-D0F790B787CF}"/>
              </a:ext>
            </a:extLst>
          </p:cNvPr>
          <p:cNvSpPr/>
          <p:nvPr/>
        </p:nvSpPr>
        <p:spPr>
          <a:xfrm flipH="1" flipV="1">
            <a:off x="17832305" y="7159086"/>
            <a:ext cx="411089" cy="433518"/>
          </a:xfrm>
          <a:prstGeom prst="ellipse">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graphicFrame>
        <p:nvGraphicFramePr>
          <p:cNvPr id="11" name="Tableau 2">
            <a:extLst>
              <a:ext uri="{FF2B5EF4-FFF2-40B4-BE49-F238E27FC236}">
                <a16:creationId xmlns:a16="http://schemas.microsoft.com/office/drawing/2014/main" id="{37CDDDAA-7E96-4779-A4BF-69414255ADDA}"/>
              </a:ext>
            </a:extLst>
          </p:cNvPr>
          <p:cNvGraphicFramePr>
            <a:graphicFrameLocks noGrp="1"/>
          </p:cNvGraphicFramePr>
          <p:nvPr>
            <p:extLst>
              <p:ext uri="{D42A27DB-BD31-4B8C-83A1-F6EECF244321}">
                <p14:modId xmlns:p14="http://schemas.microsoft.com/office/powerpoint/2010/main" val="359101097"/>
              </p:ext>
            </p:extLst>
          </p:nvPr>
        </p:nvGraphicFramePr>
        <p:xfrm>
          <a:off x="638430" y="3872063"/>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0423661"/>
                  </a:ext>
                </a:extLst>
              </a:tr>
              <a:tr h="520468">
                <a:tc>
                  <a:txBody>
                    <a:bodyPr/>
                    <a:lstStyle/>
                    <a:p>
                      <a:pPr algn="l"/>
                      <a:r>
                        <a:rPr lang="fr-FR" sz="48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err="1">
                          <a:solidFill>
                            <a:schemeClr val="tx1"/>
                          </a:solidFill>
                          <a:uFillTx/>
                          <a:latin typeface="+mn-lt"/>
                          <a:ea typeface="+mn-ea"/>
                          <a:cs typeface="+mn-cs"/>
                          <a:sym typeface="Founders Grotesk Text"/>
                        </a:rPr>
                        <a:t>Crt</a:t>
                      </a:r>
                      <a:r>
                        <a:rPr lang="fr-FR" sz="4800" b="1" i="0" u="none" strike="noStrike" cap="none" spc="28" baseline="0" dirty="0">
                          <a:solidFill>
                            <a:schemeClr val="tx1"/>
                          </a:solidFill>
                          <a:uFillTx/>
                          <a:latin typeface="+mn-lt"/>
                          <a:ea typeface="+mn-ea"/>
                          <a:cs typeface="+mn-cs"/>
                          <a:sym typeface="Founders Grotesk Text"/>
                        </a:rPr>
                        <a:t> V 1,5 </a:t>
                      </a:r>
                      <a:r>
                        <a:rPr lang="fr-FR" sz="4800" b="1" i="0" u="none" strike="noStrike" cap="none" spc="28" baseline="0" dirty="0" err="1">
                          <a:solidFill>
                            <a:schemeClr val="tx1"/>
                          </a:solidFill>
                          <a:uFillTx/>
                          <a:latin typeface="+mn-lt"/>
                          <a:ea typeface="+mn-ea"/>
                          <a:cs typeface="+mn-cs"/>
                          <a:sym typeface="Founders Grotesk Text"/>
                        </a:rPr>
                        <a:t>nds</a:t>
                      </a:r>
                      <a:r>
                        <a:rPr lang="fr-FR" sz="48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7507"/>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surface (</a:t>
                      </a:r>
                      <a:r>
                        <a:rPr lang="fr-FR" sz="4800" b="1" dirty="0" err="1"/>
                        <a:t>Rs</a:t>
                      </a:r>
                      <a:r>
                        <a:rPr lang="fr-FR" sz="4800" b="1" dirty="0"/>
                        <a:t>)</a:t>
                      </a:r>
                    </a:p>
                  </a:txBody>
                  <a:tcPr>
                    <a:lnT w="12700" cap="flat" cmpd="sng" algn="ctr">
                      <a:solidFill>
                        <a:schemeClr val="tx1"/>
                      </a:solidFill>
                      <a:prstDash val="solid"/>
                      <a:round/>
                      <a:headEnd type="none" w="med" len="med"/>
                      <a:tailEnd type="none" w="med" len="med"/>
                    </a:lnT>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224°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t>Dérive  due au vent</a:t>
                      </a:r>
                    </a:p>
                  </a:txBody>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+6</a:t>
                      </a:r>
                    </a:p>
                  </a:txBody>
                  <a:tcPr/>
                </a:tc>
                <a:extLst>
                  <a:ext uri="{0D108BD9-81ED-4DB2-BD59-A6C34878D82A}">
                    <a16:rowId xmlns:a16="http://schemas.microsoft.com/office/drawing/2014/main" val="3532721133"/>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Vrai (Cv) </a:t>
                      </a:r>
                    </a:p>
                  </a:txBody>
                  <a:tcPr/>
                </a:tc>
                <a:tc>
                  <a:txBody>
                    <a:bodyPr/>
                    <a:lstStyle/>
                    <a:p>
                      <a:pPr algn="ctr"/>
                      <a:r>
                        <a:rPr lang="fr-FR" sz="4800" b="1" dirty="0"/>
                        <a:t>218°</a:t>
                      </a:r>
                    </a:p>
                  </a:txBody>
                  <a:tcPr/>
                </a:tc>
                <a:extLst>
                  <a:ext uri="{0D108BD9-81ED-4DB2-BD59-A6C34878D82A}">
                    <a16:rowId xmlns:a16="http://schemas.microsoft.com/office/drawing/2014/main" val="2717777618"/>
                  </a:ext>
                </a:extLst>
              </a:tr>
              <a:tr h="520468">
                <a:tc>
                  <a:txBody>
                    <a:bodyPr/>
                    <a:lstStyle/>
                    <a:p>
                      <a:pPr algn="l"/>
                      <a:r>
                        <a:rPr lang="fr-FR" sz="4800" dirty="0">
                          <a:solidFill>
                            <a:schemeClr val="accent1"/>
                          </a:solidFill>
                        </a:rPr>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218°-(-1°) = 219°</a:t>
                      </a:r>
                    </a:p>
                  </a:txBody>
                  <a:tcPr>
                    <a:solidFill>
                      <a:schemeClr val="tx2"/>
                    </a:solidFill>
                  </a:tcPr>
                </a:tc>
                <a:extLst>
                  <a:ext uri="{0D108BD9-81ED-4DB2-BD59-A6C34878D82A}">
                    <a16:rowId xmlns:a16="http://schemas.microsoft.com/office/drawing/2014/main" val="2140157251"/>
                  </a:ext>
                </a:extLst>
              </a:tr>
              <a:tr h="520468">
                <a:tc>
                  <a:txBody>
                    <a:bodyPr/>
                    <a:lstStyle/>
                    <a:p>
                      <a:pPr algn="l"/>
                      <a:r>
                        <a:rPr lang="fr-FR" sz="4800" dirty="0">
                          <a:solidFill>
                            <a:schemeClr val="accent6">
                              <a:lumMod val="75000"/>
                            </a:schemeClr>
                          </a:solidFill>
                        </a:rPr>
                        <a:t>Déviation magnétique (d)</a:t>
                      </a:r>
                    </a:p>
                  </a:txBody>
                  <a:tcPr>
                    <a:solidFill>
                      <a:schemeClr val="tx2"/>
                    </a:solidFill>
                  </a:tcPr>
                </a:tc>
                <a:tc>
                  <a:txBody>
                    <a:bodyPr/>
                    <a:lstStyle/>
                    <a:p>
                      <a:pPr algn="ctr"/>
                      <a:r>
                        <a:rPr lang="fr-FR" sz="4800" b="1" dirty="0">
                          <a:solidFill>
                            <a:schemeClr val="accent6">
                              <a:lumMod val="75000"/>
                            </a:schemeClr>
                          </a:solidFill>
                        </a:rPr>
                        <a:t>219°-(-4)</a:t>
                      </a:r>
                    </a:p>
                  </a:txBody>
                  <a:tcPr>
                    <a:solidFill>
                      <a:schemeClr val="tx2"/>
                    </a:solidFill>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Compas (Cc)</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cxnSp>
        <p:nvCxnSpPr>
          <p:cNvPr id="15" name="Connecteur droit avec flèche 14">
            <a:extLst>
              <a:ext uri="{FF2B5EF4-FFF2-40B4-BE49-F238E27FC236}">
                <a16:creationId xmlns:a16="http://schemas.microsoft.com/office/drawing/2014/main" id="{0A6E61D1-1954-4505-A60E-91723E788510}"/>
              </a:ext>
            </a:extLst>
          </p:cNvPr>
          <p:cNvCxnSpPr>
            <a:cxnSpLocks/>
          </p:cNvCxnSpPr>
          <p:nvPr/>
        </p:nvCxnSpPr>
        <p:spPr>
          <a:xfrm>
            <a:off x="8128132" y="7159086"/>
            <a:ext cx="0" cy="4418997"/>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16" name="ZoneTexte 15">
            <a:extLst>
              <a:ext uri="{FF2B5EF4-FFF2-40B4-BE49-F238E27FC236}">
                <a16:creationId xmlns:a16="http://schemas.microsoft.com/office/drawing/2014/main" id="{1B5E679B-C889-4822-A051-65DEDCB04D39}"/>
              </a:ext>
            </a:extLst>
          </p:cNvPr>
          <p:cNvSpPr txBox="1"/>
          <p:nvPr/>
        </p:nvSpPr>
        <p:spPr>
          <a:xfrm>
            <a:off x="7560527" y="1921066"/>
            <a:ext cx="1114559"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17" name="Ellipse 16">
            <a:extLst>
              <a:ext uri="{FF2B5EF4-FFF2-40B4-BE49-F238E27FC236}">
                <a16:creationId xmlns:a16="http://schemas.microsoft.com/office/drawing/2014/main" id="{35B7DD89-BB16-4326-B4B0-666924176C63}"/>
              </a:ext>
            </a:extLst>
          </p:cNvPr>
          <p:cNvSpPr/>
          <p:nvPr/>
        </p:nvSpPr>
        <p:spPr>
          <a:xfrm>
            <a:off x="7560527" y="2614987"/>
            <a:ext cx="1114559" cy="105376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98063361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77546"/>
            <a:ext cx="21852082" cy="1951018"/>
          </a:xfrm>
          <a:prstGeom prst="rect">
            <a:avLst/>
          </a:prstGeom>
        </p:spPr>
        <p:txBody>
          <a:bodyPr/>
          <a:lstStyle>
            <a:lvl1pPr defTabSz="726440">
              <a:defRPr sz="10560" spc="-211"/>
            </a:lvl1pPr>
          </a:lstStyle>
          <a:p>
            <a:r>
              <a:rPr lang="fr-FR" dirty="0"/>
              <a:t>Passer du Cap à la route</a:t>
            </a:r>
            <a:endParaRPr dirty="0"/>
          </a:p>
        </p:txBody>
      </p:sp>
      <p:pic>
        <p:nvPicPr>
          <p:cNvPr id="4" name="Image 3">
            <a:extLst>
              <a:ext uri="{FF2B5EF4-FFF2-40B4-BE49-F238E27FC236}">
                <a16:creationId xmlns:a16="http://schemas.microsoft.com/office/drawing/2014/main" id="{0D519496-E25D-4E91-89D6-15765B708BDE}"/>
              </a:ext>
            </a:extLst>
          </p:cNvPr>
          <p:cNvPicPr>
            <a:picLocks noChangeAspect="1"/>
          </p:cNvPicPr>
          <p:nvPr/>
        </p:nvPicPr>
        <p:blipFill>
          <a:blip r:embed="rId3"/>
          <a:stretch>
            <a:fillRect/>
          </a:stretch>
        </p:blipFill>
        <p:spPr>
          <a:xfrm>
            <a:off x="15463714" y="840354"/>
            <a:ext cx="8348786" cy="11276282"/>
          </a:xfrm>
          <a:prstGeom prst="rect">
            <a:avLst/>
          </a:prstGeom>
        </p:spPr>
      </p:pic>
      <p:cxnSp>
        <p:nvCxnSpPr>
          <p:cNvPr id="12" name="Connecteur droit avec flèche 11">
            <a:extLst>
              <a:ext uri="{FF2B5EF4-FFF2-40B4-BE49-F238E27FC236}">
                <a16:creationId xmlns:a16="http://schemas.microsoft.com/office/drawing/2014/main" id="{2F09BD1F-956A-4A49-91AF-5024DD521B0D}"/>
              </a:ext>
            </a:extLst>
          </p:cNvPr>
          <p:cNvCxnSpPr>
            <a:cxnSpLocks/>
          </p:cNvCxnSpPr>
          <p:nvPr/>
        </p:nvCxnSpPr>
        <p:spPr>
          <a:xfrm flipV="1">
            <a:off x="17994936" y="2122505"/>
            <a:ext cx="0" cy="5181555"/>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Connecteur droit avec flèche 12">
            <a:extLst>
              <a:ext uri="{FF2B5EF4-FFF2-40B4-BE49-F238E27FC236}">
                <a16:creationId xmlns:a16="http://schemas.microsoft.com/office/drawing/2014/main" id="{B2C5B2F3-4E76-4A95-8FCF-ABEB75ABCDD6}"/>
              </a:ext>
            </a:extLst>
          </p:cNvPr>
          <p:cNvCxnSpPr>
            <a:cxnSpLocks/>
          </p:cNvCxnSpPr>
          <p:nvPr/>
        </p:nvCxnSpPr>
        <p:spPr>
          <a:xfrm flipH="1">
            <a:off x="17172879" y="7494560"/>
            <a:ext cx="860157" cy="0"/>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Ellipse 13">
            <a:extLst>
              <a:ext uri="{FF2B5EF4-FFF2-40B4-BE49-F238E27FC236}">
                <a16:creationId xmlns:a16="http://schemas.microsoft.com/office/drawing/2014/main" id="{9AF1BFAB-99D5-484E-B349-D0F790B787CF}"/>
              </a:ext>
            </a:extLst>
          </p:cNvPr>
          <p:cNvSpPr/>
          <p:nvPr/>
        </p:nvSpPr>
        <p:spPr>
          <a:xfrm flipH="1" flipV="1">
            <a:off x="17832305" y="7159086"/>
            <a:ext cx="411089" cy="433518"/>
          </a:xfrm>
          <a:prstGeom prst="ellipse">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graphicFrame>
        <p:nvGraphicFramePr>
          <p:cNvPr id="11" name="Tableau 2">
            <a:extLst>
              <a:ext uri="{FF2B5EF4-FFF2-40B4-BE49-F238E27FC236}">
                <a16:creationId xmlns:a16="http://schemas.microsoft.com/office/drawing/2014/main" id="{37CDDDAA-7E96-4779-A4BF-69414255ADDA}"/>
              </a:ext>
            </a:extLst>
          </p:cNvPr>
          <p:cNvGraphicFramePr>
            <a:graphicFrameLocks noGrp="1"/>
          </p:cNvGraphicFramePr>
          <p:nvPr>
            <p:extLst>
              <p:ext uri="{D42A27DB-BD31-4B8C-83A1-F6EECF244321}">
                <p14:modId xmlns:p14="http://schemas.microsoft.com/office/powerpoint/2010/main" val="1325342494"/>
              </p:ext>
            </p:extLst>
          </p:nvPr>
        </p:nvGraphicFramePr>
        <p:xfrm>
          <a:off x="638430" y="3872063"/>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3nds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Route de fond (Rf)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0423661"/>
                  </a:ext>
                </a:extLst>
              </a:tr>
              <a:tr h="520468">
                <a:tc>
                  <a:txBody>
                    <a:bodyPr/>
                    <a:lstStyle/>
                    <a:p>
                      <a:pPr algn="l"/>
                      <a:r>
                        <a:rPr lang="fr-FR" sz="4800" b="0" i="0" u="none" strike="noStrike" cap="none" spc="28" baseline="0" dirty="0">
                          <a:solidFill>
                            <a:schemeClr val="tx1"/>
                          </a:solidFill>
                          <a:uFillTx/>
                          <a:latin typeface="+mn-lt"/>
                          <a:ea typeface="+mn-ea"/>
                          <a:cs typeface="+mn-cs"/>
                          <a:sym typeface="Founders Grotesk Condensed"/>
                        </a:rPr>
                        <a:t>Courant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err="1">
                          <a:solidFill>
                            <a:schemeClr val="tx1"/>
                          </a:solidFill>
                          <a:uFillTx/>
                          <a:latin typeface="+mn-lt"/>
                          <a:ea typeface="+mn-ea"/>
                          <a:cs typeface="+mn-cs"/>
                          <a:sym typeface="Founders Grotesk Text"/>
                        </a:rPr>
                        <a:t>Crt</a:t>
                      </a:r>
                      <a:r>
                        <a:rPr lang="fr-FR" sz="4800" b="1" i="0" u="none" strike="noStrike" cap="none" spc="28" baseline="0" dirty="0">
                          <a:solidFill>
                            <a:schemeClr val="tx1"/>
                          </a:solidFill>
                          <a:uFillTx/>
                          <a:latin typeface="+mn-lt"/>
                          <a:ea typeface="+mn-ea"/>
                          <a:cs typeface="+mn-cs"/>
                          <a:sym typeface="Founders Grotesk Text"/>
                        </a:rPr>
                        <a:t> V 1,5 </a:t>
                      </a:r>
                      <a:r>
                        <a:rPr lang="fr-FR" sz="4800" b="1" i="0" u="none" strike="noStrike" cap="none" spc="28" baseline="0" dirty="0" err="1">
                          <a:solidFill>
                            <a:schemeClr val="tx1"/>
                          </a:solidFill>
                          <a:uFillTx/>
                          <a:latin typeface="+mn-lt"/>
                          <a:ea typeface="+mn-ea"/>
                          <a:cs typeface="+mn-cs"/>
                          <a:sym typeface="Founders Grotesk Text"/>
                        </a:rPr>
                        <a:t>nds</a:t>
                      </a:r>
                      <a:r>
                        <a:rPr lang="fr-FR" sz="4800" b="1" i="0" u="none" strike="noStrike" cap="none" spc="28" baseline="0" dirty="0">
                          <a:solidFill>
                            <a:schemeClr val="tx1"/>
                          </a:solidFill>
                          <a:uFillTx/>
                          <a:latin typeface="+mn-lt"/>
                          <a:ea typeface="+mn-ea"/>
                          <a:cs typeface="+mn-cs"/>
                          <a:sym typeface="Founders Grotesk Text"/>
                        </a:rPr>
                        <a:t> 65°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17507"/>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surface (</a:t>
                      </a:r>
                      <a:r>
                        <a:rPr lang="fr-FR" sz="4800" b="1" dirty="0" err="1"/>
                        <a:t>Rs</a:t>
                      </a:r>
                      <a:r>
                        <a:rPr lang="fr-FR" sz="4800" b="1" dirty="0"/>
                        <a:t>)</a:t>
                      </a:r>
                    </a:p>
                  </a:txBody>
                  <a:tcPr>
                    <a:lnT w="12700" cap="flat" cmpd="sng" algn="ctr">
                      <a:solidFill>
                        <a:schemeClr val="tx1"/>
                      </a:solidFill>
                      <a:prstDash val="solid"/>
                      <a:round/>
                      <a:headEnd type="none" w="med" len="med"/>
                      <a:tailEnd type="none" w="med" len="med"/>
                    </a:lnT>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224°</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t>Dérive  due au vent</a:t>
                      </a:r>
                    </a:p>
                  </a:txBody>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t>+6</a:t>
                      </a:r>
                    </a:p>
                  </a:txBody>
                  <a:tcPr/>
                </a:tc>
                <a:extLst>
                  <a:ext uri="{0D108BD9-81ED-4DB2-BD59-A6C34878D82A}">
                    <a16:rowId xmlns:a16="http://schemas.microsoft.com/office/drawing/2014/main" val="3532721133"/>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Cap Vrai (Cv) </a:t>
                      </a:r>
                    </a:p>
                  </a:txBody>
                  <a:tcPr/>
                </a:tc>
                <a:tc>
                  <a:txBody>
                    <a:bodyPr/>
                    <a:lstStyle/>
                    <a:p>
                      <a:pPr algn="ctr"/>
                      <a:r>
                        <a:rPr lang="fr-FR" sz="4800" b="1" dirty="0"/>
                        <a:t>218°</a:t>
                      </a:r>
                    </a:p>
                  </a:txBody>
                  <a:tcPr/>
                </a:tc>
                <a:extLst>
                  <a:ext uri="{0D108BD9-81ED-4DB2-BD59-A6C34878D82A}">
                    <a16:rowId xmlns:a16="http://schemas.microsoft.com/office/drawing/2014/main" val="2717777618"/>
                  </a:ext>
                </a:extLst>
              </a:tr>
              <a:tr h="520468">
                <a:tc>
                  <a:txBody>
                    <a:bodyPr/>
                    <a:lstStyle/>
                    <a:p>
                      <a:pPr algn="l"/>
                      <a:r>
                        <a:rPr lang="fr-FR" sz="4800" dirty="0">
                          <a:solidFill>
                            <a:schemeClr val="accent1"/>
                          </a:solidFill>
                        </a:rPr>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218°-(-1°) = 219°</a:t>
                      </a:r>
                    </a:p>
                  </a:txBody>
                  <a:tcPr>
                    <a:solidFill>
                      <a:schemeClr val="tx2"/>
                    </a:solidFill>
                  </a:tcPr>
                </a:tc>
                <a:extLst>
                  <a:ext uri="{0D108BD9-81ED-4DB2-BD59-A6C34878D82A}">
                    <a16:rowId xmlns:a16="http://schemas.microsoft.com/office/drawing/2014/main" val="2140157251"/>
                  </a:ext>
                </a:extLst>
              </a:tr>
              <a:tr h="520468">
                <a:tc>
                  <a:txBody>
                    <a:bodyPr/>
                    <a:lstStyle/>
                    <a:p>
                      <a:pPr algn="l"/>
                      <a:r>
                        <a:rPr lang="fr-FR" sz="4800" b="0" i="0" u="none" strike="noStrike" cap="none" spc="28" baseline="0" dirty="0">
                          <a:solidFill>
                            <a:schemeClr val="accent1"/>
                          </a:solidFill>
                          <a:uFillTx/>
                          <a:latin typeface="+mn-lt"/>
                          <a:ea typeface="+mn-ea"/>
                          <a:cs typeface="+mn-cs"/>
                          <a:sym typeface="Founders Grotesk Condensed"/>
                        </a:rPr>
                        <a:t>Déviation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i="0" u="none" strike="noStrike" cap="none" spc="28" baseline="0" dirty="0">
                          <a:solidFill>
                            <a:schemeClr val="tx1"/>
                          </a:solidFill>
                          <a:uFillTx/>
                          <a:latin typeface="+mn-lt"/>
                          <a:ea typeface="+mn-ea"/>
                          <a:cs typeface="+mn-cs"/>
                          <a:sym typeface="Founders Grotesk Condensed"/>
                        </a:rPr>
                        <a:t>219°-(-4)</a:t>
                      </a:r>
                    </a:p>
                  </a:txBody>
                  <a:tcPr>
                    <a:solidFill>
                      <a:schemeClr val="tx2"/>
                    </a:solidFill>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75000"/>
                            </a:schemeClr>
                          </a:solidFill>
                        </a:rPr>
                        <a:t>Cap Compas (Cc)</a:t>
                      </a:r>
                    </a:p>
                  </a:txBody>
                  <a:tcPr/>
                </a:tc>
                <a:tc>
                  <a:txBody>
                    <a:bodyPr/>
                    <a:lstStyle/>
                    <a:p>
                      <a:pPr algn="ctr"/>
                      <a:r>
                        <a:rPr lang="fr-FR" sz="4800" b="1" dirty="0">
                          <a:solidFill>
                            <a:schemeClr val="accent6">
                              <a:lumMod val="75000"/>
                            </a:schemeClr>
                          </a:solidFill>
                        </a:rPr>
                        <a:t>223°</a:t>
                      </a:r>
                    </a:p>
                  </a:txBody>
                  <a:tcPr/>
                </a:tc>
                <a:extLst>
                  <a:ext uri="{0D108BD9-81ED-4DB2-BD59-A6C34878D82A}">
                    <a16:rowId xmlns:a16="http://schemas.microsoft.com/office/drawing/2014/main" val="572053857"/>
                  </a:ext>
                </a:extLst>
              </a:tr>
            </a:tbl>
          </a:graphicData>
        </a:graphic>
      </p:graphicFrame>
      <p:cxnSp>
        <p:nvCxnSpPr>
          <p:cNvPr id="15" name="Connecteur droit avec flèche 14">
            <a:extLst>
              <a:ext uri="{FF2B5EF4-FFF2-40B4-BE49-F238E27FC236}">
                <a16:creationId xmlns:a16="http://schemas.microsoft.com/office/drawing/2014/main" id="{0A6E61D1-1954-4505-A60E-91723E788510}"/>
              </a:ext>
            </a:extLst>
          </p:cNvPr>
          <p:cNvCxnSpPr>
            <a:cxnSpLocks/>
          </p:cNvCxnSpPr>
          <p:nvPr/>
        </p:nvCxnSpPr>
        <p:spPr>
          <a:xfrm>
            <a:off x="8128132" y="7159086"/>
            <a:ext cx="0" cy="4418997"/>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16" name="ZoneTexte 15">
            <a:extLst>
              <a:ext uri="{FF2B5EF4-FFF2-40B4-BE49-F238E27FC236}">
                <a16:creationId xmlns:a16="http://schemas.microsoft.com/office/drawing/2014/main" id="{1B5E679B-C889-4822-A051-65DEDCB04D39}"/>
              </a:ext>
            </a:extLst>
          </p:cNvPr>
          <p:cNvSpPr txBox="1"/>
          <p:nvPr/>
        </p:nvSpPr>
        <p:spPr>
          <a:xfrm>
            <a:off x="7560527" y="1921066"/>
            <a:ext cx="1114559"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17" name="Ellipse 16">
            <a:extLst>
              <a:ext uri="{FF2B5EF4-FFF2-40B4-BE49-F238E27FC236}">
                <a16:creationId xmlns:a16="http://schemas.microsoft.com/office/drawing/2014/main" id="{35B7DD89-BB16-4326-B4B0-666924176C63}"/>
              </a:ext>
            </a:extLst>
          </p:cNvPr>
          <p:cNvSpPr/>
          <p:nvPr/>
        </p:nvSpPr>
        <p:spPr>
          <a:xfrm>
            <a:off x="7560527" y="2614987"/>
            <a:ext cx="1114559" cy="105376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53529455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33" y="22679"/>
            <a:ext cx="22085071" cy="13672539"/>
          </a:xfrm>
          <a:prstGeom prst="rect">
            <a:avLst/>
          </a:prstGeom>
        </p:spPr>
      </p:pic>
      <p:sp>
        <p:nvSpPr>
          <p:cNvPr id="10" name="ZoneTexte 9">
            <a:extLst>
              <a:ext uri="{FF2B5EF4-FFF2-40B4-BE49-F238E27FC236}">
                <a16:creationId xmlns:a16="http://schemas.microsoft.com/office/drawing/2014/main" id="{31599C4C-2DA4-48EC-A6EE-A3DADEF0BBC2}"/>
              </a:ext>
            </a:extLst>
          </p:cNvPr>
          <p:cNvSpPr txBox="1"/>
          <p:nvPr/>
        </p:nvSpPr>
        <p:spPr>
          <a:xfrm>
            <a:off x="14273484" y="5235051"/>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a:solidFill>
                  <a:srgbClr val="FF0000"/>
                </a:solidFill>
              </a:rPr>
              <a:t>Rf 210</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a:t>
            </a:r>
          </a:p>
        </p:txBody>
      </p:sp>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extLst>
                  <p:ext uri="{D42A27DB-BD31-4B8C-83A1-F6EECF244321}">
                    <p14:modId xmlns:p14="http://schemas.microsoft.com/office/powerpoint/2010/main" val="2239227715"/>
                  </p:ext>
                </p:extLst>
              </p:nvPr>
            </p:nvGraphicFramePr>
            <p:xfrm rot="251447">
              <a:off x="17256242" y="-1078758"/>
              <a:ext cx="3341480" cy="4388667"/>
            </p:xfrm>
            <a:graphic>
              <a:graphicData uri="http://schemas.microsoft.com/office/drawing/2017/model3d">
                <am3d:model3d r:embed="rId4">
                  <am3d:spPr>
                    <a:xfrm rot="251447">
                      <a:off x="0" y="0"/>
                      <a:ext cx="3341480" cy="4388667"/>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3918106" ay="1213645" az="2215862"/>
                    <am3d:postTrans dx="0" dy="0" dz="0"/>
                  </am3d:trans>
                  <am3d:raster rName="Office3DRenderer" rVer="16.0.8326">
                    <am3d:blip r:embed="rId5"/>
                  </am3d:raster>
                  <am3d:objViewport viewportSz="82347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256242" y="-1078758"/>
                <a:ext cx="3341480" cy="4388667"/>
              </a:xfrm>
              <a:prstGeom prst="rect">
                <a:avLst/>
              </a:prstGeom>
            </p:spPr>
          </p:pic>
        </mc:Fallback>
      </mc:AlternateContent>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 name="Connecteur droit avec flèche 2">
            <a:extLst>
              <a:ext uri="{FF2B5EF4-FFF2-40B4-BE49-F238E27FC236}">
                <a16:creationId xmlns:a16="http://schemas.microsoft.com/office/drawing/2014/main" id="{5A8371CF-591A-4EBF-9921-CBE22937B4BD}"/>
              </a:ext>
            </a:extLst>
          </p:cNvPr>
          <p:cNvCxnSpPr>
            <a:cxnSpLocks/>
          </p:cNvCxnSpPr>
          <p:nvPr/>
        </p:nvCxnSpPr>
        <p:spPr>
          <a:xfrm flipH="1">
            <a:off x="12192000" y="3073940"/>
            <a:ext cx="5045414" cy="3594707"/>
          </a:xfrm>
          <a:prstGeom prst="straightConnector1">
            <a:avLst/>
          </a:prstGeom>
          <a:noFill/>
          <a:ln w="114300" cap="flat">
            <a:solidFill>
              <a:srgbClr val="000000"/>
            </a:solidFill>
            <a:prstDash val="sysDash"/>
            <a:miter lim="400000"/>
            <a:tailEnd type="triangle"/>
          </a:ln>
          <a:effectLst/>
          <a:sp3d/>
        </p:spPr>
        <p:style>
          <a:lnRef idx="0">
            <a:scrgbClr r="0" g="0" b="0"/>
          </a:lnRef>
          <a:fillRef idx="0">
            <a:scrgbClr r="0" g="0" b="0"/>
          </a:fillRef>
          <a:effectRef idx="0">
            <a:scrgbClr r="0" g="0" b="0"/>
          </a:effectRef>
          <a:fontRef idx="none"/>
        </p:style>
      </p:cxnSp>
      <p:sp>
        <p:nvSpPr>
          <p:cNvPr id="17" name="ZoneTexte 16">
            <a:extLst>
              <a:ext uri="{FF2B5EF4-FFF2-40B4-BE49-F238E27FC236}">
                <a16:creationId xmlns:a16="http://schemas.microsoft.com/office/drawing/2014/main" id="{799C462A-2E37-44D6-B20C-11F116DE8267}"/>
              </a:ext>
            </a:extLst>
          </p:cNvPr>
          <p:cNvSpPr txBox="1"/>
          <p:nvPr/>
        </p:nvSpPr>
        <p:spPr>
          <a:xfrm>
            <a:off x="13673340" y="2913175"/>
            <a:ext cx="26221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4000" b="1" dirty="0">
                <a:solidFill>
                  <a:schemeClr val="bg1"/>
                </a:solidFill>
              </a:rPr>
              <a:t>Cc 223</a:t>
            </a:r>
            <a:r>
              <a:rPr kumimoji="0" lang="fr-FR" sz="4000" b="1" i="0" u="none" strike="noStrike" cap="none" spc="78" normalizeH="0" baseline="0" dirty="0">
                <a:ln>
                  <a:noFill/>
                </a:ln>
                <a:solidFill>
                  <a:schemeClr val="bg1"/>
                </a:solidFill>
                <a:effectLst/>
                <a:uFillTx/>
                <a:latin typeface="Founders Grotesk Text"/>
                <a:ea typeface="Founders Grotesk Text"/>
                <a:cs typeface="Founders Grotesk Text"/>
                <a:sym typeface="Founders Grotesk Text"/>
              </a:rPr>
              <a:t>°</a:t>
            </a:r>
          </a:p>
        </p:txBody>
      </p:sp>
      <p:sp>
        <p:nvSpPr>
          <p:cNvPr id="2" name="Bulle narrative : ronde 1">
            <a:extLst>
              <a:ext uri="{FF2B5EF4-FFF2-40B4-BE49-F238E27FC236}">
                <a16:creationId xmlns:a16="http://schemas.microsoft.com/office/drawing/2014/main" id="{5487EBA3-5ABF-47F0-A60E-6E17E8AAF21C}"/>
              </a:ext>
            </a:extLst>
          </p:cNvPr>
          <p:cNvSpPr/>
          <p:nvPr/>
        </p:nvSpPr>
        <p:spPr>
          <a:xfrm>
            <a:off x="18421350" y="6136675"/>
            <a:ext cx="5069492" cy="2048550"/>
          </a:xfrm>
          <a:prstGeom prst="wedgeEllipseCallout">
            <a:avLst>
              <a:gd name="adj1" fmla="val -18202"/>
              <a:gd name="adj2" fmla="val -264864"/>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44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rPr>
              <a:t>Maurice ! </a:t>
            </a:r>
          </a:p>
          <a:p>
            <a:pPr marL="0" marR="0" indent="0" algn="ctr" defTabSz="584200" rtl="0" fontAlgn="auto" latinLnBrk="0" hangingPunct="0">
              <a:lnSpc>
                <a:spcPct val="100000"/>
              </a:lnSpc>
              <a:spcBef>
                <a:spcPts val="0"/>
              </a:spcBef>
              <a:spcAft>
                <a:spcPts val="0"/>
              </a:spcAft>
              <a:buClrTx/>
              <a:buSzTx/>
              <a:buFontTx/>
              <a:buNone/>
              <a:tabLst/>
            </a:pPr>
            <a:r>
              <a:rPr kumimoji="0" lang="fr-FR" sz="44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rPr>
              <a:t>Cap au 223°</a:t>
            </a:r>
          </a:p>
        </p:txBody>
      </p:sp>
    </p:spTree>
    <p:extLst>
      <p:ext uri="{BB962C8B-B14F-4D97-AF65-F5344CB8AC3E}">
        <p14:creationId xmlns:p14="http://schemas.microsoft.com/office/powerpoint/2010/main" val="3609674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carte&#10;&#10;Description générée automatiquement">
            <a:extLst>
              <a:ext uri="{FF2B5EF4-FFF2-40B4-BE49-F238E27FC236}">
                <a16:creationId xmlns:a16="http://schemas.microsoft.com/office/drawing/2014/main" id="{183777D6-1245-48B3-9BD2-09380BFB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464" y="21730"/>
            <a:ext cx="22085071" cy="13672539"/>
          </a:xfrm>
          <a:prstGeom prst="rect">
            <a:avLst/>
          </a:prstGeom>
        </p:spPr>
      </p:pic>
      <mc:AlternateContent xmlns:mc="http://schemas.openxmlformats.org/markup-compatibility/2006">
        <mc:Choice xmlns:am3d="http://schemas.microsoft.com/office/drawing/2017/model3d" Requires="am3d">
          <p:graphicFrame>
            <p:nvGraphicFramePr>
              <p:cNvPr id="23" name="Modèle 3D 22" descr="Voilier regatta">
                <a:extLst>
                  <a:ext uri="{FF2B5EF4-FFF2-40B4-BE49-F238E27FC236}">
                    <a16:creationId xmlns:a16="http://schemas.microsoft.com/office/drawing/2014/main" id="{774EA13E-DED4-49F7-8F4E-D5C911FF83DC}"/>
                  </a:ext>
                </a:extLst>
              </p:cNvPr>
              <p:cNvGraphicFramePr>
                <a:graphicFrameLocks noChangeAspect="1"/>
              </p:cNvGraphicFramePr>
              <p:nvPr/>
            </p:nvGraphicFramePr>
            <p:xfrm rot="251447">
              <a:off x="17644064" y="-1555114"/>
              <a:ext cx="2332375" cy="5169303"/>
            </p:xfrm>
            <a:graphic>
              <a:graphicData uri="http://schemas.microsoft.com/office/drawing/2017/model3d">
                <am3d:model3d r:embed="rId4">
                  <am3d:spPr>
                    <a:xfrm rot="251447">
                      <a:off x="0" y="0"/>
                      <a:ext cx="2332375" cy="5169303"/>
                    </a:xfrm>
                    <a:prstGeom prst="rect">
                      <a:avLst/>
                    </a:prstGeom>
                  </am3d:spPr>
                  <am3d:camera>
                    <am3d:pos x="0" y="0" z="60744485"/>
                    <am3d:up dx="0" dy="36000000" dz="0"/>
                    <am3d:lookAt x="0" y="0" z="0"/>
                    <am3d:perspective fov="2700000"/>
                  </am3d:camera>
                  <am3d:trans>
                    <am3d:meterPerModelUnit n="64516" d="1000000"/>
                    <am3d:preTrans dx="-1430" dy="-18000000" dz="0"/>
                    <am3d:scale>
                      <am3d:sx n="1000000" d="1000000"/>
                      <am3d:sy n="1000000" d="1000000"/>
                      <am3d:sz n="1000000" d="1000000"/>
                    </am3d:scale>
                    <am3d:rot ax="4594659" ay="1531571" az="3661145"/>
                    <am3d:postTrans dx="0" dy="0" dz="0"/>
                  </am3d:trans>
                  <am3d:raster rName="Office3DRenderer" rVer="16.0.8326">
                    <am3d:blip r:embed="rId5"/>
                  </am3d:raster>
                  <am3d:objViewport viewportSz="82347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èle 3D 22" descr="Voilier regatta">
                <a:extLst>
                  <a:ext uri="{FF2B5EF4-FFF2-40B4-BE49-F238E27FC236}">
                    <a16:creationId xmlns:a16="http://schemas.microsoft.com/office/drawing/2014/main" id="{774EA13E-DED4-49F7-8F4E-D5C911FF83DC}"/>
                  </a:ext>
                </a:extLst>
              </p:cNvPr>
              <p:cNvPicPr>
                <a:picLocks noGrp="1" noRot="1" noChangeAspect="1" noMove="1" noResize="1" noEditPoints="1" noAdjustHandles="1" noChangeArrowheads="1" noChangeShapeType="1" noCrop="1"/>
              </p:cNvPicPr>
              <p:nvPr/>
            </p:nvPicPr>
            <p:blipFill>
              <a:blip r:embed="rId5"/>
              <a:stretch>
                <a:fillRect/>
              </a:stretch>
            </p:blipFill>
            <p:spPr>
              <a:xfrm rot="251447">
                <a:off x="17644064" y="-1555114"/>
                <a:ext cx="2332375" cy="5169303"/>
              </a:xfrm>
              <a:prstGeom prst="rect">
                <a:avLst/>
              </a:prstGeom>
            </p:spPr>
          </p:pic>
        </mc:Fallback>
      </mc:AlternateContent>
      <p:cxnSp>
        <p:nvCxnSpPr>
          <p:cNvPr id="16" name="Connecteur droit avec flèche 15">
            <a:extLst>
              <a:ext uri="{FF2B5EF4-FFF2-40B4-BE49-F238E27FC236}">
                <a16:creationId xmlns:a16="http://schemas.microsoft.com/office/drawing/2014/main" id="{7FE09C79-538A-4B2B-8B3D-40D1E435A82F}"/>
              </a:ext>
            </a:extLst>
          </p:cNvPr>
          <p:cNvCxnSpPr>
            <a:cxnSpLocks/>
          </p:cNvCxnSpPr>
          <p:nvPr/>
        </p:nvCxnSpPr>
        <p:spPr>
          <a:xfrm flipH="1">
            <a:off x="12531438" y="2208470"/>
            <a:ext cx="6106231" cy="10715937"/>
          </a:xfrm>
          <a:prstGeom prst="straightConnector1">
            <a:avLst/>
          </a:prstGeom>
          <a:ln w="82550" cap="flat" cmpd="sng" algn="ctr">
            <a:solidFill>
              <a:srgbClr val="86650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ZoneTexte 1">
            <a:extLst>
              <a:ext uri="{FF2B5EF4-FFF2-40B4-BE49-F238E27FC236}">
                <a16:creationId xmlns:a16="http://schemas.microsoft.com/office/drawing/2014/main" id="{8DD9C95B-6D24-2E45-8E44-E1F57419CBC8}"/>
              </a:ext>
            </a:extLst>
          </p:cNvPr>
          <p:cNvSpPr txBox="1"/>
          <p:nvPr/>
        </p:nvSpPr>
        <p:spPr>
          <a:xfrm>
            <a:off x="9893517" y="676908"/>
            <a:ext cx="4596966" cy="3303468"/>
          </a:xfrm>
          <a:prstGeom prst="rect">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Cc 209° </a:t>
            </a:r>
          </a:p>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dirty="0">
                <a:solidFill>
                  <a:schemeClr val="bg1">
                    <a:lumMod val="10000"/>
                    <a:lumOff val="90000"/>
                  </a:schemeClr>
                </a:solidFill>
              </a:rPr>
              <a:t>Vitesse 4 </a:t>
            </a:r>
            <a:r>
              <a:rPr lang="fr-FR" sz="3200" dirty="0" err="1">
                <a:solidFill>
                  <a:schemeClr val="bg1">
                    <a:lumMod val="10000"/>
                    <a:lumOff val="90000"/>
                  </a:schemeClr>
                </a:solidFill>
              </a:rPr>
              <a:t>nds</a:t>
            </a:r>
            <a:endParaRPr lang="fr-FR" sz="3200" dirty="0">
              <a:solidFill>
                <a:schemeClr val="bg1">
                  <a:lumMod val="10000"/>
                  <a:lumOff val="90000"/>
                </a:schemeClr>
              </a:solidFill>
            </a:endParaRPr>
          </a:p>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3200" dirty="0">
                <a:solidFill>
                  <a:schemeClr val="bg1">
                    <a:lumMod val="10000"/>
                    <a:lumOff val="90000"/>
                  </a:schemeClr>
                </a:solidFill>
              </a:rPr>
              <a:t>Vent :</a:t>
            </a: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 145°        V </a:t>
            </a:r>
            <a:r>
              <a:rPr lang="fr-FR" sz="3200" dirty="0">
                <a:solidFill>
                  <a:schemeClr val="bg1">
                    <a:lumMod val="10000"/>
                    <a:lumOff val="90000"/>
                  </a:schemeClr>
                </a:solidFill>
              </a:rPr>
              <a:t>8</a:t>
            </a:r>
            <a:r>
              <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rPr>
              <a:t> </a:t>
            </a:r>
            <a:r>
              <a:rPr kumimoji="0" lang="fr-FR" sz="3200" b="0" i="0" u="none" strike="noStrike" cap="none" spc="78" normalizeH="0" baseline="0" dirty="0" err="1">
                <a:ln>
                  <a:noFill/>
                </a:ln>
                <a:solidFill>
                  <a:schemeClr val="bg1">
                    <a:lumMod val="10000"/>
                    <a:lumOff val="90000"/>
                  </a:schemeClr>
                </a:solidFill>
                <a:effectLst/>
                <a:uFillTx/>
                <a:latin typeface="Founders Grotesk Text"/>
                <a:ea typeface="Founders Grotesk Text"/>
                <a:cs typeface="Founders Grotesk Text"/>
                <a:sym typeface="Founders Grotesk Text"/>
              </a:rPr>
              <a:t>nds</a:t>
            </a:r>
            <a:endPar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endParaRPr>
          </a:p>
          <a:p>
            <a:pPr marL="0" marR="0" indent="0" algn="ctr" defTabSz="584200" rtl="0" fontAlgn="auto" latinLnBrk="0" hangingPunct="0">
              <a:lnSpc>
                <a:spcPct val="100000"/>
              </a:lnSpc>
              <a:spcBef>
                <a:spcPts val="2400"/>
              </a:spcBef>
              <a:spcAft>
                <a:spcPts val="0"/>
              </a:spcAft>
              <a:buClrTx/>
              <a:buSzTx/>
              <a:buFontTx/>
              <a:buNone/>
              <a:tabLst>
                <a:tab pos="584200" algn="l"/>
              </a:tabLst>
            </a:pPr>
            <a:endParaRPr kumimoji="0" lang="fr-FR" sz="3200" b="0" i="0" u="none" strike="noStrike" cap="none" spc="78" normalizeH="0" baseline="0" dirty="0">
              <a:ln>
                <a:noFill/>
              </a:ln>
              <a:solidFill>
                <a:schemeClr val="bg1">
                  <a:lumMod val="10000"/>
                  <a:lumOff val="90000"/>
                </a:schemeClr>
              </a:solidFill>
              <a:effectLst/>
              <a:uFillTx/>
              <a:latin typeface="Founders Grotesk Text"/>
              <a:ea typeface="Founders Grotesk Text"/>
              <a:cs typeface="Founders Grotesk Text"/>
              <a:sym typeface="Founders Grotesk Text"/>
            </a:endParaRPr>
          </a:p>
        </p:txBody>
      </p:sp>
      <p:sp>
        <p:nvSpPr>
          <p:cNvPr id="3" name="Flèche vers le haut 2">
            <a:extLst>
              <a:ext uri="{FF2B5EF4-FFF2-40B4-BE49-F238E27FC236}">
                <a16:creationId xmlns:a16="http://schemas.microsoft.com/office/drawing/2014/main" id="{5134BE35-F5C6-FF45-915E-B058818DC382}"/>
              </a:ext>
            </a:extLst>
          </p:cNvPr>
          <p:cNvSpPr/>
          <p:nvPr/>
        </p:nvSpPr>
        <p:spPr>
          <a:xfrm rot="19476397">
            <a:off x="19406586" y="2952849"/>
            <a:ext cx="847560" cy="1805024"/>
          </a:xfrm>
          <a:prstGeom prst="upArrow">
            <a:avLst/>
          </a:prstGeom>
          <a:solidFill>
            <a:schemeClr val="bg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3226836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additive="sum">
                                        <p:cTn id="8" dur="1000" fill="hold"/>
                                        <p:tgtEl>
                                          <p:spTgt spid="2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2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2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2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5C4CA0D5-64EA-4362-AD0B-67065D047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642" y="3697692"/>
            <a:ext cx="7478751" cy="6677456"/>
          </a:xfrm>
          <a:prstGeom prst="rect">
            <a:avLst/>
          </a:prstGeom>
          <a:effectLst>
            <a:softEdge rad="635000"/>
          </a:effectLst>
        </p:spPr>
      </p:pic>
      <p:sp>
        <p:nvSpPr>
          <p:cNvPr id="7" name="Bulle narrative : ronde 6">
            <a:extLst>
              <a:ext uri="{FF2B5EF4-FFF2-40B4-BE49-F238E27FC236}">
                <a16:creationId xmlns:a16="http://schemas.microsoft.com/office/drawing/2014/main" id="{726C15A9-0338-4BF7-9C38-5956DA0CB379}"/>
              </a:ext>
            </a:extLst>
          </p:cNvPr>
          <p:cNvSpPr/>
          <p:nvPr/>
        </p:nvSpPr>
        <p:spPr>
          <a:xfrm>
            <a:off x="3397404" y="2810468"/>
            <a:ext cx="7478751" cy="2481342"/>
          </a:xfrm>
          <a:prstGeom prst="wedgeEllipseCallout">
            <a:avLst>
              <a:gd name="adj1" fmla="val 63262"/>
              <a:gd name="adj2" fmla="val 34669"/>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54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rPr>
              <a:t>Des questions matelot ?</a:t>
            </a:r>
          </a:p>
        </p:txBody>
      </p:sp>
    </p:spTree>
    <p:extLst>
      <p:ext uri="{BB962C8B-B14F-4D97-AF65-F5344CB8AC3E}">
        <p14:creationId xmlns:p14="http://schemas.microsoft.com/office/powerpoint/2010/main" val="261045480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Grp="1" noChangeAspect="1"/>
          </p:cNvPicPr>
          <p:nvPr>
            <p:ph type="pic" idx="21"/>
          </p:nvPr>
        </p:nvPicPr>
        <p:blipFill>
          <a:blip r:embed="rId2"/>
          <a:srcRect t="22106" r="14704" b="123"/>
          <a:stretch>
            <a:fillRect/>
          </a:stretch>
        </p:blipFill>
        <p:spPr>
          <a:xfrm>
            <a:off x="0" y="519545"/>
            <a:ext cx="24384000" cy="13716000"/>
          </a:xfrm>
          <a:prstGeom prst="rect">
            <a:avLst/>
          </a:prstGeom>
        </p:spPr>
      </p:pic>
      <p:sp>
        <p:nvSpPr>
          <p:cNvPr id="173" name="Ligne"/>
          <p:cNvSpPr/>
          <p:nvPr/>
        </p:nvSpPr>
        <p:spPr>
          <a:xfrm>
            <a:off x="635000" y="13397345"/>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74" name="Ligne"/>
          <p:cNvSpPr/>
          <p:nvPr/>
        </p:nvSpPr>
        <p:spPr>
          <a:xfrm>
            <a:off x="571500" y="11162790"/>
            <a:ext cx="23114088"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75" name="Lire une carte de navigation"/>
          <p:cNvSpPr txBox="1">
            <a:spLocks noGrp="1"/>
          </p:cNvSpPr>
          <p:nvPr>
            <p:ph type="title"/>
          </p:nvPr>
        </p:nvSpPr>
        <p:spPr>
          <a:xfrm>
            <a:off x="513853" y="11531613"/>
            <a:ext cx="23235147" cy="1865732"/>
          </a:xfrm>
          <a:prstGeom prst="rect">
            <a:avLst/>
          </a:prstGeom>
        </p:spPr>
        <p:txBody>
          <a:bodyPr>
            <a:normAutofit/>
          </a:bodyPr>
          <a:lstStyle/>
          <a:p>
            <a:r>
              <a:rPr lang="fr-FR" sz="9600" dirty="0">
                <a:solidFill>
                  <a:schemeClr val="accent4">
                    <a:lumMod val="60000"/>
                    <a:lumOff val="40000"/>
                  </a:schemeClr>
                </a:solidFill>
              </a:rPr>
              <a:t>Le point, Relèvement (Z), Gisement et Position</a:t>
            </a:r>
            <a:endParaRPr sz="9600" dirty="0">
              <a:solidFill>
                <a:schemeClr val="accent4">
                  <a:lumMod val="60000"/>
                  <a:lumOff val="40000"/>
                </a:schemeClr>
              </a:solidFill>
            </a:endParaRPr>
          </a:p>
        </p:txBody>
      </p:sp>
      <p:sp>
        <p:nvSpPr>
          <p:cNvPr id="177" name="Jeoffrey Tourneur - 18 /11 / 2020"/>
          <p:cNvSpPr txBox="1"/>
          <p:nvPr/>
        </p:nvSpPr>
        <p:spPr>
          <a:xfrm>
            <a:off x="571500" y="12281522"/>
            <a:ext cx="23235147" cy="55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spcBef>
                <a:spcPts val="0"/>
              </a:spcBef>
              <a:tabLst/>
              <a:defRPr sz="2800" b="1" cap="all" spc="168">
                <a:solidFill>
                  <a:schemeClr val="accent4"/>
                </a:solidFill>
                <a:latin typeface="Founders Grotesk Condensed"/>
                <a:ea typeface="Founders Grotesk Condensed"/>
                <a:cs typeface="Founders Grotesk Condensed"/>
                <a:sym typeface="Founders Grotesk Condensed"/>
              </a:defRPr>
            </a:lvl1pPr>
          </a:lstStyle>
          <a:p>
            <a:endParaRPr dirty="0"/>
          </a:p>
        </p:txBody>
      </p:sp>
      <p:sp>
        <p:nvSpPr>
          <p:cNvPr id="178" name="C’est par OU ?"/>
          <p:cNvSpPr/>
          <p:nvPr/>
        </p:nvSpPr>
        <p:spPr>
          <a:xfrm>
            <a:off x="18140979" y="1762542"/>
            <a:ext cx="4698240" cy="2476943"/>
          </a:xfrm>
          <a:prstGeom prst="wedgeEllipseCallout">
            <a:avLst>
              <a:gd name="adj1" fmla="val -65401"/>
              <a:gd name="adj2" fmla="val 47347"/>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tabLst/>
              <a:defRPr b="1" cap="all" spc="156">
                <a:solidFill>
                  <a:srgbClr val="FFFFFF"/>
                </a:solidFill>
                <a:latin typeface="Founders Grotesk Condensed"/>
                <a:ea typeface="Founders Grotesk Condensed"/>
                <a:cs typeface="Founders Grotesk Condensed"/>
                <a:sym typeface="Founders Grotesk Condensed"/>
              </a:defRPr>
            </a:lvl1pPr>
          </a:lstStyle>
          <a:p>
            <a:r>
              <a:rPr lang="fr-FR" dirty="0"/>
              <a:t>MAURICE, on fait le point</a:t>
            </a:r>
            <a:endParaRPr dirty="0"/>
          </a:p>
        </p:txBody>
      </p:sp>
      <p:sp>
        <p:nvSpPr>
          <p:cNvPr id="9" name="C’est par OU ?">
            <a:extLst>
              <a:ext uri="{FF2B5EF4-FFF2-40B4-BE49-F238E27FC236}">
                <a16:creationId xmlns:a16="http://schemas.microsoft.com/office/drawing/2014/main" id="{18CE0B59-42BC-1848-8580-BC0C0F227EAA}"/>
              </a:ext>
            </a:extLst>
          </p:cNvPr>
          <p:cNvSpPr/>
          <p:nvPr/>
        </p:nvSpPr>
        <p:spPr>
          <a:xfrm>
            <a:off x="18956045" y="4773197"/>
            <a:ext cx="3068107" cy="2388151"/>
          </a:xfrm>
          <a:prstGeom prst="wedgeEllipseCallout">
            <a:avLst>
              <a:gd name="adj1" fmla="val -15788"/>
              <a:gd name="adj2" fmla="val 100113"/>
            </a:avLst>
          </a:prstGeom>
          <a:solidFill>
            <a:schemeClr val="accent1">
              <a:hueOff val="-42304"/>
              <a:satOff val="23749"/>
              <a:lumOff val="-4574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tabLst/>
              <a:defRPr b="1" cap="all" spc="156">
                <a:solidFill>
                  <a:srgbClr val="FFFFFF"/>
                </a:solidFill>
                <a:latin typeface="Founders Grotesk Condensed"/>
                <a:ea typeface="Founders Grotesk Condensed"/>
                <a:cs typeface="Founders Grotesk Condensed"/>
                <a:sym typeface="Founders Grotesk Condensed"/>
              </a:defRPr>
            </a:lvl1pPr>
          </a:lstStyle>
          <a:p>
            <a:r>
              <a:rPr lang="fr-FR" sz="8000" dirty="0"/>
              <a:t>!</a:t>
            </a:r>
            <a:endParaRPr sz="8000" dirty="0"/>
          </a:p>
        </p:txBody>
      </p:sp>
      <mc:AlternateContent xmlns:mc="http://schemas.openxmlformats.org/markup-compatibility/2006">
        <mc:Choice xmlns:am3d="http://schemas.microsoft.com/office/drawing/2017/model3d" Requires="am3d">
          <p:graphicFrame>
            <p:nvGraphicFramePr>
              <p:cNvPr id="2" name="Modèle 3D 1" descr="Poisson clown">
                <a:extLst>
                  <a:ext uri="{FF2B5EF4-FFF2-40B4-BE49-F238E27FC236}">
                    <a16:creationId xmlns:a16="http://schemas.microsoft.com/office/drawing/2014/main" id="{D5007EF5-2B77-4D49-BB76-42FD704C6622}"/>
                  </a:ext>
                </a:extLst>
              </p:cNvPr>
              <p:cNvGraphicFramePr>
                <a:graphicFrameLocks noChangeAspect="1"/>
              </p:cNvGraphicFramePr>
              <p:nvPr/>
            </p:nvGraphicFramePr>
            <p:xfrm rot="1959073">
              <a:off x="18836523" y="8732524"/>
              <a:ext cx="2723640" cy="2266526"/>
            </p:xfrm>
            <a:graphic>
              <a:graphicData uri="http://schemas.microsoft.com/office/drawing/2017/model3d">
                <am3d:model3d r:embed="rId3">
                  <am3d:spPr>
                    <a:xfrm rot="1959073">
                      <a:off x="0" y="0"/>
                      <a:ext cx="2723640" cy="2266526"/>
                    </a:xfrm>
                    <a:prstGeom prst="rect">
                      <a:avLst/>
                    </a:prstGeom>
                  </am3d:spPr>
                  <am3d:camera>
                    <am3d:pos x="0" y="0" z="55901814"/>
                    <am3d:up dx="0" dy="36000000" dz="0"/>
                    <am3d:lookAt x="0" y="0" z="0"/>
                    <am3d:perspective fov="2700000"/>
                  </am3d:camera>
                  <am3d:trans>
                    <am3d:meterPerModelUnit n="22111695" d="1000000"/>
                    <am3d:preTrans dx="0" dy="-9794964" dz="-47973"/>
                    <am3d:scale>
                      <am3d:sx n="1000000" d="1000000"/>
                      <am3d:sy n="1000000" d="1000000"/>
                      <am3d:sz n="1000000" d="1000000"/>
                    </am3d:scale>
                    <am3d:rot ax="768513" ay="-2123948" az="-450110"/>
                    <am3d:postTrans dx="0" dy="0" dz="0"/>
                  </am3d:trans>
                  <am3d:raster rName="Office3DRenderer" rVer="16.0.8326">
                    <am3d:blip r:embed="rId4"/>
                  </am3d:raster>
                  <am3d:objViewport viewportSz="41711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Poisson clown">
                <a:extLst>
                  <a:ext uri="{FF2B5EF4-FFF2-40B4-BE49-F238E27FC236}">
                    <a16:creationId xmlns:a16="http://schemas.microsoft.com/office/drawing/2014/main" id="{D5007EF5-2B77-4D49-BB76-42FD704C6622}"/>
                  </a:ext>
                </a:extLst>
              </p:cNvPr>
              <p:cNvPicPr>
                <a:picLocks noGrp="1" noRot="1" noChangeAspect="1" noMove="1" noResize="1" noEditPoints="1" noAdjustHandles="1" noChangeArrowheads="1" noChangeShapeType="1" noCrop="1"/>
              </p:cNvPicPr>
              <p:nvPr/>
            </p:nvPicPr>
            <p:blipFill>
              <a:blip r:embed="rId4"/>
              <a:stretch>
                <a:fillRect/>
              </a:stretch>
            </p:blipFill>
            <p:spPr>
              <a:xfrm rot="1959073">
                <a:off x="18836523" y="8732524"/>
                <a:ext cx="2723640" cy="2266526"/>
              </a:xfrm>
              <a:prstGeom prst="rect">
                <a:avLst/>
              </a:prstGeom>
            </p:spPr>
          </p:pic>
        </mc:Fallback>
      </mc:AlternateContent>
      <p:pic>
        <p:nvPicPr>
          <p:cNvPr id="13" name="Image 12">
            <a:extLst>
              <a:ext uri="{FF2B5EF4-FFF2-40B4-BE49-F238E27FC236}">
                <a16:creationId xmlns:a16="http://schemas.microsoft.com/office/drawing/2014/main" id="{26A4462F-2058-4DA0-B44D-E5D2FB1FFBD5}"/>
              </a:ext>
            </a:extLst>
          </p:cNvPr>
          <p:cNvPicPr>
            <a:picLocks noChangeAspect="1"/>
          </p:cNvPicPr>
          <p:nvPr/>
        </p:nvPicPr>
        <p:blipFill>
          <a:blip r:embed="rId5"/>
          <a:stretch>
            <a:fillRect/>
          </a:stretch>
        </p:blipFill>
        <p:spPr>
          <a:xfrm>
            <a:off x="0" y="-1"/>
            <a:ext cx="5881603" cy="5839085"/>
          </a:xfrm>
          <a:prstGeom prst="rect">
            <a:avLst/>
          </a:prstGeom>
        </p:spPr>
      </p:pic>
    </p:spTree>
    <p:extLst>
      <p:ext uri="{BB962C8B-B14F-4D97-AF65-F5344CB8AC3E}">
        <p14:creationId xmlns:p14="http://schemas.microsoft.com/office/powerpoint/2010/main" val="41637017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mph" presetSubtype="2" fill="hold" nodeType="clickEffect">
                                  <p:stCondLst>
                                    <p:cond delay="0"/>
                                  </p:stCondLst>
                                  <p:childTnLst>
                                    <p:anim calcmode="lin" valueType="num">
                                      <p:cBhvr additive="sum">
                                        <p:cTn id="6"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37462" y="2579717"/>
            <a:ext cx="16943367" cy="9575112"/>
          </a:xfrm>
        </p:spPr>
        <p:txBody>
          <a:bodyPr>
            <a:normAutofit fontScale="92500" lnSpcReduction="10000"/>
          </a:bodyPr>
          <a:lstStyle/>
          <a:p>
            <a:pPr>
              <a:buClr>
                <a:schemeClr val="accent2"/>
              </a:buClr>
            </a:pPr>
            <a:endParaRPr lang="fr-FR" dirty="0"/>
          </a:p>
          <a:p>
            <a:pPr>
              <a:buClr>
                <a:schemeClr val="accent2"/>
              </a:buClr>
            </a:pPr>
            <a:endParaRPr lang="fr-FR" dirty="0"/>
          </a:p>
          <a:p>
            <a:pPr>
              <a:buClr>
                <a:schemeClr val="accent2"/>
              </a:buClr>
            </a:pPr>
            <a:endParaRPr lang="fr-FR" sz="4200" dirty="0"/>
          </a:p>
          <a:p>
            <a:pPr>
              <a:buClr>
                <a:schemeClr val="accent2"/>
              </a:buClr>
            </a:pPr>
            <a:r>
              <a:rPr lang="fr-FR" sz="4200" b="1" dirty="0">
                <a:solidFill>
                  <a:schemeClr val="bg1">
                    <a:lumMod val="50000"/>
                    <a:lumOff val="50000"/>
                  </a:schemeClr>
                </a:solidFill>
              </a:rPr>
              <a:t>LE POINT</a:t>
            </a:r>
          </a:p>
          <a:p>
            <a:pPr marL="685800" lvl="1" indent="-685800">
              <a:buClr>
                <a:schemeClr val="accent2"/>
              </a:buClr>
              <a:buFont typeface="Arial" panose="020B0604020202020204" pitchFamily="34" charset="0"/>
              <a:buChar char="•"/>
            </a:pPr>
            <a:r>
              <a:rPr lang="fr-FR" sz="4200" dirty="0">
                <a:solidFill>
                  <a:schemeClr val="bg1"/>
                </a:solidFill>
              </a:rPr>
              <a:t>Position géographique</a:t>
            </a:r>
          </a:p>
          <a:p>
            <a:pPr marL="685800" lvl="1" indent="-685800">
              <a:buClr>
                <a:schemeClr val="accent2"/>
              </a:buClr>
              <a:buFont typeface="Arial" panose="020B0604020202020204" pitchFamily="34" charset="0"/>
              <a:buChar char="•"/>
            </a:pPr>
            <a:r>
              <a:rPr lang="fr-FR" sz="4200" dirty="0">
                <a:solidFill>
                  <a:schemeClr val="bg1"/>
                </a:solidFill>
              </a:rPr>
              <a:t>Position relative</a:t>
            </a:r>
          </a:p>
          <a:p>
            <a:pPr marL="685800" lvl="1" indent="-685800">
              <a:buClr>
                <a:schemeClr val="accent2"/>
              </a:buClr>
              <a:buFont typeface="Arial" panose="020B0604020202020204" pitchFamily="34" charset="0"/>
              <a:buChar char="•"/>
            </a:pPr>
            <a:endParaRPr lang="fr-FR" sz="4200" dirty="0">
              <a:solidFill>
                <a:schemeClr val="bg1"/>
              </a:solidFill>
            </a:endParaRPr>
          </a:p>
          <a:p>
            <a:pPr marL="685800" lvl="1" indent="-685800">
              <a:buClr>
                <a:schemeClr val="accent2"/>
              </a:buClr>
              <a:buFont typeface="Arial" panose="020B0604020202020204" pitchFamily="34" charset="0"/>
              <a:buChar char="•"/>
            </a:pPr>
            <a:endParaRPr lang="fr-FR" sz="4200" dirty="0">
              <a:solidFill>
                <a:schemeClr val="bg1"/>
              </a:solidFill>
            </a:endParaRPr>
          </a:p>
          <a:p>
            <a:pPr>
              <a:buClr>
                <a:schemeClr val="accent2"/>
              </a:buClr>
            </a:pPr>
            <a:r>
              <a:rPr lang="fr-FR" sz="4200" b="1" dirty="0">
                <a:solidFill>
                  <a:schemeClr val="bg1">
                    <a:lumMod val="50000"/>
                    <a:lumOff val="50000"/>
                  </a:schemeClr>
                </a:solidFill>
              </a:rPr>
              <a:t>RELEVEMENT, GISEMENT ET POSITION</a:t>
            </a:r>
          </a:p>
          <a:p>
            <a:pPr marL="685800" lvl="1" indent="-685800">
              <a:buClr>
                <a:schemeClr val="accent2"/>
              </a:buClr>
              <a:buFont typeface="Arial" panose="020B0604020202020204" pitchFamily="34" charset="0"/>
              <a:buChar char="•"/>
            </a:pPr>
            <a:r>
              <a:rPr lang="fr-FR" sz="4200" dirty="0">
                <a:solidFill>
                  <a:schemeClr val="bg1"/>
                </a:solidFill>
              </a:rPr>
              <a:t>Positionnement à 3 points</a:t>
            </a:r>
          </a:p>
          <a:p>
            <a:pPr marL="685800" lvl="1" indent="-685800">
              <a:buClr>
                <a:schemeClr val="accent2"/>
              </a:buClr>
              <a:buFont typeface="Arial" panose="020B0604020202020204" pitchFamily="34" charset="0"/>
              <a:buChar char="•"/>
            </a:pPr>
            <a:r>
              <a:rPr lang="fr-FR" sz="4200" dirty="0">
                <a:solidFill>
                  <a:schemeClr val="bg1"/>
                </a:solidFill>
              </a:rPr>
              <a:t>Positionnement avec un alignement et un relèvement</a:t>
            </a:r>
          </a:p>
          <a:p>
            <a:pPr marL="685800" lvl="1" indent="-685800">
              <a:buClr>
                <a:schemeClr val="accent2"/>
              </a:buClr>
              <a:buFont typeface="Arial" panose="020B0604020202020204" pitchFamily="34" charset="0"/>
              <a:buChar char="•"/>
            </a:pPr>
            <a:r>
              <a:rPr lang="fr-FR" sz="4200" dirty="0">
                <a:solidFill>
                  <a:schemeClr val="bg1"/>
                </a:solidFill>
              </a:rPr>
              <a:t>Positionnement avec un Sextant</a:t>
            </a:r>
          </a:p>
          <a:p>
            <a:pPr lvl="1">
              <a:buClr>
                <a:schemeClr val="accent2"/>
              </a:buClr>
            </a:pPr>
            <a:endParaRPr lang="fr-FR" sz="5600" b="1" dirty="0"/>
          </a:p>
          <a:p>
            <a:pPr>
              <a:buClr>
                <a:schemeClr val="accent2"/>
              </a:buClr>
            </a:pPr>
            <a:endParaRPr lang="fr-FR" sz="6000" b="1" dirty="0"/>
          </a:p>
          <a:p>
            <a:pPr lvl="1">
              <a:buClr>
                <a:schemeClr val="accent2"/>
              </a:buClr>
            </a:pPr>
            <a:endParaRPr lang="fr-FR" sz="5600" dirty="0"/>
          </a:p>
          <a:p>
            <a:pPr lvl="1">
              <a:buClr>
                <a:schemeClr val="accent2"/>
              </a:buClr>
            </a:pPr>
            <a:endParaRPr lang="fr-FR" dirty="0"/>
          </a:p>
        </p:txBody>
      </p:sp>
      <p:sp>
        <p:nvSpPr>
          <p:cNvPr id="4" name="Lire une carte de navigation">
            <a:extLst>
              <a:ext uri="{FF2B5EF4-FFF2-40B4-BE49-F238E27FC236}">
                <a16:creationId xmlns:a16="http://schemas.microsoft.com/office/drawing/2014/main" id="{C69DB8DD-8A46-4CEC-9BF7-88EEB6186E8B}"/>
              </a:ext>
            </a:extLst>
          </p:cNvPr>
          <p:cNvSpPr txBox="1">
            <a:spLocks noGrp="1"/>
          </p:cNvSpPr>
          <p:nvPr>
            <p:ph type="title"/>
          </p:nvPr>
        </p:nvSpPr>
        <p:spPr>
          <a:xfrm>
            <a:off x="571500" y="1013869"/>
            <a:ext cx="23241000" cy="1951018"/>
          </a:xfrm>
          <a:prstGeom prst="rect">
            <a:avLst/>
          </a:prstGeom>
        </p:spPr>
        <p:txBody>
          <a:bodyPr/>
          <a:lstStyle/>
          <a:p>
            <a:r>
              <a:rPr lang="fr-FR" dirty="0">
                <a:solidFill>
                  <a:schemeClr val="bg1">
                    <a:lumMod val="50000"/>
                    <a:lumOff val="50000"/>
                  </a:schemeClr>
                </a:solidFill>
              </a:rPr>
              <a:t>Point, Relèvement (Z), Gisement et Position</a:t>
            </a:r>
            <a:endParaRPr dirty="0">
              <a:solidFill>
                <a:schemeClr val="bg1">
                  <a:lumMod val="50000"/>
                  <a:lumOff val="50000"/>
                </a:schemeClr>
              </a:solidFill>
            </a:endParaRPr>
          </a:p>
        </p:txBody>
      </p:sp>
    </p:spTree>
    <p:extLst>
      <p:ext uri="{BB962C8B-B14F-4D97-AF65-F5344CB8AC3E}">
        <p14:creationId xmlns:p14="http://schemas.microsoft.com/office/powerpoint/2010/main" val="120821180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ZoneTexte 5"/>
          <p:cNvSpPr txBox="1"/>
          <p:nvPr/>
        </p:nvSpPr>
        <p:spPr>
          <a:xfrm>
            <a:off x="795454" y="3153965"/>
            <a:ext cx="22793091" cy="9325630"/>
          </a:xfrm>
          <a:prstGeom prst="rect">
            <a:avLst/>
          </a:prstGeom>
          <a:noFill/>
        </p:spPr>
        <p:txBody>
          <a:bodyPr wrap="square" rtlCol="0">
            <a:spAutoFit/>
          </a:bodyPr>
          <a:lstStyle/>
          <a:p>
            <a:pPr algn="l"/>
            <a:r>
              <a:rPr lang="fr-FR" sz="4000" dirty="0">
                <a:solidFill>
                  <a:schemeClr val="bg2">
                    <a:lumMod val="75000"/>
                  </a:schemeClr>
                </a:solidFill>
              </a:rPr>
              <a:t>Au cours de vos navigations, pour renseigner les autorités maritimes, si vous demandez une assistance ou tout simplement pour être rejoint par un ami, vous pouvez être amené à préciser votre </a:t>
            </a:r>
          </a:p>
          <a:p>
            <a:pPr algn="l"/>
            <a:r>
              <a:rPr lang="fr-FR" sz="4000" b="1" dirty="0">
                <a:solidFill>
                  <a:schemeClr val="bg1">
                    <a:lumMod val="50000"/>
                    <a:lumOff val="50000"/>
                  </a:schemeClr>
                </a:solidFill>
              </a:rPr>
              <a:t>Position géographique</a:t>
            </a:r>
            <a:r>
              <a:rPr lang="fr-FR" sz="4000" dirty="0">
                <a:solidFill>
                  <a:schemeClr val="bg2">
                    <a:lumMod val="75000"/>
                  </a:schemeClr>
                </a:solidFill>
              </a:rPr>
              <a:t> en latitude et longitude,</a:t>
            </a:r>
          </a:p>
          <a:p>
            <a:pPr marL="1485900" lvl="1" indent="-571500" algn="l">
              <a:buFontTx/>
              <a:buChar char="-"/>
            </a:pPr>
            <a:r>
              <a:rPr lang="fr-FR" sz="4000" dirty="0">
                <a:solidFill>
                  <a:schemeClr val="bg2">
                    <a:lumMod val="75000"/>
                  </a:schemeClr>
                </a:solidFill>
              </a:rPr>
              <a:t>Exemple : Latitude : 47°20’N  / Longitude : 002°40’W</a:t>
            </a:r>
          </a:p>
          <a:p>
            <a:pPr marL="1485900" lvl="1" indent="-571500" algn="l">
              <a:buFontTx/>
              <a:buChar char="-"/>
            </a:pPr>
            <a:endParaRPr lang="fr-FR" sz="4000" dirty="0">
              <a:solidFill>
                <a:schemeClr val="bg2">
                  <a:lumMod val="75000"/>
                </a:schemeClr>
              </a:solidFill>
            </a:endParaRPr>
          </a:p>
          <a:p>
            <a:pPr algn="l"/>
            <a:r>
              <a:rPr lang="fr-FR" sz="4000" b="1" dirty="0">
                <a:solidFill>
                  <a:schemeClr val="bg1">
                    <a:lumMod val="50000"/>
                    <a:lumOff val="50000"/>
                  </a:schemeClr>
                </a:solidFill>
              </a:rPr>
              <a:t>Position relative</a:t>
            </a:r>
            <a:r>
              <a:rPr lang="fr-FR" sz="4000" dirty="0">
                <a:solidFill>
                  <a:schemeClr val="bg1">
                    <a:lumMod val="50000"/>
                    <a:lumOff val="50000"/>
                  </a:schemeClr>
                </a:solidFill>
              </a:rPr>
              <a:t> </a:t>
            </a:r>
            <a:r>
              <a:rPr lang="fr-FR" sz="4000" dirty="0">
                <a:solidFill>
                  <a:schemeClr val="bg2">
                    <a:lumMod val="75000"/>
                  </a:schemeClr>
                </a:solidFill>
              </a:rPr>
              <a:t>en spécifiant la direction (relèvement) et la distance de votre bateau par rapport à un amer référencé sur la carte. Le relèvement de la position à partir de l’amer s’appelle un </a:t>
            </a:r>
            <a:r>
              <a:rPr lang="fr-FR" sz="4000" b="1" dirty="0">
                <a:solidFill>
                  <a:schemeClr val="bg2">
                    <a:lumMod val="75000"/>
                  </a:schemeClr>
                </a:solidFill>
              </a:rPr>
              <a:t>azimut</a:t>
            </a:r>
            <a:r>
              <a:rPr lang="fr-FR" sz="4000" dirty="0">
                <a:solidFill>
                  <a:schemeClr val="bg2">
                    <a:lumMod val="75000"/>
                  </a:schemeClr>
                </a:solidFill>
              </a:rPr>
              <a:t>.</a:t>
            </a:r>
          </a:p>
          <a:p>
            <a:pPr algn="l"/>
            <a:r>
              <a:rPr lang="fr-FR" sz="4000" dirty="0">
                <a:solidFill>
                  <a:schemeClr val="bg2">
                    <a:lumMod val="75000"/>
                  </a:schemeClr>
                </a:solidFill>
              </a:rPr>
              <a:t>Exemple de position en azimut et distance :</a:t>
            </a:r>
          </a:p>
          <a:p>
            <a:pPr lvl="1" algn="l"/>
            <a:r>
              <a:rPr lang="fr-FR" sz="4000" dirty="0">
                <a:solidFill>
                  <a:schemeClr val="bg2">
                    <a:lumMod val="75000"/>
                  </a:schemeClr>
                </a:solidFill>
              </a:rPr>
              <a:t>Je me trouve dans le 113° et à 1,5 mille de la cardinale Nord La Fille.</a:t>
            </a:r>
          </a:p>
          <a:p>
            <a:endParaRPr lang="fr-FR" sz="4000" dirty="0">
              <a:solidFill>
                <a:schemeClr val="bg2">
                  <a:lumMod val="75000"/>
                </a:schemeClr>
              </a:solidFill>
            </a:endParaRPr>
          </a:p>
          <a:p>
            <a:r>
              <a:rPr lang="fr-FR" sz="4000" b="1" dirty="0">
                <a:solidFill>
                  <a:srgbClr val="FF0000"/>
                </a:solidFill>
              </a:rPr>
              <a:t>Un point sur la carte est toujours accompagné d’une heure.</a:t>
            </a:r>
          </a:p>
        </p:txBody>
      </p:sp>
      <p:sp>
        <p:nvSpPr>
          <p:cNvPr id="4" name="Lire une carte de navigation">
            <a:extLst>
              <a:ext uri="{FF2B5EF4-FFF2-40B4-BE49-F238E27FC236}">
                <a16:creationId xmlns:a16="http://schemas.microsoft.com/office/drawing/2014/main" id="{6C8387EA-EF46-4DA3-A62C-F64B936CC176}"/>
              </a:ext>
            </a:extLst>
          </p:cNvPr>
          <p:cNvSpPr txBox="1">
            <a:spLocks noGrp="1"/>
          </p:cNvSpPr>
          <p:nvPr>
            <p:ph type="title"/>
          </p:nvPr>
        </p:nvSpPr>
        <p:spPr>
          <a:xfrm>
            <a:off x="571500" y="1013869"/>
            <a:ext cx="23241000" cy="1951018"/>
          </a:xfrm>
          <a:prstGeom prst="rect">
            <a:avLst/>
          </a:prstGeom>
        </p:spPr>
        <p:txBody>
          <a:bodyPr/>
          <a:lstStyle/>
          <a:p>
            <a:r>
              <a:rPr lang="fr-FR" dirty="0">
                <a:solidFill>
                  <a:schemeClr val="bg1">
                    <a:lumMod val="50000"/>
                    <a:lumOff val="50000"/>
                  </a:schemeClr>
                </a:solidFill>
              </a:rPr>
              <a:t>Le point.</a:t>
            </a:r>
            <a:endParaRPr dirty="0">
              <a:solidFill>
                <a:schemeClr val="bg1">
                  <a:lumMod val="50000"/>
                  <a:lumOff val="50000"/>
                </a:schemeClr>
              </a:solidFill>
            </a:endParaRPr>
          </a:p>
        </p:txBody>
      </p:sp>
    </p:spTree>
    <p:extLst>
      <p:ext uri="{BB962C8B-B14F-4D97-AF65-F5344CB8AC3E}">
        <p14:creationId xmlns:p14="http://schemas.microsoft.com/office/powerpoint/2010/main" val="409306455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ZoneTexte 5"/>
          <p:cNvSpPr txBox="1"/>
          <p:nvPr/>
        </p:nvSpPr>
        <p:spPr>
          <a:xfrm>
            <a:off x="571500" y="2730218"/>
            <a:ext cx="16408240" cy="9633406"/>
          </a:xfrm>
          <a:prstGeom prst="rect">
            <a:avLst/>
          </a:prstGeom>
          <a:noFill/>
        </p:spPr>
        <p:txBody>
          <a:bodyPr wrap="square" rtlCol="0">
            <a:spAutoFit/>
          </a:bodyPr>
          <a:lstStyle/>
          <a:p>
            <a:pPr algn="l"/>
            <a:r>
              <a:rPr lang="fr-FR" sz="4000" b="1" dirty="0">
                <a:solidFill>
                  <a:schemeClr val="bg2">
                    <a:lumMod val="75000"/>
                  </a:schemeClr>
                </a:solidFill>
              </a:rPr>
              <a:t>Définition du relèvement</a:t>
            </a:r>
          </a:p>
          <a:p>
            <a:pPr algn="l"/>
            <a:r>
              <a:rPr lang="fr-FR" sz="4000" dirty="0">
                <a:solidFill>
                  <a:schemeClr val="bg2">
                    <a:lumMod val="75000"/>
                  </a:schemeClr>
                </a:solidFill>
              </a:rPr>
              <a:t>Le relèvement est l'angle entre le nord magnétique et un point caractéristique à terre (un amer). Le relèvement est unique et indépendant du cap du bateau. Pour réaliser un relèvement, on utilise généralement un compas de relèvement.</a:t>
            </a:r>
          </a:p>
          <a:p>
            <a:pPr algn="l"/>
            <a:endParaRPr lang="fr-FR" sz="4000" dirty="0">
              <a:solidFill>
                <a:schemeClr val="bg2">
                  <a:lumMod val="75000"/>
                </a:schemeClr>
              </a:solidFill>
            </a:endParaRPr>
          </a:p>
          <a:p>
            <a:pPr algn="l"/>
            <a:r>
              <a:rPr lang="fr-FR" sz="4000" b="1" dirty="0">
                <a:solidFill>
                  <a:schemeClr val="bg1">
                    <a:lumMod val="50000"/>
                    <a:lumOff val="50000"/>
                  </a:schemeClr>
                </a:solidFill>
              </a:rPr>
              <a:t>Rappel :</a:t>
            </a:r>
          </a:p>
          <a:p>
            <a:r>
              <a:rPr lang="fr-FR" sz="4000" b="1" dirty="0" err="1">
                <a:solidFill>
                  <a:schemeClr val="bg1">
                    <a:lumMod val="50000"/>
                    <a:lumOff val="50000"/>
                  </a:schemeClr>
                </a:solidFill>
              </a:rPr>
              <a:t>Zv</a:t>
            </a:r>
            <a:r>
              <a:rPr lang="fr-FR" sz="4000" b="1" dirty="0">
                <a:solidFill>
                  <a:schemeClr val="bg1">
                    <a:lumMod val="50000"/>
                    <a:lumOff val="50000"/>
                  </a:schemeClr>
                </a:solidFill>
              </a:rPr>
              <a:t> = </a:t>
            </a:r>
            <a:r>
              <a:rPr lang="fr-FR" sz="4000" b="1" dirty="0" err="1">
                <a:solidFill>
                  <a:schemeClr val="bg1">
                    <a:lumMod val="50000"/>
                    <a:lumOff val="50000"/>
                  </a:schemeClr>
                </a:solidFill>
              </a:rPr>
              <a:t>Zc</a:t>
            </a:r>
            <a:r>
              <a:rPr lang="fr-FR" sz="4000" b="1" dirty="0">
                <a:solidFill>
                  <a:schemeClr val="bg1">
                    <a:lumMod val="50000"/>
                    <a:lumOff val="50000"/>
                  </a:schemeClr>
                </a:solidFill>
              </a:rPr>
              <a:t> + W</a:t>
            </a:r>
          </a:p>
          <a:p>
            <a:pPr algn="l"/>
            <a:r>
              <a:rPr lang="fr-FR" sz="4000" dirty="0" err="1">
                <a:solidFill>
                  <a:schemeClr val="bg2">
                    <a:lumMod val="75000"/>
                  </a:schemeClr>
                </a:solidFill>
              </a:rPr>
              <a:t>Zv</a:t>
            </a:r>
            <a:r>
              <a:rPr lang="fr-FR" sz="4000" dirty="0">
                <a:solidFill>
                  <a:schemeClr val="bg2">
                    <a:lumMod val="75000"/>
                  </a:schemeClr>
                </a:solidFill>
              </a:rPr>
              <a:t> : relèvement vrai / </a:t>
            </a:r>
            <a:r>
              <a:rPr lang="fr-FR" sz="4000" dirty="0" err="1">
                <a:solidFill>
                  <a:schemeClr val="bg2">
                    <a:lumMod val="75000"/>
                  </a:schemeClr>
                </a:solidFill>
              </a:rPr>
              <a:t>Zc</a:t>
            </a:r>
            <a:r>
              <a:rPr lang="fr-FR" sz="4000" dirty="0">
                <a:solidFill>
                  <a:schemeClr val="bg2">
                    <a:lumMod val="75000"/>
                  </a:schemeClr>
                </a:solidFill>
              </a:rPr>
              <a:t> : relèvement compas / W : variation magnétique</a:t>
            </a:r>
          </a:p>
          <a:p>
            <a:r>
              <a:rPr lang="fr-FR" sz="4000" b="1" dirty="0">
                <a:solidFill>
                  <a:schemeClr val="bg1">
                    <a:lumMod val="50000"/>
                    <a:lumOff val="50000"/>
                  </a:schemeClr>
                </a:solidFill>
              </a:rPr>
              <a:t>W = D + d</a:t>
            </a:r>
          </a:p>
          <a:p>
            <a:pPr algn="l"/>
            <a:r>
              <a:rPr lang="fr-FR" sz="4000" dirty="0">
                <a:solidFill>
                  <a:schemeClr val="bg2">
                    <a:lumMod val="75000"/>
                  </a:schemeClr>
                </a:solidFill>
              </a:rPr>
              <a:t>W: variation magnétique / D : déclinaison magnétique / d : déviation magnétique du compas</a:t>
            </a:r>
          </a:p>
        </p:txBody>
      </p:sp>
      <p:pic>
        <p:nvPicPr>
          <p:cNvPr id="3" name="Image 2"/>
          <p:cNvPicPr>
            <a:picLocks noChangeAspect="1"/>
          </p:cNvPicPr>
          <p:nvPr/>
        </p:nvPicPr>
        <p:blipFill>
          <a:blip r:embed="rId3"/>
          <a:stretch>
            <a:fillRect/>
          </a:stretch>
        </p:blipFill>
        <p:spPr>
          <a:xfrm>
            <a:off x="17849556" y="6118838"/>
            <a:ext cx="4297846" cy="4287908"/>
          </a:xfrm>
          <a:prstGeom prst="rect">
            <a:avLst/>
          </a:prstGeom>
        </p:spPr>
      </p:pic>
      <p:pic>
        <p:nvPicPr>
          <p:cNvPr id="7" name="Image 6"/>
          <p:cNvPicPr>
            <a:picLocks noChangeAspect="1"/>
          </p:cNvPicPr>
          <p:nvPr/>
        </p:nvPicPr>
        <p:blipFill>
          <a:blip r:embed="rId4"/>
          <a:stretch>
            <a:fillRect/>
          </a:stretch>
        </p:blipFill>
        <p:spPr>
          <a:xfrm>
            <a:off x="18177322" y="0"/>
            <a:ext cx="6206678" cy="4694926"/>
          </a:xfrm>
          <a:prstGeom prst="rect">
            <a:avLst/>
          </a:prstGeom>
        </p:spPr>
      </p:pic>
      <p:sp>
        <p:nvSpPr>
          <p:cNvPr id="8" name="Lire une carte de navigation">
            <a:extLst>
              <a:ext uri="{FF2B5EF4-FFF2-40B4-BE49-F238E27FC236}">
                <a16:creationId xmlns:a16="http://schemas.microsoft.com/office/drawing/2014/main" id="{5BB28906-5871-4458-AF73-B727AD588069}"/>
              </a:ext>
            </a:extLst>
          </p:cNvPr>
          <p:cNvSpPr txBox="1">
            <a:spLocks noGrp="1"/>
          </p:cNvSpPr>
          <p:nvPr>
            <p:ph type="title"/>
          </p:nvPr>
        </p:nvSpPr>
        <p:spPr>
          <a:xfrm>
            <a:off x="571500" y="1013869"/>
            <a:ext cx="23241000" cy="1951018"/>
          </a:xfrm>
          <a:prstGeom prst="rect">
            <a:avLst/>
          </a:prstGeom>
        </p:spPr>
        <p:txBody>
          <a:bodyPr/>
          <a:lstStyle/>
          <a:p>
            <a:r>
              <a:rPr lang="fr-FR" dirty="0">
                <a:solidFill>
                  <a:schemeClr val="bg1">
                    <a:lumMod val="50000"/>
                    <a:lumOff val="50000"/>
                  </a:schemeClr>
                </a:solidFill>
              </a:rPr>
              <a:t>Relèvement (Z), Gisement et Position</a:t>
            </a:r>
            <a:endParaRPr dirty="0">
              <a:solidFill>
                <a:schemeClr val="bg1">
                  <a:lumMod val="50000"/>
                  <a:lumOff val="50000"/>
                </a:schemeClr>
              </a:solidFill>
            </a:endParaRPr>
          </a:p>
        </p:txBody>
      </p:sp>
    </p:spTree>
    <p:extLst>
      <p:ext uri="{BB962C8B-B14F-4D97-AF65-F5344CB8AC3E}">
        <p14:creationId xmlns:p14="http://schemas.microsoft.com/office/powerpoint/2010/main" val="189169787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ZoneTexte 5"/>
          <p:cNvSpPr txBox="1"/>
          <p:nvPr/>
        </p:nvSpPr>
        <p:spPr>
          <a:xfrm>
            <a:off x="581026" y="3015280"/>
            <a:ext cx="13112672" cy="10248960"/>
          </a:xfrm>
          <a:prstGeom prst="rect">
            <a:avLst/>
          </a:prstGeom>
          <a:noFill/>
        </p:spPr>
        <p:txBody>
          <a:bodyPr wrap="square" rtlCol="0">
            <a:spAutoFit/>
          </a:bodyPr>
          <a:lstStyle/>
          <a:p>
            <a:pPr algn="l"/>
            <a:r>
              <a:rPr lang="fr-FR" sz="3600" b="1" dirty="0">
                <a:solidFill>
                  <a:schemeClr val="bg2">
                    <a:lumMod val="75000"/>
                  </a:schemeClr>
                </a:solidFill>
              </a:rPr>
              <a:t>Se positionner avec 3 relèvements</a:t>
            </a:r>
          </a:p>
          <a:p>
            <a:pPr algn="l"/>
            <a:r>
              <a:rPr lang="fr-FR" sz="3600" dirty="0">
                <a:solidFill>
                  <a:schemeClr val="bg2">
                    <a:lumMod val="75000"/>
                  </a:schemeClr>
                </a:solidFill>
              </a:rPr>
              <a:t>En faisant 2 relèvements simultanés, il est possible de connaître sa position. Pour plus de précision, il est judicieux d’en utiliser un 3</a:t>
            </a:r>
            <a:r>
              <a:rPr lang="fr-FR" sz="3600" baseline="30000" dirty="0">
                <a:solidFill>
                  <a:schemeClr val="bg2">
                    <a:lumMod val="75000"/>
                  </a:schemeClr>
                </a:solidFill>
              </a:rPr>
              <a:t>ème</a:t>
            </a:r>
            <a:r>
              <a:rPr lang="fr-FR" sz="3600" dirty="0">
                <a:solidFill>
                  <a:schemeClr val="bg2">
                    <a:lumMod val="75000"/>
                  </a:schemeClr>
                </a:solidFill>
              </a:rPr>
              <a:t>. Notre position sera définie par le centre du triangle. </a:t>
            </a:r>
          </a:p>
          <a:p>
            <a:pPr algn="l"/>
            <a:endParaRPr lang="fr-FR" sz="3600" dirty="0">
              <a:solidFill>
                <a:schemeClr val="bg2">
                  <a:lumMod val="75000"/>
                </a:schemeClr>
              </a:solidFill>
            </a:endParaRPr>
          </a:p>
          <a:p>
            <a:pPr algn="l"/>
            <a:r>
              <a:rPr lang="fr-FR" sz="3600" b="1" dirty="0">
                <a:solidFill>
                  <a:schemeClr val="bg2">
                    <a:lumMod val="75000"/>
                  </a:schemeClr>
                </a:solidFill>
              </a:rPr>
              <a:t>Se positionner avec un relèvement et un alignement </a:t>
            </a:r>
          </a:p>
          <a:p>
            <a:pPr algn="l"/>
            <a:r>
              <a:rPr lang="fr-FR" sz="3600" dirty="0">
                <a:solidFill>
                  <a:schemeClr val="bg2">
                    <a:lumMod val="75000"/>
                  </a:schemeClr>
                </a:solidFill>
              </a:rPr>
              <a:t>Un alignement est une droite matérialisée par la superposition de 2 amers. Les alignements tracés sur les cartes correspondent généralement à l’axe d’un chenal ou à un passage délicat. </a:t>
            </a:r>
          </a:p>
          <a:p>
            <a:pPr algn="l"/>
            <a:r>
              <a:rPr lang="fr-FR" sz="3600" dirty="0">
                <a:solidFill>
                  <a:schemeClr val="bg2">
                    <a:lumMod val="75000"/>
                  </a:schemeClr>
                </a:solidFill>
              </a:rPr>
              <a:t>Lorsque l’on se trouve sur un alignement et que l’on relève simultanément un amer </a:t>
            </a:r>
            <a:r>
              <a:rPr lang="fr-FR" sz="3600" dirty="0" err="1">
                <a:solidFill>
                  <a:schemeClr val="bg2">
                    <a:lumMod val="75000"/>
                  </a:schemeClr>
                </a:solidFill>
              </a:rPr>
              <a:t>Zc</a:t>
            </a:r>
            <a:r>
              <a:rPr lang="fr-FR" sz="3600" dirty="0">
                <a:solidFill>
                  <a:schemeClr val="bg2">
                    <a:lumMod val="75000"/>
                  </a:schemeClr>
                </a:solidFill>
              </a:rPr>
              <a:t>, notre position correspond à l’intersection de l’alignement et du relevé vrai </a:t>
            </a:r>
            <a:r>
              <a:rPr lang="fr-FR" sz="3600" dirty="0" err="1">
                <a:solidFill>
                  <a:schemeClr val="bg2">
                    <a:lumMod val="75000"/>
                  </a:schemeClr>
                </a:solidFill>
              </a:rPr>
              <a:t>Zv</a:t>
            </a:r>
            <a:r>
              <a:rPr lang="fr-FR" sz="3600" dirty="0">
                <a:solidFill>
                  <a:schemeClr val="bg2">
                    <a:lumMod val="75000"/>
                  </a:schemeClr>
                </a:solidFill>
              </a:rPr>
              <a:t> de l’amer calculé à partir du relèvement compas </a:t>
            </a:r>
            <a:r>
              <a:rPr lang="fr-FR" sz="3600" dirty="0" err="1">
                <a:solidFill>
                  <a:schemeClr val="bg2">
                    <a:lumMod val="75000"/>
                  </a:schemeClr>
                </a:solidFill>
              </a:rPr>
              <a:t>Zc</a:t>
            </a:r>
            <a:r>
              <a:rPr lang="fr-FR" sz="3600" dirty="0">
                <a:solidFill>
                  <a:schemeClr val="bg2">
                    <a:lumMod val="75000"/>
                  </a:schemeClr>
                </a:solidFill>
              </a:rPr>
              <a:t>.</a:t>
            </a:r>
            <a:endParaRPr lang="fr-FR" sz="3600" b="1" dirty="0">
              <a:solidFill>
                <a:schemeClr val="bg2">
                  <a:lumMod val="75000"/>
                </a:schemeClr>
              </a:solidFill>
            </a:endParaRPr>
          </a:p>
          <a:p>
            <a:pPr algn="l"/>
            <a:r>
              <a:rPr lang="fr-FR" sz="3600" dirty="0">
                <a:solidFill>
                  <a:schemeClr val="bg2">
                    <a:lumMod val="75000"/>
                  </a:schemeClr>
                </a:solidFill>
              </a:rPr>
              <a:t>*Corriger les relevés en prenant en compte la déclinaison magnétique !</a:t>
            </a:r>
          </a:p>
        </p:txBody>
      </p:sp>
      <p:pic>
        <p:nvPicPr>
          <p:cNvPr id="11" name="Image 10"/>
          <p:cNvPicPr>
            <a:picLocks noChangeAspect="1"/>
          </p:cNvPicPr>
          <p:nvPr/>
        </p:nvPicPr>
        <p:blipFill>
          <a:blip r:embed="rId3"/>
          <a:stretch>
            <a:fillRect/>
          </a:stretch>
        </p:blipFill>
        <p:spPr>
          <a:xfrm>
            <a:off x="13885082" y="1795549"/>
            <a:ext cx="9473008" cy="4940010"/>
          </a:xfrm>
          <a:prstGeom prst="rect">
            <a:avLst/>
          </a:prstGeom>
        </p:spPr>
      </p:pic>
      <p:pic>
        <p:nvPicPr>
          <p:cNvPr id="12" name="Image 11"/>
          <p:cNvPicPr>
            <a:picLocks noChangeAspect="1"/>
          </p:cNvPicPr>
          <p:nvPr/>
        </p:nvPicPr>
        <p:blipFill>
          <a:blip r:embed="rId4"/>
          <a:stretch>
            <a:fillRect/>
          </a:stretch>
        </p:blipFill>
        <p:spPr>
          <a:xfrm>
            <a:off x="13915594" y="7837482"/>
            <a:ext cx="9887380" cy="4339416"/>
          </a:xfrm>
          <a:prstGeom prst="rect">
            <a:avLst/>
          </a:prstGeom>
        </p:spPr>
      </p:pic>
      <p:sp>
        <p:nvSpPr>
          <p:cNvPr id="7" name="Lire une carte de navigation">
            <a:extLst>
              <a:ext uri="{FF2B5EF4-FFF2-40B4-BE49-F238E27FC236}">
                <a16:creationId xmlns:a16="http://schemas.microsoft.com/office/drawing/2014/main" id="{6BE72C69-1C92-4F5B-BB16-8AF3A5273D71}"/>
              </a:ext>
            </a:extLst>
          </p:cNvPr>
          <p:cNvSpPr txBox="1">
            <a:spLocks noGrp="1"/>
          </p:cNvSpPr>
          <p:nvPr>
            <p:ph type="title"/>
          </p:nvPr>
        </p:nvSpPr>
        <p:spPr>
          <a:xfrm>
            <a:off x="571500" y="1013869"/>
            <a:ext cx="23241000" cy="1951018"/>
          </a:xfrm>
          <a:prstGeom prst="rect">
            <a:avLst/>
          </a:prstGeom>
        </p:spPr>
        <p:txBody>
          <a:bodyPr/>
          <a:lstStyle/>
          <a:p>
            <a:r>
              <a:rPr lang="fr-FR" dirty="0">
                <a:solidFill>
                  <a:schemeClr val="bg1">
                    <a:lumMod val="50000"/>
                    <a:lumOff val="50000"/>
                  </a:schemeClr>
                </a:solidFill>
              </a:rPr>
              <a:t>Relèvement (Z), Gisement et Position</a:t>
            </a:r>
            <a:endParaRPr dirty="0">
              <a:solidFill>
                <a:schemeClr val="bg1">
                  <a:lumMod val="50000"/>
                  <a:lumOff val="50000"/>
                </a:schemeClr>
              </a:solidFill>
            </a:endParaRPr>
          </a:p>
        </p:txBody>
      </p:sp>
    </p:spTree>
    <p:extLst>
      <p:ext uri="{BB962C8B-B14F-4D97-AF65-F5344CB8AC3E}">
        <p14:creationId xmlns:p14="http://schemas.microsoft.com/office/powerpoint/2010/main" val="3147280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carte&#10;&#10;Description générée automatiquement">
            <a:extLst>
              <a:ext uri="{FF2B5EF4-FFF2-40B4-BE49-F238E27FC236}">
                <a16:creationId xmlns:a16="http://schemas.microsoft.com/office/drawing/2014/main" id="{72D6711B-1C18-4F3B-B719-128238E27746}"/>
              </a:ext>
            </a:extLst>
          </p:cNvPr>
          <p:cNvPicPr>
            <a:picLocks noChangeAspect="1"/>
          </p:cNvPicPr>
          <p:nvPr/>
        </p:nvPicPr>
        <p:blipFill rotWithShape="1">
          <a:blip r:embed="rId3"/>
          <a:srcRect r="4000"/>
          <a:stretch/>
        </p:blipFill>
        <p:spPr>
          <a:xfrm>
            <a:off x="20" y="10"/>
            <a:ext cx="24383980" cy="13715990"/>
          </a:xfrm>
          <a:prstGeom prst="rect">
            <a:avLst/>
          </a:prstGeom>
          <a:noFill/>
        </p:spPr>
      </p:pic>
      <p:cxnSp>
        <p:nvCxnSpPr>
          <p:cNvPr id="10" name="Connecteur droit 9">
            <a:extLst>
              <a:ext uri="{FF2B5EF4-FFF2-40B4-BE49-F238E27FC236}">
                <a16:creationId xmlns:a16="http://schemas.microsoft.com/office/drawing/2014/main" id="{0C836FF1-AF91-4876-B2CF-7D110350D208}"/>
              </a:ext>
            </a:extLst>
          </p:cNvPr>
          <p:cNvCxnSpPr/>
          <p:nvPr/>
        </p:nvCxnSpPr>
        <p:spPr>
          <a:xfrm>
            <a:off x="10287000" y="2171700"/>
            <a:ext cx="9239250" cy="1828800"/>
          </a:xfrm>
          <a:prstGeom prst="line">
            <a:avLst/>
          </a:prstGeom>
          <a:noFill/>
          <a:ln w="635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 name="Connecteur droit 10">
            <a:extLst>
              <a:ext uri="{FF2B5EF4-FFF2-40B4-BE49-F238E27FC236}">
                <a16:creationId xmlns:a16="http://schemas.microsoft.com/office/drawing/2014/main" id="{8FD0EDE1-EC51-4D92-ACBF-FF041F1470D2}"/>
              </a:ext>
            </a:extLst>
          </p:cNvPr>
          <p:cNvCxnSpPr>
            <a:cxnSpLocks/>
          </p:cNvCxnSpPr>
          <p:nvPr/>
        </p:nvCxnSpPr>
        <p:spPr>
          <a:xfrm>
            <a:off x="17743251" y="2607013"/>
            <a:ext cx="2684834" cy="7665396"/>
          </a:xfrm>
          <a:prstGeom prst="line">
            <a:avLst/>
          </a:prstGeom>
          <a:noFill/>
          <a:ln w="635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4" name="Connecteur droit 13">
            <a:extLst>
              <a:ext uri="{FF2B5EF4-FFF2-40B4-BE49-F238E27FC236}">
                <a16:creationId xmlns:a16="http://schemas.microsoft.com/office/drawing/2014/main" id="{C417CF50-81A5-4953-86D8-0B5D3248A7B3}"/>
              </a:ext>
            </a:extLst>
          </p:cNvPr>
          <p:cNvCxnSpPr>
            <a:cxnSpLocks/>
          </p:cNvCxnSpPr>
          <p:nvPr/>
        </p:nvCxnSpPr>
        <p:spPr>
          <a:xfrm flipV="1">
            <a:off x="6198141" y="2898843"/>
            <a:ext cx="12440055" cy="4483640"/>
          </a:xfrm>
          <a:prstGeom prst="line">
            <a:avLst/>
          </a:prstGeom>
          <a:noFill/>
          <a:ln w="635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6" name="Triangle isocèle 15">
            <a:extLst>
              <a:ext uri="{FF2B5EF4-FFF2-40B4-BE49-F238E27FC236}">
                <a16:creationId xmlns:a16="http://schemas.microsoft.com/office/drawing/2014/main" id="{2DC165EF-16DB-4EA6-8FF7-1061093B29A0}"/>
              </a:ext>
            </a:extLst>
          </p:cNvPr>
          <p:cNvSpPr/>
          <p:nvPr/>
        </p:nvSpPr>
        <p:spPr>
          <a:xfrm rot="554559">
            <a:off x="17195595" y="3188205"/>
            <a:ext cx="857973" cy="403110"/>
          </a:xfrm>
          <a:prstGeom prst="triangle">
            <a:avLst>
              <a:gd name="adj" fmla="val 77586"/>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mc:AlternateContent xmlns:mc="http://schemas.openxmlformats.org/markup-compatibility/2006">
        <mc:Choice xmlns:am3d="http://schemas.microsoft.com/office/drawing/2017/model3d" Requires="am3d">
          <p:graphicFrame>
            <p:nvGraphicFramePr>
              <p:cNvPr id="18" name="Modèle 3D 17" descr="1">
                <a:extLst>
                  <a:ext uri="{FF2B5EF4-FFF2-40B4-BE49-F238E27FC236}">
                    <a16:creationId xmlns:a16="http://schemas.microsoft.com/office/drawing/2014/main" id="{E7A8F135-1460-4C1F-A3D5-AE3A8D0A4436}"/>
                  </a:ext>
                </a:extLst>
              </p:cNvPr>
              <p:cNvGraphicFramePr>
                <a:graphicFrameLocks noChangeAspect="1"/>
              </p:cNvGraphicFramePr>
              <p:nvPr>
                <p:extLst>
                  <p:ext uri="{D42A27DB-BD31-4B8C-83A1-F6EECF244321}">
                    <p14:modId xmlns:p14="http://schemas.microsoft.com/office/powerpoint/2010/main" val="538204437"/>
                  </p:ext>
                </p:extLst>
              </p:nvPr>
            </p:nvGraphicFramePr>
            <p:xfrm>
              <a:off x="21444383" y="8624302"/>
              <a:ext cx="948689" cy="2422284"/>
            </p:xfrm>
            <a:graphic>
              <a:graphicData uri="http://schemas.microsoft.com/office/drawing/2017/model3d">
                <am3d:model3d r:embed="rId4">
                  <am3d:spPr>
                    <a:xfrm>
                      <a:off x="0" y="0"/>
                      <a:ext cx="948689" cy="2422284"/>
                    </a:xfrm>
                    <a:prstGeom prst="rect">
                      <a:avLst/>
                    </a:prstGeom>
                    <a:noFill/>
                    <a:ln>
                      <a:noFill/>
                    </a:ln>
                  </am3d:spPr>
                  <am3d:camera>
                    <am3d:pos x="0" y="0" z="51641372"/>
                    <am3d:up dx="0" dy="36000000" dz="0"/>
                    <am3d:lookAt x="0" y="0" z="0"/>
                    <am3d:perspective fov="2700000"/>
                  </am3d:camera>
                  <am3d:trans>
                    <am3d:meterPerModelUnit n="12330212" d="1000000"/>
                    <am3d:preTrans dx="3188330" dy="-17964394" dz="0"/>
                    <am3d:scale>
                      <am3d:sx n="1000000" d="1000000"/>
                      <am3d:sy n="1000000" d="1000000"/>
                      <am3d:sz n="1000000" d="1000000"/>
                    </am3d:scale>
                    <am3d:rot/>
                    <am3d:postTrans dx="0" dy="0" dz="0"/>
                  </am3d:trans>
                  <am3d:raster rName="Office3DRenderer" rVer="16.0.8326">
                    <am3d:blip r:embed="rId5"/>
                  </am3d:raster>
                  <am3d:objViewport viewportSz="27401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Modèle 3D 17" descr="1">
                <a:extLst>
                  <a:ext uri="{FF2B5EF4-FFF2-40B4-BE49-F238E27FC236}">
                    <a16:creationId xmlns:a16="http://schemas.microsoft.com/office/drawing/2014/main" id="{E7A8F135-1460-4C1F-A3D5-AE3A8D0A4436}"/>
                  </a:ext>
                </a:extLst>
              </p:cNvPr>
              <p:cNvPicPr>
                <a:picLocks noGrp="1" noRot="1" noChangeAspect="1" noMove="1" noResize="1" noEditPoints="1" noAdjustHandles="1" noChangeArrowheads="1" noChangeShapeType="1" noCrop="1"/>
              </p:cNvPicPr>
              <p:nvPr/>
            </p:nvPicPr>
            <p:blipFill>
              <a:blip r:embed="rId5"/>
              <a:stretch>
                <a:fillRect/>
              </a:stretch>
            </p:blipFill>
            <p:spPr>
              <a:xfrm>
                <a:off x="21444383" y="8624302"/>
                <a:ext cx="948689" cy="2422284"/>
              </a:xfrm>
              <a:prstGeom prst="rect">
                <a:avLst/>
              </a:prstGeom>
              <a:noFill/>
              <a:ln>
                <a:noFill/>
              </a:ln>
            </p:spPr>
          </p:pic>
        </mc:Fallback>
      </mc:AlternateContent>
      <mc:AlternateContent xmlns:mc="http://schemas.openxmlformats.org/markup-compatibility/2006">
        <mc:Choice xmlns:am3d="http://schemas.microsoft.com/office/drawing/2017/model3d" Requires="am3d">
          <p:graphicFrame>
            <p:nvGraphicFramePr>
              <p:cNvPr id="19" name="Modèle 3D 18" descr="2">
                <a:extLst>
                  <a:ext uri="{FF2B5EF4-FFF2-40B4-BE49-F238E27FC236}">
                    <a16:creationId xmlns:a16="http://schemas.microsoft.com/office/drawing/2014/main" id="{E3FD5CC4-2E4B-4032-BB0B-A44F003B740A}"/>
                  </a:ext>
                </a:extLst>
              </p:cNvPr>
              <p:cNvGraphicFramePr>
                <a:graphicFrameLocks noChangeAspect="1"/>
              </p:cNvGraphicFramePr>
              <p:nvPr>
                <p:extLst>
                  <p:ext uri="{D42A27DB-BD31-4B8C-83A1-F6EECF244321}">
                    <p14:modId xmlns:p14="http://schemas.microsoft.com/office/powerpoint/2010/main" val="1200174288"/>
                  </p:ext>
                </p:extLst>
              </p:nvPr>
            </p:nvGraphicFramePr>
            <p:xfrm>
              <a:off x="11417606" y="564021"/>
              <a:ext cx="1235920" cy="1770811"/>
            </p:xfrm>
            <a:graphic>
              <a:graphicData uri="http://schemas.microsoft.com/office/drawing/2017/model3d">
                <am3d:model3d r:embed="rId6">
                  <am3d:spPr>
                    <a:xfrm>
                      <a:off x="0" y="0"/>
                      <a:ext cx="1235920" cy="1770811"/>
                    </a:xfrm>
                    <a:prstGeom prst="rect">
                      <a:avLst/>
                    </a:prstGeom>
                  </am3d:spPr>
                  <am3d:camera>
                    <am3d:pos x="0" y="0" z="57919784"/>
                    <am3d:up dx="0" dy="36000000" dz="0"/>
                    <am3d:lookAt x="0" y="0" z="0"/>
                    <am3d:perspective fov="2700000"/>
                  </am3d:camera>
                  <am3d:trans>
                    <am3d:meterPerModelUnit n="12337170" d="1000000"/>
                    <am3d:preTrans dx="1318378" dy="-18129848" dz="0"/>
                    <am3d:scale>
                      <am3d:sx n="1000000" d="1000000"/>
                      <am3d:sy n="1000000" d="1000000"/>
                      <am3d:sz n="1000000" d="1000000"/>
                    </am3d:scale>
                    <am3d:rot/>
                    <am3d:postTrans dx="0" dy="0" dz="0"/>
                  </am3d:trans>
                  <am3d:raster rName="Office3DRenderer" rVer="16.0.8326">
                    <am3d:blip r:embed="rId7"/>
                  </am3d:raster>
                  <am3d:objViewport viewportSz="2305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èle 3D 18" descr="2">
                <a:extLst>
                  <a:ext uri="{FF2B5EF4-FFF2-40B4-BE49-F238E27FC236}">
                    <a16:creationId xmlns:a16="http://schemas.microsoft.com/office/drawing/2014/main" id="{E3FD5CC4-2E4B-4032-BB0B-A44F003B740A}"/>
                  </a:ext>
                </a:extLst>
              </p:cNvPr>
              <p:cNvPicPr>
                <a:picLocks noGrp="1" noRot="1" noChangeAspect="1" noMove="1" noResize="1" noEditPoints="1" noAdjustHandles="1" noChangeArrowheads="1" noChangeShapeType="1" noCrop="1"/>
              </p:cNvPicPr>
              <p:nvPr/>
            </p:nvPicPr>
            <p:blipFill>
              <a:blip r:embed="rId7"/>
              <a:stretch>
                <a:fillRect/>
              </a:stretch>
            </p:blipFill>
            <p:spPr>
              <a:xfrm>
                <a:off x="11417606" y="564021"/>
                <a:ext cx="1235920" cy="17708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Modèle 3D 19" descr="3">
                <a:extLst>
                  <a:ext uri="{FF2B5EF4-FFF2-40B4-BE49-F238E27FC236}">
                    <a16:creationId xmlns:a16="http://schemas.microsoft.com/office/drawing/2014/main" id="{D4EA593C-C9CA-4E7C-A54C-EBA50BD3537A}"/>
                  </a:ext>
                </a:extLst>
              </p:cNvPr>
              <p:cNvGraphicFramePr>
                <a:graphicFrameLocks noChangeAspect="1"/>
              </p:cNvGraphicFramePr>
              <p:nvPr>
                <p:extLst>
                  <p:ext uri="{D42A27DB-BD31-4B8C-83A1-F6EECF244321}">
                    <p14:modId xmlns:p14="http://schemas.microsoft.com/office/powerpoint/2010/main" val="554813238"/>
                  </p:ext>
                </p:extLst>
              </p:nvPr>
            </p:nvGraphicFramePr>
            <p:xfrm>
              <a:off x="5608704" y="4400051"/>
              <a:ext cx="1178873" cy="2025800"/>
            </p:xfrm>
            <a:graphic>
              <a:graphicData uri="http://schemas.microsoft.com/office/drawing/2017/model3d">
                <am3d:model3d r:embed="rId8">
                  <am3d:spPr>
                    <a:xfrm>
                      <a:off x="0" y="0"/>
                      <a:ext cx="1178873" cy="2025800"/>
                    </a:xfrm>
                    <a:prstGeom prst="rect">
                      <a:avLst/>
                    </a:prstGeom>
                  </am3d:spPr>
                  <am3d:camera>
                    <am3d:pos x="0" y="0" z="55266689"/>
                    <am3d:up dx="0" dy="36000000" dz="0"/>
                    <am3d:lookAt x="0" y="0" z="0"/>
                    <am3d:perspective fov="2700000"/>
                  </am3d:camera>
                  <am3d:trans>
                    <am3d:meterPerModelUnit n="12162990" d="1000000"/>
                    <am3d:preTrans dx="53398" dy="-18095623" dz="0"/>
                    <am3d:scale>
                      <am3d:sx n="1000000" d="1000000"/>
                      <am3d:sy n="1000000" d="1000000"/>
                      <am3d:sz n="1000000" d="1000000"/>
                    </am3d:scale>
                    <am3d:rot ax="1163760" ay="519277" az="181950"/>
                    <am3d:postTrans dx="0" dy="0" dz="0"/>
                  </am3d:trans>
                  <am3d:raster rName="Office3DRenderer" rVer="16.0.8326">
                    <am3d:blip r:embed="rId9"/>
                  </am3d:raster>
                  <am3d:objViewport viewportSz="24338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Modèle 3D 19" descr="3">
                <a:extLst>
                  <a:ext uri="{FF2B5EF4-FFF2-40B4-BE49-F238E27FC236}">
                    <a16:creationId xmlns:a16="http://schemas.microsoft.com/office/drawing/2014/main" id="{D4EA593C-C9CA-4E7C-A54C-EBA50BD3537A}"/>
                  </a:ext>
                </a:extLst>
              </p:cNvPr>
              <p:cNvPicPr>
                <a:picLocks noGrp="1" noRot="1" noChangeAspect="1" noMove="1" noResize="1" noEditPoints="1" noAdjustHandles="1" noChangeArrowheads="1" noChangeShapeType="1" noCrop="1"/>
              </p:cNvPicPr>
              <p:nvPr/>
            </p:nvPicPr>
            <p:blipFill>
              <a:blip r:embed="rId9"/>
              <a:stretch>
                <a:fillRect/>
              </a:stretch>
            </p:blipFill>
            <p:spPr>
              <a:xfrm>
                <a:off x="5608704" y="4400051"/>
                <a:ext cx="1178873" cy="2025800"/>
              </a:xfrm>
              <a:prstGeom prst="rect">
                <a:avLst/>
              </a:prstGeom>
            </p:spPr>
          </p:pic>
        </mc:Fallback>
      </mc:AlternateContent>
      <p:sp>
        <p:nvSpPr>
          <p:cNvPr id="21" name="ZoneTexte 20">
            <a:extLst>
              <a:ext uri="{FF2B5EF4-FFF2-40B4-BE49-F238E27FC236}">
                <a16:creationId xmlns:a16="http://schemas.microsoft.com/office/drawing/2014/main" id="{45D9C79C-2F3D-4300-866B-6524ED4B7C6A}"/>
              </a:ext>
            </a:extLst>
          </p:cNvPr>
          <p:cNvSpPr txBox="1"/>
          <p:nvPr/>
        </p:nvSpPr>
        <p:spPr>
          <a:xfrm>
            <a:off x="19227633" y="5659229"/>
            <a:ext cx="250973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Zv</a:t>
            </a:r>
            <a:r>
              <a:rPr kumimoji="0" lang="fr-FR" sz="40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 161°</a:t>
            </a:r>
          </a:p>
        </p:txBody>
      </p:sp>
      <p:sp>
        <p:nvSpPr>
          <p:cNvPr id="22" name="ZoneTexte 21">
            <a:extLst>
              <a:ext uri="{FF2B5EF4-FFF2-40B4-BE49-F238E27FC236}">
                <a16:creationId xmlns:a16="http://schemas.microsoft.com/office/drawing/2014/main" id="{9D97445B-272A-49E4-BBEF-BD4BD44545FD}"/>
              </a:ext>
            </a:extLst>
          </p:cNvPr>
          <p:cNvSpPr txBox="1"/>
          <p:nvPr/>
        </p:nvSpPr>
        <p:spPr>
          <a:xfrm>
            <a:off x="13651757" y="1734777"/>
            <a:ext cx="250973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Zv</a:t>
            </a:r>
            <a:r>
              <a:rPr kumimoji="0" lang="fr-FR" sz="40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 282°</a:t>
            </a:r>
          </a:p>
        </p:txBody>
      </p:sp>
      <p:sp>
        <p:nvSpPr>
          <p:cNvPr id="23" name="ZoneTexte 22">
            <a:extLst>
              <a:ext uri="{FF2B5EF4-FFF2-40B4-BE49-F238E27FC236}">
                <a16:creationId xmlns:a16="http://schemas.microsoft.com/office/drawing/2014/main" id="{ED7FF252-92E3-407C-BDD1-8404B1757A1E}"/>
              </a:ext>
            </a:extLst>
          </p:cNvPr>
          <p:cNvSpPr txBox="1"/>
          <p:nvPr/>
        </p:nvSpPr>
        <p:spPr>
          <a:xfrm>
            <a:off x="11678261" y="5164566"/>
            <a:ext cx="250973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Zv</a:t>
            </a:r>
            <a:r>
              <a:rPr kumimoji="0" lang="fr-FR" sz="40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 250°</a:t>
            </a:r>
          </a:p>
        </p:txBody>
      </p:sp>
    </p:spTree>
    <p:extLst>
      <p:ext uri="{BB962C8B-B14F-4D97-AF65-F5344CB8AC3E}">
        <p14:creationId xmlns:p14="http://schemas.microsoft.com/office/powerpoint/2010/main" val="39378644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rte&#10;&#10;Description générée automatiquement">
            <a:extLst>
              <a:ext uri="{FF2B5EF4-FFF2-40B4-BE49-F238E27FC236}">
                <a16:creationId xmlns:a16="http://schemas.microsoft.com/office/drawing/2014/main" id="{F03F2F2F-F84A-45C4-BA82-C728DD9644AB}"/>
              </a:ext>
            </a:extLst>
          </p:cNvPr>
          <p:cNvPicPr>
            <a:picLocks noChangeAspect="1"/>
          </p:cNvPicPr>
          <p:nvPr/>
        </p:nvPicPr>
        <p:blipFill rotWithShape="1">
          <a:blip r:embed="rId2"/>
          <a:srcRect l="8445" r="-1" b="-1"/>
          <a:stretch/>
        </p:blipFill>
        <p:spPr>
          <a:xfrm>
            <a:off x="20" y="10"/>
            <a:ext cx="24383980" cy="13715990"/>
          </a:xfrm>
          <a:prstGeom prst="rect">
            <a:avLst/>
          </a:prstGeom>
          <a:noFill/>
        </p:spPr>
      </p:pic>
      <p:cxnSp>
        <p:nvCxnSpPr>
          <p:cNvPr id="4" name="Connecteur droit 3">
            <a:extLst>
              <a:ext uri="{FF2B5EF4-FFF2-40B4-BE49-F238E27FC236}">
                <a16:creationId xmlns:a16="http://schemas.microsoft.com/office/drawing/2014/main" id="{5440C8E2-E419-40F0-B674-C7580152302D}"/>
              </a:ext>
            </a:extLst>
          </p:cNvPr>
          <p:cNvCxnSpPr/>
          <p:nvPr/>
        </p:nvCxnSpPr>
        <p:spPr>
          <a:xfrm>
            <a:off x="3371850" y="5905500"/>
            <a:ext cx="4819650" cy="4914900"/>
          </a:xfrm>
          <a:prstGeom prst="line">
            <a:avLst/>
          </a:prstGeom>
          <a:noFill/>
          <a:ln w="1143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2" name="ZoneTexte 11">
            <a:extLst>
              <a:ext uri="{FF2B5EF4-FFF2-40B4-BE49-F238E27FC236}">
                <a16:creationId xmlns:a16="http://schemas.microsoft.com/office/drawing/2014/main" id="{D55C781A-53DC-4EB7-BD6E-0BFCBC403FE4}"/>
              </a:ext>
            </a:extLst>
          </p:cNvPr>
          <p:cNvSpPr txBox="1"/>
          <p:nvPr/>
        </p:nvSpPr>
        <p:spPr>
          <a:xfrm>
            <a:off x="5016333" y="6345039"/>
            <a:ext cx="250973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4000" b="1" i="0" u="none" strike="noStrike" cap="none" spc="78" normalizeH="0" baseline="0" dirty="0" err="1">
                <a:ln>
                  <a:noFill/>
                </a:ln>
                <a:solidFill>
                  <a:srgbClr val="FF0000"/>
                </a:solidFill>
                <a:effectLst/>
                <a:uFillTx/>
                <a:latin typeface="Founders Grotesk Text"/>
                <a:ea typeface="Founders Grotesk Text"/>
                <a:cs typeface="Founders Grotesk Text"/>
                <a:sym typeface="Founders Grotesk Text"/>
              </a:rPr>
              <a:t>Zv</a:t>
            </a:r>
            <a:r>
              <a:rPr kumimoji="0" lang="fr-FR" sz="4000" b="1" i="0" u="none" strike="noStrike" cap="none" spc="78" normalizeH="0" baseline="0" dirty="0">
                <a:ln>
                  <a:noFill/>
                </a:ln>
                <a:solidFill>
                  <a:srgbClr val="FF0000"/>
                </a:solidFill>
                <a:effectLst/>
                <a:uFillTx/>
                <a:latin typeface="Founders Grotesk Text"/>
                <a:ea typeface="Founders Grotesk Text"/>
                <a:cs typeface="Founders Grotesk Text"/>
                <a:sym typeface="Founders Grotesk Text"/>
              </a:rPr>
              <a:t> 315°</a:t>
            </a:r>
          </a:p>
        </p:txBody>
      </p:sp>
      <p:sp>
        <p:nvSpPr>
          <p:cNvPr id="3" name="Ellipse 2">
            <a:extLst>
              <a:ext uri="{FF2B5EF4-FFF2-40B4-BE49-F238E27FC236}">
                <a16:creationId xmlns:a16="http://schemas.microsoft.com/office/drawing/2014/main" id="{AB121721-F330-43BF-8F15-881F93A75DCB}"/>
              </a:ext>
            </a:extLst>
          </p:cNvPr>
          <p:cNvSpPr/>
          <p:nvPr/>
        </p:nvSpPr>
        <p:spPr>
          <a:xfrm>
            <a:off x="2147777" y="4465674"/>
            <a:ext cx="2509736" cy="2594345"/>
          </a:xfrm>
          <a:prstGeom prst="ellipse">
            <a:avLst/>
          </a:prstGeom>
          <a:noFill/>
          <a:ln w="1016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8471764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Lire une carte de navigation">
            <a:extLst>
              <a:ext uri="{FF2B5EF4-FFF2-40B4-BE49-F238E27FC236}">
                <a16:creationId xmlns:a16="http://schemas.microsoft.com/office/drawing/2014/main" id="{C69DB8DD-8A46-4CEC-9BF7-88EEB6186E8B}"/>
              </a:ext>
            </a:extLst>
          </p:cNvPr>
          <p:cNvSpPr txBox="1">
            <a:spLocks noGrp="1"/>
          </p:cNvSpPr>
          <p:nvPr>
            <p:ph type="title"/>
          </p:nvPr>
        </p:nvSpPr>
        <p:spPr>
          <a:xfrm>
            <a:off x="571500" y="1013869"/>
            <a:ext cx="23241000" cy="1951018"/>
          </a:xfrm>
          <a:prstGeom prst="rect">
            <a:avLst/>
          </a:prstGeom>
        </p:spPr>
        <p:txBody>
          <a:bodyPr>
            <a:normAutofit fontScale="90000"/>
          </a:bodyPr>
          <a:lstStyle/>
          <a:p>
            <a:r>
              <a:rPr lang="fr-FR" dirty="0">
                <a:solidFill>
                  <a:schemeClr val="bg1">
                    <a:lumMod val="50000"/>
                    <a:lumOff val="50000"/>
                  </a:schemeClr>
                </a:solidFill>
              </a:rPr>
              <a:t>Se positionner avec le Sextant et le compas de relèvement</a:t>
            </a:r>
            <a:endParaRPr dirty="0">
              <a:solidFill>
                <a:schemeClr val="bg1">
                  <a:lumMod val="50000"/>
                  <a:lumOff val="50000"/>
                </a:schemeClr>
              </a:solidFill>
            </a:endParaRPr>
          </a:p>
        </p:txBody>
      </p:sp>
      <mc:AlternateContent xmlns:mc="http://schemas.openxmlformats.org/markup-compatibility/2006">
        <mc:Choice xmlns:am3d="http://schemas.microsoft.com/office/drawing/2017/model3d" Requires="am3d">
          <p:graphicFrame>
            <p:nvGraphicFramePr>
              <p:cNvPr id="6" name="Espace réservé du contenu 5" descr="Voilier">
                <a:extLst>
                  <a:ext uri="{FF2B5EF4-FFF2-40B4-BE49-F238E27FC236}">
                    <a16:creationId xmlns:a16="http://schemas.microsoft.com/office/drawing/2014/main" id="{967665AB-2486-420D-894F-AC765A57097E}"/>
                  </a:ext>
                </a:extLst>
              </p:cNvPr>
              <p:cNvGraphicFramePr>
                <a:graphicFrameLocks noGrp="1" noChangeAspect="1"/>
              </p:cNvGraphicFramePr>
              <p:nvPr>
                <p:ph idx="1"/>
                <p:extLst>
                  <p:ext uri="{D42A27DB-BD31-4B8C-83A1-F6EECF244321}">
                    <p14:modId xmlns:p14="http://schemas.microsoft.com/office/powerpoint/2010/main" val="3951966186"/>
                  </p:ext>
                </p:extLst>
              </p:nvPr>
            </p:nvGraphicFramePr>
            <p:xfrm>
              <a:off x="1688217" y="7726981"/>
              <a:ext cx="2861481" cy="4651967"/>
            </p:xfrm>
            <a:graphic>
              <a:graphicData uri="http://schemas.microsoft.com/office/drawing/2017/model3d">
                <am3d:model3d r:embed="rId4">
                  <am3d:spPr>
                    <a:xfrm>
                      <a:off x="0" y="0"/>
                      <a:ext cx="2861481" cy="4651967"/>
                    </a:xfrm>
                    <a:prstGeom prst="rect">
                      <a:avLst/>
                    </a:prstGeom>
                  </am3d:spPr>
                  <am3d:camera>
                    <am3d:pos x="0" y="0" z="55832339"/>
                    <am3d:up dx="0" dy="36000000" dz="0"/>
                    <am3d:lookAt x="0" y="0" z="0"/>
                    <am3d:perspective fov="2700000"/>
                  </am3d:camera>
                  <am3d:trans>
                    <am3d:meterPerModelUnit n="51785" d="1000000"/>
                    <am3d:preTrans dx="0" dy="-18000000" dz="0"/>
                    <am3d:scale>
                      <am3d:sx n="1000000" d="1000000"/>
                      <am3d:sy n="1000000" d="1000000"/>
                      <am3d:sz n="1000000" d="1000000"/>
                    </am3d:scale>
                    <am3d:rot ax="-2352315" ay="4650146" az="-2312039"/>
                    <am3d:postTrans dx="0" dy="0" dz="0"/>
                  </am3d:trans>
                  <am3d:raster rName="Office3DRenderer" rVer="16.0.8326">
                    <am3d:blip r:embed="rId5"/>
                  </am3d:raster>
                  <am3d:objViewport viewportSz="56955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Espace réservé du contenu 5" descr="Voilier">
                <a:extLst>
                  <a:ext uri="{FF2B5EF4-FFF2-40B4-BE49-F238E27FC236}">
                    <a16:creationId xmlns:a16="http://schemas.microsoft.com/office/drawing/2014/main" id="{967665AB-2486-420D-894F-AC765A57097E}"/>
                  </a:ext>
                </a:extLst>
              </p:cNvPr>
              <p:cNvPicPr>
                <a:picLocks noGrp="1" noRot="1" noChangeAspect="1" noMove="1" noResize="1" noEditPoints="1" noAdjustHandles="1" noChangeArrowheads="1" noChangeShapeType="1" noCrop="1"/>
              </p:cNvPicPr>
              <p:nvPr/>
            </p:nvPicPr>
            <p:blipFill>
              <a:blip r:embed="rId5"/>
              <a:stretch>
                <a:fillRect/>
              </a:stretch>
            </p:blipFill>
            <p:spPr>
              <a:xfrm>
                <a:off x="1688217" y="7726981"/>
                <a:ext cx="2861481" cy="4651967"/>
              </a:xfrm>
              <a:prstGeom prst="rect">
                <a:avLst/>
              </a:prstGeom>
            </p:spPr>
          </p:pic>
        </mc:Fallback>
      </mc:AlternateContent>
      <p:sp>
        <p:nvSpPr>
          <p:cNvPr id="8" name="Rectangle 7">
            <a:extLst>
              <a:ext uri="{FF2B5EF4-FFF2-40B4-BE49-F238E27FC236}">
                <a16:creationId xmlns:a16="http://schemas.microsoft.com/office/drawing/2014/main" id="{07DF95C3-A66B-4D41-929B-492E7586025E}"/>
              </a:ext>
            </a:extLst>
          </p:cNvPr>
          <p:cNvSpPr/>
          <p:nvPr/>
        </p:nvSpPr>
        <p:spPr>
          <a:xfrm>
            <a:off x="0" y="11820293"/>
            <a:ext cx="24384000" cy="1115122"/>
          </a:xfrm>
          <a:prstGeom prst="rect">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mc:AlternateContent xmlns:mc="http://schemas.openxmlformats.org/markup-compatibility/2006">
        <mc:Choice xmlns:am3d="http://schemas.microsoft.com/office/drawing/2017/model3d" Requires="am3d">
          <p:graphicFrame>
            <p:nvGraphicFramePr>
              <p:cNvPr id="7" name="Modèle 3D 6" descr="Phare classique">
                <a:extLst>
                  <a:ext uri="{FF2B5EF4-FFF2-40B4-BE49-F238E27FC236}">
                    <a16:creationId xmlns:a16="http://schemas.microsoft.com/office/drawing/2014/main" id="{274E7051-15E5-4C5B-A75A-C681E0E94BCC}"/>
                  </a:ext>
                </a:extLst>
              </p:cNvPr>
              <p:cNvGraphicFramePr>
                <a:graphicFrameLocks noChangeAspect="1"/>
              </p:cNvGraphicFramePr>
              <p:nvPr>
                <p:extLst>
                  <p:ext uri="{D42A27DB-BD31-4B8C-83A1-F6EECF244321}">
                    <p14:modId xmlns:p14="http://schemas.microsoft.com/office/powerpoint/2010/main" val="3822442349"/>
                  </p:ext>
                </p:extLst>
              </p:nvPr>
            </p:nvGraphicFramePr>
            <p:xfrm>
              <a:off x="20581084" y="2397603"/>
              <a:ext cx="3561654" cy="9999297"/>
            </p:xfrm>
            <a:graphic>
              <a:graphicData uri="http://schemas.microsoft.com/office/drawing/2017/model3d">
                <am3d:model3d r:embed="rId6">
                  <am3d:spPr>
                    <a:xfrm>
                      <a:off x="0" y="0"/>
                      <a:ext cx="3561654" cy="9999297"/>
                    </a:xfrm>
                    <a:prstGeom prst="rect">
                      <a:avLst/>
                    </a:prstGeom>
                  </am3d:spPr>
                  <am3d:camera>
                    <am3d:pos x="0" y="0" z="53682216"/>
                    <am3d:up dx="0" dy="36000000" dz="0"/>
                    <am3d:lookAt x="0" y="0" z="0"/>
                    <am3d:perspective fov="2700000"/>
                  </am3d:camera>
                  <am3d:trans>
                    <am3d:meterPerModelUnit n="175372" d="1000000"/>
                    <am3d:preTrans dx="0" dy="-18000000" dz="-628601"/>
                    <am3d:scale>
                      <am3d:sx n="1000000" d="1000000"/>
                      <am3d:sy n="1000000" d="1000000"/>
                      <am3d:sz n="1000000" d="1000000"/>
                    </am3d:scale>
                    <am3d:rot ax="36" ay="-2474431"/>
                    <am3d:postTrans dx="0" dy="0" dz="0"/>
                  </am3d:trans>
                  <am3d:raster rName="Office3DRenderer" rVer="16.0.8326">
                    <am3d:blip r:embed="rId7"/>
                  </am3d:raster>
                  <am3d:objViewport viewportSz="10837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èle 3D 6" descr="Phare classique">
                <a:extLst>
                  <a:ext uri="{FF2B5EF4-FFF2-40B4-BE49-F238E27FC236}">
                    <a16:creationId xmlns:a16="http://schemas.microsoft.com/office/drawing/2014/main" id="{274E7051-15E5-4C5B-A75A-C681E0E94BCC}"/>
                  </a:ext>
                </a:extLst>
              </p:cNvPr>
              <p:cNvPicPr>
                <a:picLocks noGrp="1" noRot="1" noChangeAspect="1" noMove="1" noResize="1" noEditPoints="1" noAdjustHandles="1" noChangeArrowheads="1" noChangeShapeType="1" noCrop="1"/>
              </p:cNvPicPr>
              <p:nvPr/>
            </p:nvPicPr>
            <p:blipFill>
              <a:blip r:embed="rId7"/>
              <a:stretch>
                <a:fillRect/>
              </a:stretch>
            </p:blipFill>
            <p:spPr>
              <a:xfrm>
                <a:off x="20581084" y="2397603"/>
                <a:ext cx="3561654" cy="9999297"/>
              </a:xfrm>
              <a:prstGeom prst="rect">
                <a:avLst/>
              </a:prstGeom>
            </p:spPr>
          </p:pic>
        </mc:Fallback>
      </mc:AlternateContent>
      <p:cxnSp>
        <p:nvCxnSpPr>
          <p:cNvPr id="10" name="Connecteur droit avec flèche 9">
            <a:extLst>
              <a:ext uri="{FF2B5EF4-FFF2-40B4-BE49-F238E27FC236}">
                <a16:creationId xmlns:a16="http://schemas.microsoft.com/office/drawing/2014/main" id="{F27C03B4-9589-45C0-89F5-603FE87553C7}"/>
              </a:ext>
            </a:extLst>
          </p:cNvPr>
          <p:cNvCxnSpPr>
            <a:cxnSpLocks/>
          </p:cNvCxnSpPr>
          <p:nvPr/>
        </p:nvCxnSpPr>
        <p:spPr>
          <a:xfrm flipH="1" flipV="1">
            <a:off x="20027590" y="2999009"/>
            <a:ext cx="1" cy="9022007"/>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Connecteur droit 12">
            <a:extLst>
              <a:ext uri="{FF2B5EF4-FFF2-40B4-BE49-F238E27FC236}">
                <a16:creationId xmlns:a16="http://schemas.microsoft.com/office/drawing/2014/main" id="{732CF597-7297-425F-BE45-6DD5AFB37974}"/>
              </a:ext>
            </a:extLst>
          </p:cNvPr>
          <p:cNvCxnSpPr/>
          <p:nvPr/>
        </p:nvCxnSpPr>
        <p:spPr>
          <a:xfrm>
            <a:off x="19157795" y="2999009"/>
            <a:ext cx="3769112" cy="0"/>
          </a:xfrm>
          <a:prstGeom prst="line">
            <a:avLst/>
          </a:prstGeom>
          <a:noFill/>
          <a:ln w="1143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4" name="ZoneTexte 13">
            <a:extLst>
              <a:ext uri="{FF2B5EF4-FFF2-40B4-BE49-F238E27FC236}">
                <a16:creationId xmlns:a16="http://schemas.microsoft.com/office/drawing/2014/main" id="{B84008F6-E8E4-4E59-B160-1F4EF617C2EA}"/>
              </a:ext>
            </a:extLst>
          </p:cNvPr>
          <p:cNvSpPr txBox="1"/>
          <p:nvPr/>
        </p:nvSpPr>
        <p:spPr>
          <a:xfrm>
            <a:off x="18669176" y="6098818"/>
            <a:ext cx="1293540"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72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H</a:t>
            </a:r>
          </a:p>
        </p:txBody>
      </p:sp>
      <p:cxnSp>
        <p:nvCxnSpPr>
          <p:cNvPr id="16" name="Connecteur droit 15">
            <a:extLst>
              <a:ext uri="{FF2B5EF4-FFF2-40B4-BE49-F238E27FC236}">
                <a16:creationId xmlns:a16="http://schemas.microsoft.com/office/drawing/2014/main" id="{160CA6D5-4681-448D-89F7-529A46F74221}"/>
              </a:ext>
            </a:extLst>
          </p:cNvPr>
          <p:cNvCxnSpPr/>
          <p:nvPr/>
        </p:nvCxnSpPr>
        <p:spPr>
          <a:xfrm flipV="1">
            <a:off x="3434576" y="3166946"/>
            <a:ext cx="18927335" cy="8274205"/>
          </a:xfrm>
          <a:prstGeom prst="line">
            <a:avLst/>
          </a:prstGeom>
          <a:noFill/>
          <a:ln w="63500" cap="flat">
            <a:solidFill>
              <a:srgbClr val="000000"/>
            </a:solidFill>
            <a:prstDash val="dash"/>
            <a:miter lim="400000"/>
          </a:ln>
          <a:effectLst/>
          <a:sp3d/>
        </p:spPr>
        <p:style>
          <a:lnRef idx="0">
            <a:scrgbClr r="0" g="0" b="0"/>
          </a:lnRef>
          <a:fillRef idx="0">
            <a:scrgbClr r="0" g="0" b="0"/>
          </a:fillRef>
          <a:effectRef idx="0">
            <a:scrgbClr r="0" g="0" b="0"/>
          </a:effectRef>
          <a:fontRef idx="none"/>
        </p:style>
      </p:cxnSp>
      <p:cxnSp>
        <p:nvCxnSpPr>
          <p:cNvPr id="17" name="Connecteur droit 16">
            <a:extLst>
              <a:ext uri="{FF2B5EF4-FFF2-40B4-BE49-F238E27FC236}">
                <a16:creationId xmlns:a16="http://schemas.microsoft.com/office/drawing/2014/main" id="{5668716A-870F-4617-822C-9A74C1E60E58}"/>
              </a:ext>
            </a:extLst>
          </p:cNvPr>
          <p:cNvCxnSpPr>
            <a:cxnSpLocks/>
          </p:cNvCxnSpPr>
          <p:nvPr/>
        </p:nvCxnSpPr>
        <p:spPr>
          <a:xfrm flipV="1">
            <a:off x="3586976" y="11318397"/>
            <a:ext cx="18774935" cy="275155"/>
          </a:xfrm>
          <a:prstGeom prst="line">
            <a:avLst/>
          </a:prstGeom>
          <a:noFill/>
          <a:ln w="63500" cap="flat">
            <a:solidFill>
              <a:srgbClr val="000000"/>
            </a:solidFill>
            <a:prstDash val="dash"/>
            <a:miter lim="400000"/>
          </a:ln>
          <a:effectLst/>
          <a:sp3d/>
        </p:spPr>
        <p:style>
          <a:lnRef idx="0">
            <a:scrgbClr r="0" g="0" b="0"/>
          </a:lnRef>
          <a:fillRef idx="0">
            <a:scrgbClr r="0" g="0" b="0"/>
          </a:fillRef>
          <a:effectRef idx="0">
            <a:scrgbClr r="0" g="0" b="0"/>
          </a:effectRef>
          <a:fontRef idx="none"/>
        </p:style>
      </p:cxnSp>
      <p:sp>
        <p:nvSpPr>
          <p:cNvPr id="19" name="ZoneTexte 18">
            <a:extLst>
              <a:ext uri="{FF2B5EF4-FFF2-40B4-BE49-F238E27FC236}">
                <a16:creationId xmlns:a16="http://schemas.microsoft.com/office/drawing/2014/main" id="{D454D92C-1B00-4377-A85C-AFE8334B3BEB}"/>
              </a:ext>
            </a:extLst>
          </p:cNvPr>
          <p:cNvSpPr txBox="1"/>
          <p:nvPr/>
        </p:nvSpPr>
        <p:spPr>
          <a:xfrm>
            <a:off x="6296057" y="9716065"/>
            <a:ext cx="1293540"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7200" b="1" dirty="0"/>
              <a:t>a</a:t>
            </a:r>
            <a:endParaRPr kumimoji="0" lang="fr-FR" sz="72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20" name="ZoneTexte 19">
            <a:extLst>
              <a:ext uri="{FF2B5EF4-FFF2-40B4-BE49-F238E27FC236}">
                <a16:creationId xmlns:a16="http://schemas.microsoft.com/office/drawing/2014/main" id="{0930F67E-4258-4AA1-A62B-61459F81FF66}"/>
              </a:ext>
            </a:extLst>
          </p:cNvPr>
          <p:cNvSpPr txBox="1"/>
          <p:nvPr/>
        </p:nvSpPr>
        <p:spPr>
          <a:xfrm>
            <a:off x="10359285" y="9936722"/>
            <a:ext cx="5971107"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720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Distance</a:t>
            </a:r>
            <a:r>
              <a:rPr kumimoji="0" lang="fr-FR" sz="72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 d</a:t>
            </a:r>
          </a:p>
        </p:txBody>
      </p:sp>
      <p:sp>
        <p:nvSpPr>
          <p:cNvPr id="21" name="Arc 20">
            <a:extLst>
              <a:ext uri="{FF2B5EF4-FFF2-40B4-BE49-F238E27FC236}">
                <a16:creationId xmlns:a16="http://schemas.microsoft.com/office/drawing/2014/main" id="{7D96A0DD-29F9-49DA-9934-841333431C3B}"/>
              </a:ext>
            </a:extLst>
          </p:cNvPr>
          <p:cNvSpPr/>
          <p:nvPr/>
        </p:nvSpPr>
        <p:spPr>
          <a:xfrm rot="949477">
            <a:off x="6110533" y="9445859"/>
            <a:ext cx="2467164" cy="3577137"/>
          </a:xfrm>
          <a:prstGeom prst="arc">
            <a:avLst/>
          </a:prstGeom>
          <a:solidFill>
            <a:srgbClr val="FFFFFF"/>
          </a:solidFill>
          <a:ln w="1143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CAC4183A-DF91-4966-86B9-254FD29C25CC}"/>
                  </a:ext>
                </a:extLst>
              </p:cNvPr>
              <p:cNvSpPr txBox="1"/>
              <p:nvPr/>
            </p:nvSpPr>
            <p:spPr>
              <a:xfrm>
                <a:off x="13481725" y="7978229"/>
                <a:ext cx="4434419" cy="1267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fr-FR" sz="4400" b="0" i="1" u="none" strike="noStrike" cap="none" spc="78" normalizeH="0" baseline="0" smtClean="0">
                          <a:ln>
                            <a:noFill/>
                          </a:ln>
                          <a:solidFill>
                            <a:schemeClr val="accent1"/>
                          </a:solidFill>
                          <a:effectLst/>
                          <a:uFillTx/>
                          <a:latin typeface="Cambria Math" panose="02040503050406030204" pitchFamily="18" charset="0"/>
                          <a:sym typeface="Founders Grotesk Text"/>
                        </a:rPr>
                        <m:t>𝑑</m:t>
                      </m:r>
                      <m:r>
                        <a:rPr kumimoji="0" lang="fr-FR" sz="4400" b="0" i="1" u="none" strike="noStrike" cap="none" spc="78" normalizeH="0" baseline="0" smtClean="0">
                          <a:ln>
                            <a:noFill/>
                          </a:ln>
                          <a:solidFill>
                            <a:schemeClr val="accent1"/>
                          </a:solidFill>
                          <a:effectLst/>
                          <a:uFillTx/>
                          <a:latin typeface="Cambria Math" panose="02040503050406030204" pitchFamily="18" charset="0"/>
                          <a:sym typeface="Founders Grotesk Text"/>
                        </a:rPr>
                        <m:t>=</m:t>
                      </m:r>
                      <m:f>
                        <m:fPr>
                          <m:ctrlPr>
                            <a:rPr kumimoji="0" lang="fr-FR" sz="4400" b="0" i="1" u="none" strike="noStrike" cap="none" spc="78" normalizeH="0" baseline="0" smtClean="0">
                              <a:ln>
                                <a:noFill/>
                              </a:ln>
                              <a:solidFill>
                                <a:schemeClr val="accent1"/>
                              </a:solidFill>
                              <a:effectLst/>
                              <a:uFillTx/>
                              <a:latin typeface="Cambria Math" panose="02040503050406030204" pitchFamily="18" charset="0"/>
                              <a:sym typeface="Founders Grotesk Text"/>
                            </a:rPr>
                          </m:ctrlPr>
                        </m:fPr>
                        <m:num>
                          <m:r>
                            <a:rPr kumimoji="0" lang="fr-FR" sz="4400" b="0" i="1" u="none" strike="noStrike" cap="none" spc="78" normalizeH="0" baseline="0" smtClean="0">
                              <a:ln>
                                <a:noFill/>
                              </a:ln>
                              <a:solidFill>
                                <a:schemeClr val="accent1"/>
                              </a:solidFill>
                              <a:effectLst/>
                              <a:uFillTx/>
                              <a:latin typeface="Cambria Math" panose="02040503050406030204" pitchFamily="18" charset="0"/>
                              <a:sym typeface="Founders Grotesk Text"/>
                            </a:rPr>
                            <m:t>𝐻</m:t>
                          </m:r>
                        </m:num>
                        <m:den>
                          <m:r>
                            <a:rPr kumimoji="0" lang="fr-FR" sz="4400" b="0" i="1" u="none" strike="noStrike" cap="none" spc="78" normalizeH="0" baseline="0" smtClean="0">
                              <a:ln>
                                <a:noFill/>
                              </a:ln>
                              <a:solidFill>
                                <a:schemeClr val="accent1"/>
                              </a:solidFill>
                              <a:effectLst/>
                              <a:uFillTx/>
                              <a:latin typeface="Cambria Math" panose="02040503050406030204" pitchFamily="18" charset="0"/>
                              <a:sym typeface="Founders Grotesk Text"/>
                            </a:rPr>
                            <m:t>1852</m:t>
                          </m:r>
                          <m:r>
                            <a:rPr kumimoji="0" lang="fr-FR" sz="4400" b="0" i="1" u="none" strike="noStrike" cap="none" spc="78" normalizeH="0" baseline="0" smtClean="0">
                              <a:ln>
                                <a:noFill/>
                              </a:ln>
                              <a:solidFill>
                                <a:schemeClr val="accent1"/>
                              </a:solidFill>
                              <a:effectLst/>
                              <a:uFillTx/>
                              <a:latin typeface="Cambria Math" panose="02040503050406030204" pitchFamily="18" charset="0"/>
                              <a:ea typeface="Cambria Math" panose="02040503050406030204" pitchFamily="18" charset="0"/>
                              <a:sym typeface="Founders Grotesk Text"/>
                            </a:rPr>
                            <m:t>×</m:t>
                          </m:r>
                          <m:func>
                            <m:funcPr>
                              <m:ctrlPr>
                                <a:rPr kumimoji="0" lang="fr-FR" sz="4400" b="0" i="1" u="none" strike="noStrike" cap="none" spc="78" normalizeH="0" baseline="0" smtClean="0">
                                  <a:ln>
                                    <a:noFill/>
                                  </a:ln>
                                  <a:solidFill>
                                    <a:schemeClr val="accent1"/>
                                  </a:solidFill>
                                  <a:effectLst/>
                                  <a:uFillTx/>
                                  <a:latin typeface="Cambria Math" panose="02040503050406030204" pitchFamily="18" charset="0"/>
                                  <a:ea typeface="Cambria Math" panose="02040503050406030204" pitchFamily="18" charset="0"/>
                                  <a:sym typeface="Founders Grotesk Text"/>
                                </a:rPr>
                              </m:ctrlPr>
                            </m:funcPr>
                            <m:fName>
                              <m:r>
                                <m:rPr>
                                  <m:sty m:val="p"/>
                                </m:rPr>
                                <a:rPr kumimoji="0" lang="fr-FR" sz="4400" b="0" i="0" u="none" strike="noStrike" cap="none" spc="78" normalizeH="0" baseline="0" smtClean="0">
                                  <a:ln>
                                    <a:noFill/>
                                  </a:ln>
                                  <a:solidFill>
                                    <a:schemeClr val="accent1"/>
                                  </a:solidFill>
                                  <a:effectLst/>
                                  <a:uFillTx/>
                                  <a:latin typeface="Cambria Math" panose="02040503050406030204" pitchFamily="18" charset="0"/>
                                  <a:ea typeface="Cambria Math" panose="02040503050406030204" pitchFamily="18" charset="0"/>
                                  <a:sym typeface="Founders Grotesk Text"/>
                                </a:rPr>
                                <m:t>tan</m:t>
                              </m:r>
                            </m:fName>
                            <m:e>
                              <m:acc>
                                <m:accPr>
                                  <m:chr m:val="̂"/>
                                  <m:ctrlPr>
                                    <a:rPr kumimoji="0" lang="fr-FR" sz="4400" b="0" i="1" u="none" strike="noStrike" cap="none" spc="78" normalizeH="0" baseline="0" smtClean="0">
                                      <a:ln>
                                        <a:noFill/>
                                      </a:ln>
                                      <a:solidFill>
                                        <a:schemeClr val="accent1"/>
                                      </a:solidFill>
                                      <a:effectLst/>
                                      <a:uFillTx/>
                                      <a:latin typeface="Cambria Math" panose="02040503050406030204" pitchFamily="18" charset="0"/>
                                      <a:ea typeface="Cambria Math" panose="02040503050406030204" pitchFamily="18" charset="0"/>
                                      <a:sym typeface="Founders Grotesk Text"/>
                                    </a:rPr>
                                  </m:ctrlPr>
                                </m:accPr>
                                <m:e>
                                  <m:r>
                                    <a:rPr kumimoji="0" lang="fr-FR" sz="4400" b="0" i="1" u="none" strike="noStrike" cap="none" spc="78" normalizeH="0" baseline="0" smtClean="0">
                                      <a:ln>
                                        <a:noFill/>
                                      </a:ln>
                                      <a:solidFill>
                                        <a:schemeClr val="accent1"/>
                                      </a:solidFill>
                                      <a:effectLst/>
                                      <a:uFillTx/>
                                      <a:latin typeface="Cambria Math" panose="02040503050406030204" pitchFamily="18" charset="0"/>
                                      <a:ea typeface="Cambria Math" panose="02040503050406030204" pitchFamily="18" charset="0"/>
                                      <a:sym typeface="Founders Grotesk Text"/>
                                    </a:rPr>
                                    <m:t>𝑎</m:t>
                                  </m:r>
                                </m:e>
                              </m:acc>
                            </m:e>
                          </m:func>
                        </m:den>
                      </m:f>
                    </m:oMath>
                  </m:oMathPara>
                </a14:m>
                <a:endParaRPr kumimoji="0" lang="fr-FR" sz="4400" b="0" i="0" u="none" strike="noStrike" cap="none" spc="78" normalizeH="0" baseline="0" dirty="0">
                  <a:ln>
                    <a:noFill/>
                  </a:ln>
                  <a:solidFill>
                    <a:schemeClr val="accent1"/>
                  </a:solidFill>
                  <a:effectLst/>
                  <a:uFillTx/>
                  <a:sym typeface="Founders Grotesk Text"/>
                </a:endParaRPr>
              </a:p>
            </p:txBody>
          </p:sp>
        </mc:Choice>
        <mc:Fallback xmlns="">
          <p:sp>
            <p:nvSpPr>
              <p:cNvPr id="25" name="ZoneTexte 24">
                <a:extLst>
                  <a:ext uri="{FF2B5EF4-FFF2-40B4-BE49-F238E27FC236}">
                    <a16:creationId xmlns:a16="http://schemas.microsoft.com/office/drawing/2014/main" id="{CAC4183A-DF91-4966-86B9-254FD29C25CC}"/>
                  </a:ext>
                </a:extLst>
              </p:cNvPr>
              <p:cNvSpPr txBox="1">
                <a:spLocks noRot="1" noChangeAspect="1" noMove="1" noResize="1" noEditPoints="1" noAdjustHandles="1" noChangeArrowheads="1" noChangeShapeType="1" noTextEdit="1"/>
              </p:cNvSpPr>
              <p:nvPr/>
            </p:nvSpPr>
            <p:spPr>
              <a:xfrm>
                <a:off x="13481725" y="7978229"/>
                <a:ext cx="4434419" cy="1267655"/>
              </a:xfrm>
              <a:prstGeom prst="rect">
                <a:avLst/>
              </a:prstGeom>
              <a:blipFill>
                <a:blip r:embed="rId10"/>
                <a:stretch>
                  <a:fillRect/>
                </a:stretch>
              </a:blipFill>
              <a:ln w="12700" cap="flat">
                <a:noFill/>
                <a:miter lim="400000"/>
              </a:ln>
              <a:effectLst/>
            </p:spPr>
            <p:txBody>
              <a:bodyPr/>
              <a:lstStyle/>
              <a:p>
                <a:r>
                  <a:rPr lang="fr-FR">
                    <a:noFill/>
                  </a:rPr>
                  <a:t> </a:t>
                </a:r>
              </a:p>
            </p:txBody>
          </p:sp>
        </mc:Fallback>
      </mc:AlternateContent>
      <p:pic>
        <p:nvPicPr>
          <p:cNvPr id="26" name="Image 25">
            <a:extLst>
              <a:ext uri="{FF2B5EF4-FFF2-40B4-BE49-F238E27FC236}">
                <a16:creationId xmlns:a16="http://schemas.microsoft.com/office/drawing/2014/main" id="{63669375-635A-459E-90E9-B1295BFF295A}"/>
              </a:ext>
            </a:extLst>
          </p:cNvPr>
          <p:cNvPicPr>
            <a:picLocks noChangeAspect="1"/>
          </p:cNvPicPr>
          <p:nvPr/>
        </p:nvPicPr>
        <p:blipFill>
          <a:blip r:embed="rId11"/>
          <a:stretch>
            <a:fillRect/>
          </a:stretch>
        </p:blipFill>
        <p:spPr>
          <a:xfrm>
            <a:off x="7990798" y="2397603"/>
            <a:ext cx="4297846" cy="4287908"/>
          </a:xfrm>
          <a:prstGeom prst="rect">
            <a:avLst/>
          </a:prstGeom>
        </p:spPr>
      </p:pic>
      <p:sp>
        <p:nvSpPr>
          <p:cNvPr id="27" name="ZoneTexte 26">
            <a:extLst>
              <a:ext uri="{FF2B5EF4-FFF2-40B4-BE49-F238E27FC236}">
                <a16:creationId xmlns:a16="http://schemas.microsoft.com/office/drawing/2014/main" id="{715FF5B8-D4E6-4683-A1CF-599A0E507AA6}"/>
              </a:ext>
            </a:extLst>
          </p:cNvPr>
          <p:cNvSpPr txBox="1"/>
          <p:nvPr/>
        </p:nvSpPr>
        <p:spPr>
          <a:xfrm>
            <a:off x="12343600" y="3864378"/>
            <a:ext cx="429783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3600" b="1" i="0" u="sng"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Relevé de l’Azimut</a:t>
            </a:r>
          </a:p>
        </p:txBody>
      </p:sp>
      <p:pic>
        <p:nvPicPr>
          <p:cNvPr id="28" name="Image 27">
            <a:extLst>
              <a:ext uri="{FF2B5EF4-FFF2-40B4-BE49-F238E27FC236}">
                <a16:creationId xmlns:a16="http://schemas.microsoft.com/office/drawing/2014/main" id="{08B16200-9024-4889-824B-D4ACC934667E}"/>
              </a:ext>
            </a:extLst>
          </p:cNvPr>
          <p:cNvPicPr>
            <a:picLocks noChangeAspect="1"/>
          </p:cNvPicPr>
          <p:nvPr/>
        </p:nvPicPr>
        <p:blipFill>
          <a:blip r:embed="rId12"/>
          <a:stretch>
            <a:fillRect/>
          </a:stretch>
        </p:blipFill>
        <p:spPr>
          <a:xfrm>
            <a:off x="1300976" y="2274849"/>
            <a:ext cx="4267200" cy="4419600"/>
          </a:xfrm>
          <a:prstGeom prst="rect">
            <a:avLst/>
          </a:prstGeom>
        </p:spPr>
      </p:pic>
    </p:spTree>
    <p:extLst>
      <p:ext uri="{BB962C8B-B14F-4D97-AF65-F5344CB8AC3E}">
        <p14:creationId xmlns:p14="http://schemas.microsoft.com/office/powerpoint/2010/main" val="622401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0" presetClass="entr" presetSubtype="12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additive="sum">
                                        <p:cTn id="13" dur="1000" fill="hold"/>
                                        <p:tgtEl>
                                          <p:spTgt spid="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4" dur="1000" fill="hold"/>
                                        <p:tgtEl>
                                          <p:spTgt spid="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5" dur="1000" fill="hold"/>
                                        <p:tgtEl>
                                          <p:spTgt spid="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6" dur="1000" fill="hold"/>
                                        <p:tgtEl>
                                          <p:spTgt spid="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animBg="1"/>
      <p:bldP spid="25" grpId="0"/>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5C4CA0D5-64EA-4362-AD0B-67065D047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642" y="3697692"/>
            <a:ext cx="7478751" cy="6677456"/>
          </a:xfrm>
          <a:prstGeom prst="rect">
            <a:avLst/>
          </a:prstGeom>
          <a:effectLst>
            <a:softEdge rad="635000"/>
          </a:effectLst>
        </p:spPr>
      </p:pic>
      <p:sp>
        <p:nvSpPr>
          <p:cNvPr id="7" name="Bulle narrative : ronde 6">
            <a:extLst>
              <a:ext uri="{FF2B5EF4-FFF2-40B4-BE49-F238E27FC236}">
                <a16:creationId xmlns:a16="http://schemas.microsoft.com/office/drawing/2014/main" id="{726C15A9-0338-4BF7-9C38-5956DA0CB379}"/>
              </a:ext>
            </a:extLst>
          </p:cNvPr>
          <p:cNvSpPr/>
          <p:nvPr/>
        </p:nvSpPr>
        <p:spPr>
          <a:xfrm>
            <a:off x="3397404" y="2810468"/>
            <a:ext cx="7478751" cy="2481342"/>
          </a:xfrm>
          <a:prstGeom prst="wedgeEllipseCallout">
            <a:avLst>
              <a:gd name="adj1" fmla="val 63262"/>
              <a:gd name="adj2" fmla="val 34669"/>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5400" b="1" i="0" u="none" strike="noStrike" cap="all" spc="156" normalizeH="0" baseline="0" dirty="0">
                <a:ln>
                  <a:noFill/>
                </a:ln>
                <a:solidFill>
                  <a:srgbClr val="FFFFFF"/>
                </a:solidFill>
                <a:effectLst/>
                <a:uFillTx/>
                <a:latin typeface="Founders Grotesk Condensed"/>
                <a:ea typeface="Founders Grotesk Condensed"/>
                <a:cs typeface="Founders Grotesk Condensed"/>
                <a:sym typeface="Founders Grotesk Condensed"/>
              </a:rPr>
              <a:t>Des questions matelot ?</a:t>
            </a:r>
          </a:p>
        </p:txBody>
      </p:sp>
    </p:spTree>
    <p:extLst>
      <p:ext uri="{BB962C8B-B14F-4D97-AF65-F5344CB8AC3E}">
        <p14:creationId xmlns:p14="http://schemas.microsoft.com/office/powerpoint/2010/main" val="81112254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1017359"/>
            <a:ext cx="21852082" cy="1951018"/>
          </a:xfrm>
          <a:prstGeom prst="rect">
            <a:avLst/>
          </a:prstGeom>
        </p:spPr>
        <p:txBody>
          <a:bodyPr/>
          <a:lstStyle>
            <a:lvl1pPr defTabSz="726440">
              <a:defRPr sz="10560" spc="-211"/>
            </a:lvl1pPr>
          </a:lstStyle>
          <a:p>
            <a:r>
              <a:rPr lang="fr-FR" dirty="0"/>
              <a:t>Passer du Cap à la route</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extLst>
              <p:ext uri="{D42A27DB-BD31-4B8C-83A1-F6EECF244321}">
                <p14:modId xmlns:p14="http://schemas.microsoft.com/office/powerpoint/2010/main" val="3739567867"/>
              </p:ext>
            </p:extLst>
          </p:nvPr>
        </p:nvGraphicFramePr>
        <p:xfrm>
          <a:off x="571500" y="3380796"/>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algn="l"/>
                      <a:r>
                        <a:rPr lang="fr-FR" sz="4800" b="1" dirty="0"/>
                        <a:t>Cap Compas (Cc)</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50000"/>
                            </a:schemeClr>
                          </a:solidFill>
                        </a:rPr>
                        <a:t>209</a:t>
                      </a:r>
                      <a:r>
                        <a:rPr lang="fr-FR" sz="4800" dirty="0">
                          <a:solidFill>
                            <a:schemeClr val="accent6">
                              <a:lumMod val="50000"/>
                            </a:schemeClr>
                          </a:solidFill>
                        </a:rPr>
                        <a: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520468">
                <a:tc>
                  <a:txBody>
                    <a:bodyPr/>
                    <a:lstStyle/>
                    <a:p>
                      <a:pPr algn="l"/>
                      <a:r>
                        <a:rPr lang="fr-FR" sz="4800" dirty="0">
                          <a:solidFill>
                            <a:schemeClr val="accent6">
                              <a:lumMod val="75000"/>
                            </a:schemeClr>
                          </a:solidFill>
                        </a:rPr>
                        <a:t>Déclinaison magnétique  (D)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20000"/>
                        <a:lumOff val="80000"/>
                      </a:schemeClr>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50000"/>
                            </a:schemeClr>
                          </a:solidFill>
                        </a:rPr>
                        <a:t>1°00W =  -1°</a:t>
                      </a:r>
                      <a:endParaRPr lang="fr-FR" sz="4800"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4270423661"/>
                  </a:ext>
                </a:extLst>
              </a:tr>
              <a:tr h="520468">
                <a:tc>
                  <a:txBody>
                    <a:bodyPr/>
                    <a:lstStyle/>
                    <a:p>
                      <a:pPr algn="l"/>
                      <a:r>
                        <a:rPr lang="fr-FR" sz="4800" dirty="0"/>
                        <a:t>Déviation magnétique (d)</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endParaRPr lang="fr-FR" sz="48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317507"/>
                  </a:ext>
                </a:extLst>
              </a:tr>
              <a:tr h="520468">
                <a:tc>
                  <a:txBody>
                    <a:bodyPr/>
                    <a:lstStyle/>
                    <a:p>
                      <a:pPr algn="l"/>
                      <a:r>
                        <a:rPr lang="fr-FR" sz="4800" b="1" dirty="0"/>
                        <a:t>Cap Vrai (Cv) </a:t>
                      </a:r>
                    </a:p>
                  </a:txBody>
                  <a:tcPr>
                    <a:lnT w="12700" cap="flat" cmpd="sng" algn="ctr">
                      <a:solidFill>
                        <a:schemeClr val="tx1"/>
                      </a:solidFill>
                      <a:prstDash val="solid"/>
                      <a:round/>
                      <a:headEnd type="none" w="med" len="med"/>
                      <a:tailEnd type="none" w="med" len="med"/>
                    </a:lnT>
                  </a:tcPr>
                </a:tc>
                <a:tc>
                  <a:txBody>
                    <a:bodyPr/>
                    <a:lstStyle/>
                    <a:p>
                      <a:pPr algn="ctr"/>
                      <a:endParaRPr lang="fr-FR" sz="4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t>Dérive vent</a:t>
                      </a:r>
                    </a:p>
                  </a:txBody>
                  <a:tcPr/>
                </a:tc>
                <a:tc>
                  <a:txBody>
                    <a:bodyPr/>
                    <a:lstStyle/>
                    <a:p>
                      <a:pPr algn="ctr"/>
                      <a:endParaRPr lang="fr-FR" sz="4800" dirty="0"/>
                    </a:p>
                  </a:txBody>
                  <a:tcPr/>
                </a:tc>
                <a:extLst>
                  <a:ext uri="{0D108BD9-81ED-4DB2-BD59-A6C34878D82A}">
                    <a16:rowId xmlns:a16="http://schemas.microsoft.com/office/drawing/2014/main" val="3532721133"/>
                  </a:ext>
                </a:extLst>
              </a:tr>
              <a:tr h="520468">
                <a:tc>
                  <a:txBody>
                    <a:bodyPr/>
                    <a:lstStyle/>
                    <a:p>
                      <a:pPr algn="l"/>
                      <a:r>
                        <a:rPr lang="fr-FR" sz="4800" b="1" dirty="0"/>
                        <a:t>Route de surface (</a:t>
                      </a:r>
                      <a:r>
                        <a:rPr lang="fr-FR" sz="4800" b="1" dirty="0" err="1"/>
                        <a:t>Rs</a:t>
                      </a:r>
                      <a:r>
                        <a:rPr lang="fr-FR" sz="4800" b="1" dirty="0"/>
                        <a:t>)</a:t>
                      </a:r>
                    </a:p>
                  </a:txBody>
                  <a:tcPr/>
                </a:tc>
                <a:tc>
                  <a:txBody>
                    <a:bodyPr/>
                    <a:lstStyle/>
                    <a:p>
                      <a:pPr algn="ctr"/>
                      <a:endParaRPr lang="fr-FR" sz="4800" dirty="0"/>
                    </a:p>
                  </a:txBody>
                  <a:tcPr/>
                </a:tc>
                <a:extLst>
                  <a:ext uri="{0D108BD9-81ED-4DB2-BD59-A6C34878D82A}">
                    <a16:rowId xmlns:a16="http://schemas.microsoft.com/office/drawing/2014/main" val="2717777618"/>
                  </a:ext>
                </a:extLst>
              </a:tr>
              <a:tr h="520468">
                <a:tc>
                  <a:txBody>
                    <a:bodyPr/>
                    <a:lstStyle/>
                    <a:p>
                      <a:pPr algn="l"/>
                      <a:r>
                        <a:rPr lang="fr-FR" sz="4800" b="0" dirty="0"/>
                        <a:t>Courant</a:t>
                      </a:r>
                      <a:endParaRPr lang="fr-FR" sz="4800" b="1" dirty="0"/>
                    </a:p>
                  </a:txBody>
                  <a:tcPr/>
                </a:tc>
                <a:tc>
                  <a:txBody>
                    <a:bodyPr/>
                    <a:lstStyle/>
                    <a:p>
                      <a:pPr algn="ctr"/>
                      <a:endParaRPr lang="fr-FR" sz="4800" dirty="0"/>
                    </a:p>
                  </a:txBody>
                  <a:tcPr/>
                </a:tc>
                <a:extLst>
                  <a:ext uri="{0D108BD9-81ED-4DB2-BD59-A6C34878D82A}">
                    <a16:rowId xmlns:a16="http://schemas.microsoft.com/office/drawing/2014/main" val="2140157251"/>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fond (Rf)</a:t>
                      </a:r>
                    </a:p>
                  </a:txBody>
                  <a:tcPr/>
                </a:tc>
                <a:tc>
                  <a:txBody>
                    <a:bodyPr/>
                    <a:lstStyle/>
                    <a:p>
                      <a:pPr algn="ctr"/>
                      <a:endParaRPr lang="fr-FR" sz="4800" dirty="0"/>
                    </a:p>
                  </a:txBody>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pic>
        <p:nvPicPr>
          <p:cNvPr id="1026" name="Picture 2" descr="Rose Compas adhsive pour carte de navigation">
            <a:extLst>
              <a:ext uri="{FF2B5EF4-FFF2-40B4-BE49-F238E27FC236}">
                <a16:creationId xmlns:a16="http://schemas.microsoft.com/office/drawing/2014/main" id="{6B3EAEC8-F621-DC44-A2BE-D136AB9A6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0439" y="5444849"/>
            <a:ext cx="6493598" cy="6409266"/>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vers le bas 2">
            <a:extLst>
              <a:ext uri="{FF2B5EF4-FFF2-40B4-BE49-F238E27FC236}">
                <a16:creationId xmlns:a16="http://schemas.microsoft.com/office/drawing/2014/main" id="{96AB731B-6303-8F4D-A985-F491B4B586BC}"/>
              </a:ext>
            </a:extLst>
          </p:cNvPr>
          <p:cNvSpPr/>
          <p:nvPr/>
        </p:nvSpPr>
        <p:spPr>
          <a:xfrm rot="1501669">
            <a:off x="19414493" y="7156645"/>
            <a:ext cx="480423" cy="3403970"/>
          </a:xfrm>
          <a:prstGeom prst="downArrow">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5" name="ZoneTexte 4">
            <a:extLst>
              <a:ext uri="{FF2B5EF4-FFF2-40B4-BE49-F238E27FC236}">
                <a16:creationId xmlns:a16="http://schemas.microsoft.com/office/drawing/2014/main" id="{66DCB63D-C3BA-4E48-89BB-9A40CBC0B34E}"/>
              </a:ext>
            </a:extLst>
          </p:cNvPr>
          <p:cNvSpPr txBox="1"/>
          <p:nvPr/>
        </p:nvSpPr>
        <p:spPr>
          <a:xfrm>
            <a:off x="19751163" y="8649482"/>
            <a:ext cx="1490133"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209°</a:t>
            </a:r>
          </a:p>
        </p:txBody>
      </p:sp>
      <p:cxnSp>
        <p:nvCxnSpPr>
          <p:cNvPr id="7" name="Connecteur droit avec flèche 6">
            <a:extLst>
              <a:ext uri="{FF2B5EF4-FFF2-40B4-BE49-F238E27FC236}">
                <a16:creationId xmlns:a16="http://schemas.microsoft.com/office/drawing/2014/main" id="{06C9A061-2FFC-4E57-BEBE-94212077368C}"/>
              </a:ext>
            </a:extLst>
          </p:cNvPr>
          <p:cNvCxnSpPr/>
          <p:nvPr/>
        </p:nvCxnSpPr>
        <p:spPr>
          <a:xfrm>
            <a:off x="8026400" y="3166533"/>
            <a:ext cx="0" cy="7857067"/>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8" name="ZoneTexte 7">
            <a:extLst>
              <a:ext uri="{FF2B5EF4-FFF2-40B4-BE49-F238E27FC236}">
                <a16:creationId xmlns:a16="http://schemas.microsoft.com/office/drawing/2014/main" id="{D0252309-3B23-41CE-885D-64264072A4AA}"/>
              </a:ext>
            </a:extLst>
          </p:cNvPr>
          <p:cNvSpPr txBox="1"/>
          <p:nvPr/>
        </p:nvSpPr>
        <p:spPr>
          <a:xfrm>
            <a:off x="-332316" y="11001699"/>
            <a:ext cx="8348133" cy="812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Variation = déviation + Déclinaison (W=</a:t>
            </a:r>
            <a:r>
              <a:rPr kumimoji="0" lang="fr-FR" sz="2600" b="0"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a:t>
            </a:r>
          </a:p>
        </p:txBody>
      </p:sp>
      <p:pic>
        <p:nvPicPr>
          <p:cNvPr id="9" name="Graphique 8" descr="Ajouter">
            <a:extLst>
              <a:ext uri="{FF2B5EF4-FFF2-40B4-BE49-F238E27FC236}">
                <a16:creationId xmlns:a16="http://schemas.microsoft.com/office/drawing/2014/main" id="{5C293914-9DA0-4177-B407-4F0BFFBFD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0407" y="11023600"/>
            <a:ext cx="914400" cy="914400"/>
          </a:xfrm>
          <a:prstGeom prst="rect">
            <a:avLst/>
          </a:prstGeom>
        </p:spPr>
      </p:pic>
      <p:sp>
        <p:nvSpPr>
          <p:cNvPr id="6" name="Ellipse 5">
            <a:extLst>
              <a:ext uri="{FF2B5EF4-FFF2-40B4-BE49-F238E27FC236}">
                <a16:creationId xmlns:a16="http://schemas.microsoft.com/office/drawing/2014/main" id="{BB6EAB7C-F966-470C-A105-561425B627F0}"/>
              </a:ext>
            </a:extLst>
          </p:cNvPr>
          <p:cNvSpPr/>
          <p:nvPr/>
        </p:nvSpPr>
        <p:spPr>
          <a:xfrm>
            <a:off x="16334775" y="1779453"/>
            <a:ext cx="5747981" cy="2034734"/>
          </a:xfrm>
          <a:prstGeom prst="ellipse">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4" name="ZoneTexte 3">
            <a:extLst>
              <a:ext uri="{FF2B5EF4-FFF2-40B4-BE49-F238E27FC236}">
                <a16:creationId xmlns:a16="http://schemas.microsoft.com/office/drawing/2014/main" id="{E465662F-B32A-42BD-88EE-94D31C1EB1DA}"/>
              </a:ext>
            </a:extLst>
          </p:cNvPr>
          <p:cNvSpPr txBox="1"/>
          <p:nvPr/>
        </p:nvSpPr>
        <p:spPr>
          <a:xfrm>
            <a:off x="16667242" y="1861885"/>
            <a:ext cx="4772719" cy="1426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W=</a:t>
            </a:r>
            <a:r>
              <a:rPr kumimoji="0" lang="fr-FR" sz="66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endPar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cxnSp>
        <p:nvCxnSpPr>
          <p:cNvPr id="11" name="Connecteur droit avec flèche 10">
            <a:extLst>
              <a:ext uri="{FF2B5EF4-FFF2-40B4-BE49-F238E27FC236}">
                <a16:creationId xmlns:a16="http://schemas.microsoft.com/office/drawing/2014/main" id="{DE94FF23-19C7-4AA1-8FD8-EAD1B043641F}"/>
              </a:ext>
            </a:extLst>
          </p:cNvPr>
          <p:cNvCxnSpPr>
            <a:cxnSpLocks/>
          </p:cNvCxnSpPr>
          <p:nvPr/>
        </p:nvCxnSpPr>
        <p:spPr>
          <a:xfrm flipV="1">
            <a:off x="15689903" y="3549769"/>
            <a:ext cx="1616790" cy="1542079"/>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3" name="Accolade fermante 12">
            <a:extLst>
              <a:ext uri="{FF2B5EF4-FFF2-40B4-BE49-F238E27FC236}">
                <a16:creationId xmlns:a16="http://schemas.microsoft.com/office/drawing/2014/main" id="{0A51C2A7-0FB8-4426-BB22-D7FEE6B4B179}"/>
              </a:ext>
            </a:extLst>
          </p:cNvPr>
          <p:cNvSpPr/>
          <p:nvPr/>
        </p:nvSpPr>
        <p:spPr>
          <a:xfrm>
            <a:off x="15202402" y="4378170"/>
            <a:ext cx="245847" cy="1427356"/>
          </a:xfrm>
          <a:prstGeom prst="rightBrace">
            <a:avLst/>
          </a:prstGeom>
          <a:noFill/>
          <a:ln w="1143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18" name="Graphique 17" descr="Ligne fléchée : incurvée dans le sens inverse des aiguilles d’une montre">
            <a:extLst>
              <a:ext uri="{FF2B5EF4-FFF2-40B4-BE49-F238E27FC236}">
                <a16:creationId xmlns:a16="http://schemas.microsoft.com/office/drawing/2014/main" id="{784D6152-9963-40C5-9152-5CD7C10E9D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399438">
            <a:off x="16230037" y="4229102"/>
            <a:ext cx="2911474" cy="2911474"/>
          </a:xfrm>
          <a:prstGeom prst="rect">
            <a:avLst/>
          </a:prstGeom>
        </p:spPr>
      </p:pic>
      <p:pic>
        <p:nvPicPr>
          <p:cNvPr id="20" name="Graphique 19" descr="Ligne fléchée : courbe dans le sens des aiguilles d’une montre">
            <a:extLst>
              <a:ext uri="{FF2B5EF4-FFF2-40B4-BE49-F238E27FC236}">
                <a16:creationId xmlns:a16="http://schemas.microsoft.com/office/drawing/2014/main" id="{1E4AA7AD-7D1A-4673-A6BD-2BDCAD2CF7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77242">
            <a:off x="20420532" y="3756035"/>
            <a:ext cx="2408448" cy="3487234"/>
          </a:xfrm>
          <a:prstGeom prst="rect">
            <a:avLst/>
          </a:prstGeom>
        </p:spPr>
      </p:pic>
      <p:pic>
        <p:nvPicPr>
          <p:cNvPr id="23" name="Graphique 22" descr="Ajouter">
            <a:extLst>
              <a:ext uri="{FF2B5EF4-FFF2-40B4-BE49-F238E27FC236}">
                <a16:creationId xmlns:a16="http://schemas.microsoft.com/office/drawing/2014/main" id="{E4DEC0D3-B398-44D8-9F13-43255DA2BC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81285" y="8069615"/>
            <a:ext cx="914400" cy="914400"/>
          </a:xfrm>
          <a:prstGeom prst="rect">
            <a:avLst/>
          </a:prstGeom>
        </p:spPr>
      </p:pic>
      <p:sp>
        <p:nvSpPr>
          <p:cNvPr id="21" name="ZoneTexte 20">
            <a:extLst>
              <a:ext uri="{FF2B5EF4-FFF2-40B4-BE49-F238E27FC236}">
                <a16:creationId xmlns:a16="http://schemas.microsoft.com/office/drawing/2014/main" id="{6890BF88-68A6-41B8-8E5A-00EEF146AB75}"/>
              </a:ext>
            </a:extLst>
          </p:cNvPr>
          <p:cNvSpPr txBox="1"/>
          <p:nvPr/>
        </p:nvSpPr>
        <p:spPr>
          <a:xfrm>
            <a:off x="15651581" y="7582828"/>
            <a:ext cx="941434"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22" name="ZoneTexte 21">
            <a:extLst>
              <a:ext uri="{FF2B5EF4-FFF2-40B4-BE49-F238E27FC236}">
                <a16:creationId xmlns:a16="http://schemas.microsoft.com/office/drawing/2014/main" id="{26C888B7-3930-44F1-850F-FFC73E6F1B82}"/>
              </a:ext>
            </a:extLst>
          </p:cNvPr>
          <p:cNvSpPr txBox="1"/>
          <p:nvPr/>
        </p:nvSpPr>
        <p:spPr>
          <a:xfrm>
            <a:off x="16540985" y="12185680"/>
            <a:ext cx="645250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Ouest </a:t>
            </a:r>
            <a:r>
              <a:rPr lang="fr-FR" sz="4000" dirty="0"/>
              <a:t>Négative / Est Positive </a:t>
            </a:r>
            <a:endPar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10" name="ZoneTexte 9">
            <a:extLst>
              <a:ext uri="{FF2B5EF4-FFF2-40B4-BE49-F238E27FC236}">
                <a16:creationId xmlns:a16="http://schemas.microsoft.com/office/drawing/2014/main" id="{B23ECEAF-5EC1-4125-8B6A-17DC26EF4320}"/>
              </a:ext>
            </a:extLst>
          </p:cNvPr>
          <p:cNvSpPr txBox="1"/>
          <p:nvPr/>
        </p:nvSpPr>
        <p:spPr>
          <a:xfrm>
            <a:off x="15448249" y="6672350"/>
            <a:ext cx="1218993"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7200" b="1" i="0" u="none" strike="noStrike" cap="none" spc="78" normalizeH="0" baseline="0" dirty="0">
                <a:ln>
                  <a:noFill/>
                </a:ln>
                <a:solidFill>
                  <a:schemeClr val="accent6">
                    <a:lumMod val="75000"/>
                  </a:schemeClr>
                </a:solidFill>
                <a:effectLst/>
                <a:uFillTx/>
                <a:latin typeface="Founders Grotesk Text"/>
                <a:ea typeface="Founders Grotesk Text"/>
                <a:cs typeface="Founders Grotesk Text"/>
                <a:sym typeface="Founders Grotesk Text"/>
              </a:rPr>
              <a:t>W</a:t>
            </a:r>
          </a:p>
        </p:txBody>
      </p:sp>
      <p:sp>
        <p:nvSpPr>
          <p:cNvPr id="24" name="ZoneTexte 23">
            <a:extLst>
              <a:ext uri="{FF2B5EF4-FFF2-40B4-BE49-F238E27FC236}">
                <a16:creationId xmlns:a16="http://schemas.microsoft.com/office/drawing/2014/main" id="{335CD602-55A7-4CFB-8BB9-D1D6F5CC7D59}"/>
              </a:ext>
            </a:extLst>
          </p:cNvPr>
          <p:cNvSpPr txBox="1"/>
          <p:nvPr/>
        </p:nvSpPr>
        <p:spPr>
          <a:xfrm>
            <a:off x="22739475" y="6672350"/>
            <a:ext cx="1218993"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7200" b="1" dirty="0">
                <a:solidFill>
                  <a:schemeClr val="accent6">
                    <a:lumMod val="75000"/>
                  </a:schemeClr>
                </a:solidFill>
              </a:rPr>
              <a:t>E</a:t>
            </a:r>
            <a:endParaRPr kumimoji="0" lang="fr-FR" sz="7200" b="1" i="0" u="none" strike="noStrike" cap="none" spc="78" normalizeH="0" baseline="0" dirty="0">
              <a:ln>
                <a:noFill/>
              </a:ln>
              <a:solidFill>
                <a:schemeClr val="accent6">
                  <a:lumMod val="75000"/>
                </a:schemeClr>
              </a:solidFill>
              <a:effectLst/>
              <a:uFillTx/>
              <a:latin typeface="Founders Grotesk Text"/>
              <a:ea typeface="Founders Grotesk Text"/>
              <a:cs typeface="Founders Grotesk Text"/>
              <a:sym typeface="Founders Grotesk Tex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3" grpId="0" animBg="1"/>
      <p:bldP spid="21" grpId="0"/>
      <p:bldP spid="22" grpId="0"/>
      <p:bldP spid="10"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E62DD65-9A18-4A9F-A994-EBA5FBF57DFA}"/>
              </a:ext>
            </a:extLst>
          </p:cNvPr>
          <p:cNvSpPr>
            <a:spLocks noGrp="1"/>
          </p:cNvSpPr>
          <p:nvPr>
            <p:ph type="body" sz="quarter" idx="21"/>
          </p:nvPr>
        </p:nvSpPr>
        <p:spPr/>
        <p:txBody>
          <a:bodyPr/>
          <a:lstStyle/>
          <a:p>
            <a:r>
              <a:rPr lang="fr-FR" dirty="0"/>
              <a:t>Jean-Michel picot / 2 et 6 décembre 2020</a:t>
            </a:r>
          </a:p>
        </p:txBody>
      </p:sp>
      <p:sp>
        <p:nvSpPr>
          <p:cNvPr id="3" name="Espace réservé du texte 2">
            <a:extLst>
              <a:ext uri="{FF2B5EF4-FFF2-40B4-BE49-F238E27FC236}">
                <a16:creationId xmlns:a16="http://schemas.microsoft.com/office/drawing/2014/main" id="{590334FC-606E-41D0-B708-A403C87FD0BD}"/>
              </a:ext>
            </a:extLst>
          </p:cNvPr>
          <p:cNvSpPr>
            <a:spLocks noGrp="1"/>
          </p:cNvSpPr>
          <p:nvPr>
            <p:ph type="body" idx="1"/>
          </p:nvPr>
        </p:nvSpPr>
        <p:spPr/>
        <p:txBody>
          <a:bodyPr/>
          <a:lstStyle/>
          <a:p>
            <a:r>
              <a:rPr lang="fr-FR" dirty="0"/>
              <a:t>Ma pomme.</a:t>
            </a:r>
          </a:p>
          <a:p>
            <a:r>
              <a:rPr lang="fr-FR" dirty="0"/>
              <a:t>Loisirs Nautic pour la courbe de déviation magnétique.</a:t>
            </a:r>
          </a:p>
          <a:p>
            <a:r>
              <a:rPr lang="fr-FR" dirty="0"/>
              <a:t>Data </a:t>
            </a:r>
            <a:r>
              <a:rPr lang="fr-FR" dirty="0" err="1"/>
              <a:t>Shom</a:t>
            </a:r>
            <a:r>
              <a:rPr lang="fr-FR" dirty="0"/>
              <a:t> pour les cartes.</a:t>
            </a:r>
          </a:p>
          <a:p>
            <a:r>
              <a:rPr lang="fr-FR" dirty="0"/>
              <a:t>Application courant « </a:t>
            </a:r>
            <a:r>
              <a:rPr lang="fr-FR" dirty="0" err="1"/>
              <a:t>Juzzy</a:t>
            </a:r>
            <a:r>
              <a:rPr lang="fr-FR" dirty="0"/>
              <a:t> ».</a:t>
            </a:r>
          </a:p>
        </p:txBody>
      </p:sp>
      <p:sp>
        <p:nvSpPr>
          <p:cNvPr id="4" name="Titre 3">
            <a:extLst>
              <a:ext uri="{FF2B5EF4-FFF2-40B4-BE49-F238E27FC236}">
                <a16:creationId xmlns:a16="http://schemas.microsoft.com/office/drawing/2014/main" id="{3F5D4CA2-CB5B-41EC-8824-DE98F63E8581}"/>
              </a:ext>
            </a:extLst>
          </p:cNvPr>
          <p:cNvSpPr>
            <a:spLocks noGrp="1"/>
          </p:cNvSpPr>
          <p:nvPr>
            <p:ph type="title"/>
          </p:nvPr>
        </p:nvSpPr>
        <p:spPr>
          <a:xfrm>
            <a:off x="571500" y="1139041"/>
            <a:ext cx="23241000" cy="1951018"/>
          </a:xfrm>
        </p:spPr>
        <p:txBody>
          <a:bodyPr/>
          <a:lstStyle/>
          <a:p>
            <a:r>
              <a:rPr lang="fr-FR" dirty="0"/>
              <a:t>Sources</a:t>
            </a:r>
          </a:p>
        </p:txBody>
      </p:sp>
    </p:spTree>
    <p:extLst>
      <p:ext uri="{BB962C8B-B14F-4D97-AF65-F5344CB8AC3E}">
        <p14:creationId xmlns:p14="http://schemas.microsoft.com/office/powerpoint/2010/main" val="9744952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4B782-CFE2-4D95-93AF-46AE07A38A48}"/>
              </a:ext>
            </a:extLst>
          </p:cNvPr>
          <p:cNvSpPr>
            <a:spLocks noGrp="1"/>
          </p:cNvSpPr>
          <p:nvPr>
            <p:ph type="title"/>
          </p:nvPr>
        </p:nvSpPr>
        <p:spPr>
          <a:xfrm>
            <a:off x="571500" y="1162030"/>
            <a:ext cx="23241000" cy="1951018"/>
          </a:xfrm>
        </p:spPr>
        <p:txBody>
          <a:bodyPr/>
          <a:lstStyle/>
          <a:p>
            <a:r>
              <a:rPr lang="fr-FR" dirty="0"/>
              <a:t>La déclinaison magnétique</a:t>
            </a:r>
          </a:p>
        </p:txBody>
      </p:sp>
      <p:sp>
        <p:nvSpPr>
          <p:cNvPr id="3" name="ZoneTexte 2">
            <a:extLst>
              <a:ext uri="{FF2B5EF4-FFF2-40B4-BE49-F238E27FC236}">
                <a16:creationId xmlns:a16="http://schemas.microsoft.com/office/drawing/2014/main" id="{BB53A3A6-4014-43DF-95B0-2F8E6323B92E}"/>
              </a:ext>
            </a:extLst>
          </p:cNvPr>
          <p:cNvSpPr txBox="1"/>
          <p:nvPr/>
        </p:nvSpPr>
        <p:spPr>
          <a:xfrm>
            <a:off x="571500" y="2538296"/>
            <a:ext cx="9121697" cy="1059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fr-FR" sz="3200" b="1" dirty="0"/>
              <a:t>Le Nord de nos cartes marines correspond au Nord vrai ou Nord géographique</a:t>
            </a:r>
            <a:r>
              <a:rPr lang="fr-FR" sz="3200" dirty="0"/>
              <a:t>. les pôles géographiques matérialisent l’axe de rotation de la terre où convergent tous les méridiens. Au contraire, le champ magnétique terrestre évolue dans l’espace et dans le temps.</a:t>
            </a:r>
          </a:p>
          <a:p>
            <a:pPr algn="l"/>
            <a:r>
              <a:rPr lang="fr-FR" sz="3200" dirty="0"/>
              <a:t>Le flux sans cesse changeant du liquide ferreux du noyau terrestre externe (profondeur moyenne vers 3 500 kilomètres) est déterminant : interagissant avec les mouvements de la Terre (rotation et précession), il est à l’origine du champ magnétique terrestre par effet dynamo des courants électriques qui le parcourent. De nombreux facteurs influencent directement ce champ magnétique terrestre à commencer par l’effet considérable du champ magnétique du soleil, véhiculé par le vent solaire.</a:t>
            </a:r>
          </a:p>
          <a:p>
            <a:endParaRPr kumimoji="0" lang="fr-FR" sz="32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a:p>
            <a:endPar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pic>
        <p:nvPicPr>
          <p:cNvPr id="4" name="Image 3">
            <a:extLst>
              <a:ext uri="{FF2B5EF4-FFF2-40B4-BE49-F238E27FC236}">
                <a16:creationId xmlns:a16="http://schemas.microsoft.com/office/drawing/2014/main" id="{C5E68778-34FB-439A-A59E-56FD39A7B4C0}"/>
              </a:ext>
            </a:extLst>
          </p:cNvPr>
          <p:cNvPicPr>
            <a:picLocks noChangeAspect="1"/>
          </p:cNvPicPr>
          <p:nvPr/>
        </p:nvPicPr>
        <p:blipFill>
          <a:blip r:embed="rId3"/>
          <a:stretch>
            <a:fillRect/>
          </a:stretch>
        </p:blipFill>
        <p:spPr>
          <a:xfrm>
            <a:off x="10228479" y="2538296"/>
            <a:ext cx="13859986" cy="9527323"/>
          </a:xfrm>
          <a:prstGeom prst="rect">
            <a:avLst/>
          </a:prstGeom>
        </p:spPr>
      </p:pic>
      <p:sp>
        <p:nvSpPr>
          <p:cNvPr id="5" name="CARTO NUMERIQUE : ISAILOR (Apple et Android)…">
            <a:extLst>
              <a:ext uri="{FF2B5EF4-FFF2-40B4-BE49-F238E27FC236}">
                <a16:creationId xmlns:a16="http://schemas.microsoft.com/office/drawing/2014/main" id="{7D089D9A-5EC7-43AE-A351-6747C17A7C8F}"/>
              </a:ext>
            </a:extLst>
          </p:cNvPr>
          <p:cNvSpPr txBox="1"/>
          <p:nvPr/>
        </p:nvSpPr>
        <p:spPr>
          <a:xfrm>
            <a:off x="571500" y="12553970"/>
            <a:ext cx="1397241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300" b="1" spc="98"/>
            </a:pPr>
            <a:r>
              <a:rPr lang="fr-FR" sz="4000" dirty="0"/>
              <a:t>Déclinaison magnétique : Article </a:t>
            </a:r>
            <a:r>
              <a:rPr lang="fr-FR" sz="4000" dirty="0" err="1"/>
              <a:t>Voile&amp;voilier</a:t>
            </a:r>
            <a:r>
              <a:rPr lang="fr-FR" sz="4000" dirty="0"/>
              <a:t> du 25/01/2019</a:t>
            </a:r>
            <a:endParaRPr sz="4000" dirty="0"/>
          </a:p>
        </p:txBody>
      </p:sp>
      <p:sp>
        <p:nvSpPr>
          <p:cNvPr id="6" name="Flèche : gauche 5">
            <a:extLst>
              <a:ext uri="{FF2B5EF4-FFF2-40B4-BE49-F238E27FC236}">
                <a16:creationId xmlns:a16="http://schemas.microsoft.com/office/drawing/2014/main" id="{D928E18F-E7BB-4E56-9CFD-E7233A59BF8D}"/>
              </a:ext>
            </a:extLst>
          </p:cNvPr>
          <p:cNvSpPr/>
          <p:nvPr/>
        </p:nvSpPr>
        <p:spPr>
          <a:xfrm rot="2691177">
            <a:off x="16949854" y="4819384"/>
            <a:ext cx="1248936" cy="758283"/>
          </a:xfrm>
          <a:prstGeom prst="leftArrow">
            <a:avLst/>
          </a:prstGeom>
          <a:ln/>
        </p:spPr>
        <p:style>
          <a:lnRef idx="3">
            <a:schemeClr val="lt1"/>
          </a:lnRef>
          <a:fillRef idx="1">
            <a:schemeClr val="accent6"/>
          </a:fillRef>
          <a:effectRef idx="1">
            <a:schemeClr val="accent6"/>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39194230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1017359"/>
            <a:ext cx="21852082" cy="1951018"/>
          </a:xfrm>
          <a:prstGeom prst="rect">
            <a:avLst/>
          </a:prstGeom>
        </p:spPr>
        <p:txBody>
          <a:bodyPr/>
          <a:lstStyle>
            <a:lvl1pPr defTabSz="726440">
              <a:defRPr sz="10560" spc="-211"/>
            </a:lvl1pPr>
          </a:lstStyle>
          <a:p>
            <a:r>
              <a:rPr lang="fr-FR" dirty="0"/>
              <a:t>Passer du Cap à la route</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nvGraphicFramePr>
        <p:xfrm>
          <a:off x="571500" y="3380796"/>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algn="l"/>
                      <a:r>
                        <a:rPr lang="fr-FR" sz="4800" b="1" dirty="0"/>
                        <a:t>Cap Compas (Cc)</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50000"/>
                            </a:schemeClr>
                          </a:solidFill>
                        </a:rPr>
                        <a:t>209</a:t>
                      </a:r>
                      <a:r>
                        <a:rPr lang="fr-FR" sz="4800" dirty="0">
                          <a:solidFill>
                            <a:schemeClr val="accent6">
                              <a:lumMod val="50000"/>
                            </a:schemeClr>
                          </a:solidFill>
                        </a:rPr>
                        <a: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302298"/>
                  </a:ext>
                </a:extLst>
              </a:tr>
              <a:tr h="520468">
                <a:tc>
                  <a:txBody>
                    <a:bodyPr/>
                    <a:lstStyle/>
                    <a:p>
                      <a:pPr algn="l"/>
                      <a:r>
                        <a:rPr lang="fr-FR" sz="4800" dirty="0">
                          <a:solidFill>
                            <a:schemeClr val="accent6">
                              <a:lumMod val="75000"/>
                            </a:schemeClr>
                          </a:solidFill>
                        </a:rPr>
                        <a:t>Déclinaison magnétique  (D)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20000"/>
                        <a:lumOff val="80000"/>
                      </a:schemeClr>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50000"/>
                            </a:schemeClr>
                          </a:solidFill>
                        </a:rPr>
                        <a:t>-1° </a:t>
                      </a:r>
                      <a:r>
                        <a:rPr lang="fr-FR" sz="4800" b="1" i="1" dirty="0">
                          <a:solidFill>
                            <a:schemeClr val="accent6">
                              <a:lumMod val="50000"/>
                            </a:schemeClr>
                          </a:solidFill>
                        </a:rPr>
                        <a:t>    </a:t>
                      </a:r>
                      <a:r>
                        <a:rPr lang="fr-FR" sz="4800" i="1" dirty="0"/>
                        <a:t>209°+(-1)=</a:t>
                      </a:r>
                      <a:r>
                        <a:rPr lang="fr-FR" sz="4800" b="0" i="1" dirty="0"/>
                        <a:t>208°</a:t>
                      </a:r>
                      <a:endParaRPr lang="fr-FR" sz="4800"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4270423661"/>
                  </a:ext>
                </a:extLst>
              </a:tr>
              <a:tr h="520468">
                <a:tc>
                  <a:txBody>
                    <a:bodyPr/>
                    <a:lstStyle/>
                    <a:p>
                      <a:pPr algn="l"/>
                      <a:r>
                        <a:rPr lang="fr-FR" sz="4800" dirty="0"/>
                        <a:t>Déviation magnétique (d)</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endParaRPr lang="fr-FR" sz="48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317507"/>
                  </a:ext>
                </a:extLst>
              </a:tr>
              <a:tr h="520468">
                <a:tc>
                  <a:txBody>
                    <a:bodyPr/>
                    <a:lstStyle/>
                    <a:p>
                      <a:pPr algn="l"/>
                      <a:r>
                        <a:rPr lang="fr-FR" sz="4800" b="1" dirty="0"/>
                        <a:t>Cap Vrai (Cv) </a:t>
                      </a:r>
                    </a:p>
                  </a:txBody>
                  <a:tcPr>
                    <a:lnT w="12700" cap="flat" cmpd="sng" algn="ctr">
                      <a:solidFill>
                        <a:schemeClr val="tx1"/>
                      </a:solidFill>
                      <a:prstDash val="solid"/>
                      <a:round/>
                      <a:headEnd type="none" w="med" len="med"/>
                      <a:tailEnd type="none" w="med" len="med"/>
                    </a:lnT>
                  </a:tcPr>
                </a:tc>
                <a:tc>
                  <a:txBody>
                    <a:bodyPr/>
                    <a:lstStyle/>
                    <a:p>
                      <a:pPr algn="ctr"/>
                      <a:endParaRPr lang="fr-FR" sz="4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83307"/>
                  </a:ext>
                </a:extLst>
              </a:tr>
              <a:tr h="520468">
                <a:tc>
                  <a:txBody>
                    <a:bodyPr/>
                    <a:lstStyle/>
                    <a:p>
                      <a:pPr algn="l"/>
                      <a:r>
                        <a:rPr lang="fr-FR" sz="4800" dirty="0"/>
                        <a:t>Dérive vent</a:t>
                      </a:r>
                    </a:p>
                  </a:txBody>
                  <a:tcPr/>
                </a:tc>
                <a:tc>
                  <a:txBody>
                    <a:bodyPr/>
                    <a:lstStyle/>
                    <a:p>
                      <a:pPr algn="ctr"/>
                      <a:endParaRPr lang="fr-FR" sz="4800" dirty="0"/>
                    </a:p>
                  </a:txBody>
                  <a:tcPr/>
                </a:tc>
                <a:extLst>
                  <a:ext uri="{0D108BD9-81ED-4DB2-BD59-A6C34878D82A}">
                    <a16:rowId xmlns:a16="http://schemas.microsoft.com/office/drawing/2014/main" val="3532721133"/>
                  </a:ext>
                </a:extLst>
              </a:tr>
              <a:tr h="520468">
                <a:tc>
                  <a:txBody>
                    <a:bodyPr/>
                    <a:lstStyle/>
                    <a:p>
                      <a:pPr algn="l"/>
                      <a:r>
                        <a:rPr lang="fr-FR" sz="4800" b="1" dirty="0"/>
                        <a:t>Route de surface (</a:t>
                      </a:r>
                      <a:r>
                        <a:rPr lang="fr-FR" sz="4800" b="1" dirty="0" err="1"/>
                        <a:t>Rs</a:t>
                      </a:r>
                      <a:r>
                        <a:rPr lang="fr-FR" sz="4800" b="1" dirty="0"/>
                        <a:t>)</a:t>
                      </a:r>
                    </a:p>
                  </a:txBody>
                  <a:tcPr/>
                </a:tc>
                <a:tc>
                  <a:txBody>
                    <a:bodyPr/>
                    <a:lstStyle/>
                    <a:p>
                      <a:pPr algn="ctr"/>
                      <a:endParaRPr lang="fr-FR" sz="4800" dirty="0"/>
                    </a:p>
                  </a:txBody>
                  <a:tcPr/>
                </a:tc>
                <a:extLst>
                  <a:ext uri="{0D108BD9-81ED-4DB2-BD59-A6C34878D82A}">
                    <a16:rowId xmlns:a16="http://schemas.microsoft.com/office/drawing/2014/main" val="2717777618"/>
                  </a:ext>
                </a:extLst>
              </a:tr>
              <a:tr h="520468">
                <a:tc>
                  <a:txBody>
                    <a:bodyPr/>
                    <a:lstStyle/>
                    <a:p>
                      <a:pPr algn="l"/>
                      <a:r>
                        <a:rPr lang="fr-FR" sz="4800" b="0" dirty="0"/>
                        <a:t>Courant</a:t>
                      </a:r>
                      <a:endParaRPr lang="fr-FR" sz="4800" b="1" dirty="0"/>
                    </a:p>
                  </a:txBody>
                  <a:tcPr/>
                </a:tc>
                <a:tc>
                  <a:txBody>
                    <a:bodyPr/>
                    <a:lstStyle/>
                    <a:p>
                      <a:pPr algn="ctr"/>
                      <a:endParaRPr lang="fr-FR" sz="4800" dirty="0"/>
                    </a:p>
                  </a:txBody>
                  <a:tcPr/>
                </a:tc>
                <a:extLst>
                  <a:ext uri="{0D108BD9-81ED-4DB2-BD59-A6C34878D82A}">
                    <a16:rowId xmlns:a16="http://schemas.microsoft.com/office/drawing/2014/main" val="2140157251"/>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fond (Rf)</a:t>
                      </a:r>
                    </a:p>
                  </a:txBody>
                  <a:tcPr/>
                </a:tc>
                <a:tc>
                  <a:txBody>
                    <a:bodyPr/>
                    <a:lstStyle/>
                    <a:p>
                      <a:pPr algn="ctr"/>
                      <a:endParaRPr lang="fr-FR" sz="4800" dirty="0"/>
                    </a:p>
                  </a:txBody>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 </a:t>
                      </a:r>
                    </a:p>
                  </a:txBody>
                  <a:tcPr/>
                </a:tc>
                <a:tc>
                  <a:txBody>
                    <a:bodyPr/>
                    <a:lstStyle/>
                    <a:p>
                      <a:pPr algn="ctr"/>
                      <a:endParaRPr lang="fr-FR" sz="4800" dirty="0"/>
                    </a:p>
                  </a:txBody>
                  <a:tcPr/>
                </a:tc>
                <a:extLst>
                  <a:ext uri="{0D108BD9-81ED-4DB2-BD59-A6C34878D82A}">
                    <a16:rowId xmlns:a16="http://schemas.microsoft.com/office/drawing/2014/main" val="572053857"/>
                  </a:ext>
                </a:extLst>
              </a:tr>
            </a:tbl>
          </a:graphicData>
        </a:graphic>
      </p:graphicFrame>
      <p:pic>
        <p:nvPicPr>
          <p:cNvPr id="1026" name="Picture 2" descr="Rose Compas adhsive pour carte de navigation">
            <a:extLst>
              <a:ext uri="{FF2B5EF4-FFF2-40B4-BE49-F238E27FC236}">
                <a16:creationId xmlns:a16="http://schemas.microsoft.com/office/drawing/2014/main" id="{6B3EAEC8-F621-DC44-A2BE-D136AB9A6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0439" y="5444849"/>
            <a:ext cx="6493598" cy="6409266"/>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vers le bas 2">
            <a:extLst>
              <a:ext uri="{FF2B5EF4-FFF2-40B4-BE49-F238E27FC236}">
                <a16:creationId xmlns:a16="http://schemas.microsoft.com/office/drawing/2014/main" id="{96AB731B-6303-8F4D-A985-F491B4B586BC}"/>
              </a:ext>
            </a:extLst>
          </p:cNvPr>
          <p:cNvSpPr/>
          <p:nvPr/>
        </p:nvSpPr>
        <p:spPr>
          <a:xfrm rot="1501669">
            <a:off x="19414493" y="7156645"/>
            <a:ext cx="480423" cy="3403970"/>
          </a:xfrm>
          <a:prstGeom prst="downArrow">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5" name="ZoneTexte 4">
            <a:extLst>
              <a:ext uri="{FF2B5EF4-FFF2-40B4-BE49-F238E27FC236}">
                <a16:creationId xmlns:a16="http://schemas.microsoft.com/office/drawing/2014/main" id="{66DCB63D-C3BA-4E48-89BB-9A40CBC0B34E}"/>
              </a:ext>
            </a:extLst>
          </p:cNvPr>
          <p:cNvSpPr txBox="1"/>
          <p:nvPr/>
        </p:nvSpPr>
        <p:spPr>
          <a:xfrm>
            <a:off x="19751163" y="8649482"/>
            <a:ext cx="1490133"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209°</a:t>
            </a:r>
          </a:p>
        </p:txBody>
      </p:sp>
      <p:cxnSp>
        <p:nvCxnSpPr>
          <p:cNvPr id="7" name="Connecteur droit avec flèche 6">
            <a:extLst>
              <a:ext uri="{FF2B5EF4-FFF2-40B4-BE49-F238E27FC236}">
                <a16:creationId xmlns:a16="http://schemas.microsoft.com/office/drawing/2014/main" id="{06C9A061-2FFC-4E57-BEBE-94212077368C}"/>
              </a:ext>
            </a:extLst>
          </p:cNvPr>
          <p:cNvCxnSpPr/>
          <p:nvPr/>
        </p:nvCxnSpPr>
        <p:spPr>
          <a:xfrm>
            <a:off x="8026400" y="3166533"/>
            <a:ext cx="0" cy="7857067"/>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sp>
        <p:nvSpPr>
          <p:cNvPr id="8" name="ZoneTexte 7">
            <a:extLst>
              <a:ext uri="{FF2B5EF4-FFF2-40B4-BE49-F238E27FC236}">
                <a16:creationId xmlns:a16="http://schemas.microsoft.com/office/drawing/2014/main" id="{D0252309-3B23-41CE-885D-64264072A4AA}"/>
              </a:ext>
            </a:extLst>
          </p:cNvPr>
          <p:cNvSpPr txBox="1"/>
          <p:nvPr/>
        </p:nvSpPr>
        <p:spPr>
          <a:xfrm>
            <a:off x="-332316" y="11001699"/>
            <a:ext cx="8348133" cy="812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Variation = déviation + Déclinaison (W=</a:t>
            </a:r>
            <a:r>
              <a:rPr kumimoji="0" lang="fr-FR" sz="2600" b="0"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a:t>
            </a:r>
          </a:p>
        </p:txBody>
      </p:sp>
      <p:pic>
        <p:nvPicPr>
          <p:cNvPr id="9" name="Graphique 8" descr="Ajouter">
            <a:extLst>
              <a:ext uri="{FF2B5EF4-FFF2-40B4-BE49-F238E27FC236}">
                <a16:creationId xmlns:a16="http://schemas.microsoft.com/office/drawing/2014/main" id="{5C293914-9DA0-4177-B407-4F0BFFBFD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0407" y="11023600"/>
            <a:ext cx="914400" cy="914400"/>
          </a:xfrm>
          <a:prstGeom prst="rect">
            <a:avLst/>
          </a:prstGeom>
        </p:spPr>
      </p:pic>
      <p:sp>
        <p:nvSpPr>
          <p:cNvPr id="6" name="Ellipse 5">
            <a:extLst>
              <a:ext uri="{FF2B5EF4-FFF2-40B4-BE49-F238E27FC236}">
                <a16:creationId xmlns:a16="http://schemas.microsoft.com/office/drawing/2014/main" id="{BB6EAB7C-F966-470C-A105-561425B627F0}"/>
              </a:ext>
            </a:extLst>
          </p:cNvPr>
          <p:cNvSpPr/>
          <p:nvPr/>
        </p:nvSpPr>
        <p:spPr>
          <a:xfrm>
            <a:off x="16334775" y="1779453"/>
            <a:ext cx="5747981" cy="2034734"/>
          </a:xfrm>
          <a:prstGeom prst="ellipse">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
        <p:nvSpPr>
          <p:cNvPr id="4" name="ZoneTexte 3">
            <a:extLst>
              <a:ext uri="{FF2B5EF4-FFF2-40B4-BE49-F238E27FC236}">
                <a16:creationId xmlns:a16="http://schemas.microsoft.com/office/drawing/2014/main" id="{E465662F-B32A-42BD-88EE-94D31C1EB1DA}"/>
              </a:ext>
            </a:extLst>
          </p:cNvPr>
          <p:cNvSpPr txBox="1"/>
          <p:nvPr/>
        </p:nvSpPr>
        <p:spPr>
          <a:xfrm>
            <a:off x="16667242" y="1861885"/>
            <a:ext cx="4772719" cy="1426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W=</a:t>
            </a:r>
            <a:r>
              <a:rPr kumimoji="0" lang="fr-FR" sz="66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endParaRPr kumimoji="0" lang="fr-FR" sz="66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cxnSp>
        <p:nvCxnSpPr>
          <p:cNvPr id="11" name="Connecteur droit avec flèche 10">
            <a:extLst>
              <a:ext uri="{FF2B5EF4-FFF2-40B4-BE49-F238E27FC236}">
                <a16:creationId xmlns:a16="http://schemas.microsoft.com/office/drawing/2014/main" id="{DE94FF23-19C7-4AA1-8FD8-EAD1B043641F}"/>
              </a:ext>
            </a:extLst>
          </p:cNvPr>
          <p:cNvCxnSpPr>
            <a:cxnSpLocks/>
          </p:cNvCxnSpPr>
          <p:nvPr/>
        </p:nvCxnSpPr>
        <p:spPr>
          <a:xfrm flipV="1">
            <a:off x="15689903" y="3549769"/>
            <a:ext cx="1616790" cy="1542079"/>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3" name="Accolade fermante 12">
            <a:extLst>
              <a:ext uri="{FF2B5EF4-FFF2-40B4-BE49-F238E27FC236}">
                <a16:creationId xmlns:a16="http://schemas.microsoft.com/office/drawing/2014/main" id="{0A51C2A7-0FB8-4426-BB22-D7FEE6B4B179}"/>
              </a:ext>
            </a:extLst>
          </p:cNvPr>
          <p:cNvSpPr/>
          <p:nvPr/>
        </p:nvSpPr>
        <p:spPr>
          <a:xfrm>
            <a:off x="15202402" y="4378170"/>
            <a:ext cx="245847" cy="1427356"/>
          </a:xfrm>
          <a:prstGeom prst="rightBrace">
            <a:avLst/>
          </a:prstGeom>
          <a:noFill/>
          <a:ln w="1143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18" name="Graphique 17" descr="Ligne fléchée : incurvée dans le sens inverse des aiguilles d’une montre">
            <a:extLst>
              <a:ext uri="{FF2B5EF4-FFF2-40B4-BE49-F238E27FC236}">
                <a16:creationId xmlns:a16="http://schemas.microsoft.com/office/drawing/2014/main" id="{784D6152-9963-40C5-9152-5CD7C10E9D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399438">
            <a:off x="16230037" y="4229102"/>
            <a:ext cx="2911474" cy="2911474"/>
          </a:xfrm>
          <a:prstGeom prst="rect">
            <a:avLst/>
          </a:prstGeom>
        </p:spPr>
      </p:pic>
      <p:pic>
        <p:nvPicPr>
          <p:cNvPr id="20" name="Graphique 19" descr="Ligne fléchée : courbe dans le sens des aiguilles d’une montre">
            <a:extLst>
              <a:ext uri="{FF2B5EF4-FFF2-40B4-BE49-F238E27FC236}">
                <a16:creationId xmlns:a16="http://schemas.microsoft.com/office/drawing/2014/main" id="{1E4AA7AD-7D1A-4673-A6BD-2BDCAD2CF7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77242">
            <a:off x="20420532" y="3756035"/>
            <a:ext cx="2408448" cy="3487234"/>
          </a:xfrm>
          <a:prstGeom prst="rect">
            <a:avLst/>
          </a:prstGeom>
        </p:spPr>
      </p:pic>
      <p:pic>
        <p:nvPicPr>
          <p:cNvPr id="23" name="Graphique 22" descr="Ajouter">
            <a:extLst>
              <a:ext uri="{FF2B5EF4-FFF2-40B4-BE49-F238E27FC236}">
                <a16:creationId xmlns:a16="http://schemas.microsoft.com/office/drawing/2014/main" id="{E4DEC0D3-B398-44D8-9F13-43255DA2BC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81285" y="7735082"/>
            <a:ext cx="914400" cy="914400"/>
          </a:xfrm>
          <a:prstGeom prst="rect">
            <a:avLst/>
          </a:prstGeom>
        </p:spPr>
      </p:pic>
      <p:sp>
        <p:nvSpPr>
          <p:cNvPr id="21" name="ZoneTexte 20">
            <a:extLst>
              <a:ext uri="{FF2B5EF4-FFF2-40B4-BE49-F238E27FC236}">
                <a16:creationId xmlns:a16="http://schemas.microsoft.com/office/drawing/2014/main" id="{6890BF88-68A6-41B8-8E5A-00EEF146AB75}"/>
              </a:ext>
            </a:extLst>
          </p:cNvPr>
          <p:cNvSpPr txBox="1"/>
          <p:nvPr/>
        </p:nvSpPr>
        <p:spPr>
          <a:xfrm>
            <a:off x="15651581" y="7582828"/>
            <a:ext cx="941434" cy="1877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lang="fr-FR" sz="9600" b="1" dirty="0">
                <a:solidFill>
                  <a:schemeClr val="accent6">
                    <a:lumMod val="75000"/>
                  </a:schemeClr>
                </a:solidFill>
              </a:rPr>
              <a:t>-</a:t>
            </a:r>
            <a:endParaRPr kumimoji="0" lang="fr-FR" sz="9600" b="1" i="0" u="none" strike="noStrike" cap="none" spc="78" normalizeH="0" baseline="0" dirty="0">
              <a:ln>
                <a:noFill/>
              </a:ln>
              <a:solidFill>
                <a:schemeClr val="accent6">
                  <a:lumMod val="75000"/>
                </a:schemeClr>
              </a:solidFill>
              <a:effectLst/>
              <a:uFillTx/>
              <a:sym typeface="Founders Grotesk Text"/>
            </a:endParaRPr>
          </a:p>
        </p:txBody>
      </p:sp>
      <p:sp>
        <p:nvSpPr>
          <p:cNvPr id="22" name="ZoneTexte 21">
            <a:extLst>
              <a:ext uri="{FF2B5EF4-FFF2-40B4-BE49-F238E27FC236}">
                <a16:creationId xmlns:a16="http://schemas.microsoft.com/office/drawing/2014/main" id="{26C888B7-3930-44F1-850F-FFC73E6F1B82}"/>
              </a:ext>
            </a:extLst>
          </p:cNvPr>
          <p:cNvSpPr txBox="1"/>
          <p:nvPr/>
        </p:nvSpPr>
        <p:spPr>
          <a:xfrm>
            <a:off x="16540985" y="12185680"/>
            <a:ext cx="645250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Ouest </a:t>
            </a:r>
            <a:r>
              <a:rPr lang="fr-FR" sz="4000" dirty="0"/>
              <a:t>Négative / Est Positive </a:t>
            </a:r>
            <a:endParaRPr kumimoji="0" lang="fr-FR" sz="40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Tree>
    <p:extLst>
      <p:ext uri="{BB962C8B-B14F-4D97-AF65-F5344CB8AC3E}">
        <p14:creationId xmlns:p14="http://schemas.microsoft.com/office/powerpoint/2010/main" val="18956444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léments de navigation sur la carte marine"/>
          <p:cNvSpPr txBox="1">
            <a:spLocks noGrp="1"/>
          </p:cNvSpPr>
          <p:nvPr>
            <p:ph type="title"/>
          </p:nvPr>
        </p:nvSpPr>
        <p:spPr>
          <a:xfrm>
            <a:off x="571500" y="977546"/>
            <a:ext cx="21852082" cy="1951018"/>
          </a:xfrm>
          <a:prstGeom prst="rect">
            <a:avLst/>
          </a:prstGeom>
        </p:spPr>
        <p:txBody>
          <a:bodyPr/>
          <a:lstStyle>
            <a:lvl1pPr defTabSz="726440">
              <a:defRPr sz="10560" spc="-211"/>
            </a:lvl1pPr>
          </a:lstStyle>
          <a:p>
            <a:r>
              <a:rPr lang="fr-FR" dirty="0"/>
              <a:t>Passer du Cap à la route</a:t>
            </a:r>
            <a:endParaRPr dirty="0"/>
          </a:p>
        </p:txBody>
      </p:sp>
      <p:graphicFrame>
        <p:nvGraphicFramePr>
          <p:cNvPr id="2" name="Tableau 2">
            <a:extLst>
              <a:ext uri="{FF2B5EF4-FFF2-40B4-BE49-F238E27FC236}">
                <a16:creationId xmlns:a16="http://schemas.microsoft.com/office/drawing/2014/main" id="{F2D0E77F-EDD6-49B7-BB7B-8967123671B9}"/>
              </a:ext>
            </a:extLst>
          </p:cNvPr>
          <p:cNvGraphicFramePr>
            <a:graphicFrameLocks noGrp="1"/>
          </p:cNvGraphicFramePr>
          <p:nvPr>
            <p:extLst>
              <p:ext uri="{D42A27DB-BD31-4B8C-83A1-F6EECF244321}">
                <p14:modId xmlns:p14="http://schemas.microsoft.com/office/powerpoint/2010/main" val="2686175175"/>
              </p:ext>
            </p:extLst>
          </p:nvPr>
        </p:nvGraphicFramePr>
        <p:xfrm>
          <a:off x="571500" y="3380796"/>
          <a:ext cx="14534351" cy="7406640"/>
        </p:xfrm>
        <a:graphic>
          <a:graphicData uri="http://schemas.openxmlformats.org/drawingml/2006/table">
            <a:tbl>
              <a:tblPr firstRow="1" bandRow="1">
                <a:tableStyleId>{5940675A-B579-460E-94D1-54222C63F5DA}</a:tableStyleId>
              </a:tblPr>
              <a:tblGrid>
                <a:gridCol w="7511185">
                  <a:extLst>
                    <a:ext uri="{9D8B030D-6E8A-4147-A177-3AD203B41FA5}">
                      <a16:colId xmlns:a16="http://schemas.microsoft.com/office/drawing/2014/main" val="1002330861"/>
                    </a:ext>
                  </a:extLst>
                </a:gridCol>
                <a:gridCol w="7023166">
                  <a:extLst>
                    <a:ext uri="{9D8B030D-6E8A-4147-A177-3AD203B41FA5}">
                      <a16:colId xmlns:a16="http://schemas.microsoft.com/office/drawing/2014/main" val="594558956"/>
                    </a:ext>
                  </a:extLst>
                </a:gridCol>
              </a:tblGrid>
              <a:tr h="520468">
                <a:tc>
                  <a:txBody>
                    <a:bodyPr/>
                    <a:lstStyle/>
                    <a:p>
                      <a:pPr algn="l"/>
                      <a:r>
                        <a:rPr lang="fr-FR" sz="4800" b="1" dirty="0"/>
                        <a:t>Cap Compas (Cc)</a:t>
                      </a:r>
                    </a:p>
                  </a:txBody>
                  <a:tcPr/>
                </a:tc>
                <a:tc>
                  <a:txBody>
                    <a:bodyPr/>
                    <a:lstStyle/>
                    <a:p>
                      <a:pPr algn="ctr"/>
                      <a:r>
                        <a:rPr lang="fr-FR" sz="4800" b="1" dirty="0">
                          <a:solidFill>
                            <a:schemeClr val="accent6">
                              <a:lumMod val="50000"/>
                            </a:schemeClr>
                          </a:solidFill>
                        </a:rPr>
                        <a:t>209</a:t>
                      </a:r>
                      <a:r>
                        <a:rPr lang="fr-FR" sz="4800" dirty="0">
                          <a:solidFill>
                            <a:schemeClr val="accent6">
                              <a:lumMod val="50000"/>
                            </a:schemeClr>
                          </a:solidFill>
                        </a:rPr>
                        <a:t>°</a:t>
                      </a:r>
                    </a:p>
                  </a:txBody>
                  <a:tcPr/>
                </a:tc>
                <a:extLst>
                  <a:ext uri="{0D108BD9-81ED-4DB2-BD59-A6C34878D82A}">
                    <a16:rowId xmlns:a16="http://schemas.microsoft.com/office/drawing/2014/main" val="2394302298"/>
                  </a:ext>
                </a:extLst>
              </a:tr>
              <a:tr h="520468">
                <a:tc>
                  <a:txBody>
                    <a:bodyPr/>
                    <a:lstStyle/>
                    <a:p>
                      <a:pPr algn="l"/>
                      <a:r>
                        <a:rPr lang="fr-FR" sz="4800" dirty="0"/>
                        <a:t>Déclinaison magnétique  (D)</a:t>
                      </a:r>
                    </a:p>
                  </a:txBody>
                  <a:tcPr>
                    <a:solidFill>
                      <a:schemeClr val="tx2"/>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b="1" dirty="0">
                          <a:solidFill>
                            <a:schemeClr val="accent6">
                              <a:lumMod val="50000"/>
                            </a:schemeClr>
                          </a:solidFill>
                        </a:rPr>
                        <a:t>-1° </a:t>
                      </a:r>
                      <a:r>
                        <a:rPr lang="fr-FR" sz="4800" b="1" i="1" dirty="0">
                          <a:solidFill>
                            <a:schemeClr val="accent6">
                              <a:lumMod val="50000"/>
                            </a:schemeClr>
                          </a:solidFill>
                        </a:rPr>
                        <a:t>    </a:t>
                      </a:r>
                      <a:r>
                        <a:rPr lang="fr-FR" sz="4800" i="1" dirty="0"/>
                        <a:t>209°+(-1)=</a:t>
                      </a:r>
                      <a:r>
                        <a:rPr lang="fr-FR" sz="4800" b="0" i="1" dirty="0"/>
                        <a:t>208°</a:t>
                      </a:r>
                      <a:endParaRPr lang="fr-FR" sz="4800" i="1" dirty="0"/>
                    </a:p>
                  </a:txBody>
                  <a:tcPr>
                    <a:solidFill>
                      <a:schemeClr val="tx2"/>
                    </a:solidFill>
                  </a:tcPr>
                </a:tc>
                <a:extLst>
                  <a:ext uri="{0D108BD9-81ED-4DB2-BD59-A6C34878D82A}">
                    <a16:rowId xmlns:a16="http://schemas.microsoft.com/office/drawing/2014/main" val="4270423661"/>
                  </a:ext>
                </a:extLst>
              </a:tr>
              <a:tr h="520468">
                <a:tc>
                  <a:txBody>
                    <a:bodyPr/>
                    <a:lstStyle/>
                    <a:p>
                      <a:pPr algn="l"/>
                      <a:r>
                        <a:rPr lang="fr-FR" sz="4800" dirty="0">
                          <a:solidFill>
                            <a:schemeClr val="accent6">
                              <a:lumMod val="75000"/>
                            </a:schemeClr>
                          </a:solidFill>
                        </a:rPr>
                        <a:t>Déviation magnétique (d)</a:t>
                      </a:r>
                    </a:p>
                  </a:txBody>
                  <a:tcPr>
                    <a:solidFill>
                      <a:schemeClr val="tx2"/>
                    </a:solidFill>
                  </a:tcPr>
                </a:tc>
                <a:tc>
                  <a:txBody>
                    <a:bodyPr/>
                    <a:lstStyle/>
                    <a:p>
                      <a:pPr algn="ctr"/>
                      <a:endParaRPr lang="fr-FR" sz="4000" dirty="0"/>
                    </a:p>
                  </a:txBody>
                  <a:tcPr>
                    <a:solidFill>
                      <a:schemeClr val="tx2"/>
                    </a:solidFill>
                  </a:tcPr>
                </a:tc>
                <a:extLst>
                  <a:ext uri="{0D108BD9-81ED-4DB2-BD59-A6C34878D82A}">
                    <a16:rowId xmlns:a16="http://schemas.microsoft.com/office/drawing/2014/main" val="134317507"/>
                  </a:ext>
                </a:extLst>
              </a:tr>
              <a:tr h="520468">
                <a:tc>
                  <a:txBody>
                    <a:bodyPr/>
                    <a:lstStyle/>
                    <a:p>
                      <a:pPr algn="l"/>
                      <a:r>
                        <a:rPr lang="fr-FR" sz="4800" b="1" dirty="0"/>
                        <a:t>Cap Vrai (Cv) </a:t>
                      </a:r>
                    </a:p>
                  </a:txBody>
                  <a:tcPr/>
                </a:tc>
                <a:tc>
                  <a:txBody>
                    <a:bodyPr/>
                    <a:lstStyle/>
                    <a:p>
                      <a:pPr algn="ctr"/>
                      <a:endParaRPr lang="fr-FR" sz="4800" b="1" dirty="0">
                        <a:solidFill>
                          <a:schemeClr val="accent6">
                            <a:lumMod val="50000"/>
                          </a:schemeClr>
                        </a:solidFill>
                      </a:endParaRPr>
                    </a:p>
                  </a:txBody>
                  <a:tcPr/>
                </a:tc>
                <a:extLst>
                  <a:ext uri="{0D108BD9-81ED-4DB2-BD59-A6C34878D82A}">
                    <a16:rowId xmlns:a16="http://schemas.microsoft.com/office/drawing/2014/main" val="65883307"/>
                  </a:ext>
                </a:extLst>
              </a:tr>
              <a:tr h="520468">
                <a:tc>
                  <a:txBody>
                    <a:bodyPr/>
                    <a:lstStyle/>
                    <a:p>
                      <a:pPr algn="l"/>
                      <a:r>
                        <a:rPr lang="fr-FR" sz="4800" dirty="0"/>
                        <a:t>Dérive vent</a:t>
                      </a:r>
                    </a:p>
                  </a:txBody>
                  <a:tcPr/>
                </a:tc>
                <a:tc>
                  <a:txBody>
                    <a:bodyPr/>
                    <a:lstStyle/>
                    <a:p>
                      <a:pPr algn="ctr"/>
                      <a:endParaRPr lang="fr-FR" sz="4800" dirty="0"/>
                    </a:p>
                  </a:txBody>
                  <a:tcPr/>
                </a:tc>
                <a:extLst>
                  <a:ext uri="{0D108BD9-81ED-4DB2-BD59-A6C34878D82A}">
                    <a16:rowId xmlns:a16="http://schemas.microsoft.com/office/drawing/2014/main" val="3532721133"/>
                  </a:ext>
                </a:extLst>
              </a:tr>
              <a:tr h="520468">
                <a:tc>
                  <a:txBody>
                    <a:bodyPr/>
                    <a:lstStyle/>
                    <a:p>
                      <a:pPr algn="l"/>
                      <a:r>
                        <a:rPr lang="fr-FR" sz="4800" b="1" dirty="0"/>
                        <a:t>Route de surface (</a:t>
                      </a:r>
                      <a:r>
                        <a:rPr lang="fr-FR" sz="4800" b="1" dirty="0" err="1"/>
                        <a:t>Rs</a:t>
                      </a:r>
                      <a:r>
                        <a:rPr lang="fr-FR" sz="4800" b="1" dirty="0"/>
                        <a:t>)</a:t>
                      </a:r>
                    </a:p>
                  </a:txBody>
                  <a:tcPr/>
                </a:tc>
                <a:tc>
                  <a:txBody>
                    <a:bodyPr/>
                    <a:lstStyle/>
                    <a:p>
                      <a:pPr algn="ctr"/>
                      <a:endParaRPr lang="fr-FR" sz="4800" dirty="0"/>
                    </a:p>
                  </a:txBody>
                  <a:tcPr/>
                </a:tc>
                <a:extLst>
                  <a:ext uri="{0D108BD9-81ED-4DB2-BD59-A6C34878D82A}">
                    <a16:rowId xmlns:a16="http://schemas.microsoft.com/office/drawing/2014/main" val="2717777618"/>
                  </a:ext>
                </a:extLst>
              </a:tr>
              <a:tr h="520468">
                <a:tc>
                  <a:txBody>
                    <a:bodyPr/>
                    <a:lstStyle/>
                    <a:p>
                      <a:pPr algn="l"/>
                      <a:r>
                        <a:rPr lang="fr-FR" sz="4800" b="0" dirty="0"/>
                        <a:t>Courant </a:t>
                      </a:r>
                    </a:p>
                  </a:txBody>
                  <a:tcPr/>
                </a:tc>
                <a:tc>
                  <a:txBody>
                    <a:bodyPr/>
                    <a:lstStyle/>
                    <a:p>
                      <a:pPr algn="ctr"/>
                      <a:endParaRPr lang="fr-FR" sz="4800" dirty="0"/>
                    </a:p>
                  </a:txBody>
                  <a:tcPr/>
                </a:tc>
                <a:extLst>
                  <a:ext uri="{0D108BD9-81ED-4DB2-BD59-A6C34878D82A}">
                    <a16:rowId xmlns:a16="http://schemas.microsoft.com/office/drawing/2014/main" val="258642032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Route de fond (Rf)</a:t>
                      </a:r>
                    </a:p>
                  </a:txBody>
                  <a:tcPr/>
                </a:tc>
                <a:tc>
                  <a:txBody>
                    <a:bodyPr/>
                    <a:lstStyle/>
                    <a:p>
                      <a:pPr algn="ctr"/>
                      <a:endParaRPr lang="fr-FR" sz="4800" dirty="0"/>
                    </a:p>
                  </a:txBody>
                  <a:tcPr/>
                </a:tc>
                <a:extLst>
                  <a:ext uri="{0D108BD9-81ED-4DB2-BD59-A6C34878D82A}">
                    <a16:rowId xmlns:a16="http://schemas.microsoft.com/office/drawing/2014/main" val="2712366598"/>
                  </a:ext>
                </a:extLst>
              </a:tr>
              <a:tr h="52046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fr-FR" sz="4800" b="1" dirty="0"/>
                        <a:t>Vitesse Fond (Vf)</a:t>
                      </a:r>
                    </a:p>
                  </a:txBody>
                  <a:tcPr/>
                </a:tc>
                <a:tc>
                  <a:txBody>
                    <a:bodyPr/>
                    <a:lstStyle/>
                    <a:p>
                      <a:pPr algn="ctr"/>
                      <a:endParaRPr lang="fr-FR" sz="4800" dirty="0"/>
                    </a:p>
                  </a:txBody>
                  <a:tcPr/>
                </a:tc>
                <a:extLst>
                  <a:ext uri="{0D108BD9-81ED-4DB2-BD59-A6C34878D82A}">
                    <a16:rowId xmlns:a16="http://schemas.microsoft.com/office/drawing/2014/main" val="1732690342"/>
                  </a:ext>
                </a:extLst>
              </a:tr>
            </a:tbl>
          </a:graphicData>
        </a:graphic>
      </p:graphicFrame>
      <p:pic>
        <p:nvPicPr>
          <p:cNvPr id="4" name="Image 3">
            <a:extLst>
              <a:ext uri="{FF2B5EF4-FFF2-40B4-BE49-F238E27FC236}">
                <a16:creationId xmlns:a16="http://schemas.microsoft.com/office/drawing/2014/main" id="{0D519496-E25D-4E91-89D6-15765B708BDE}"/>
              </a:ext>
            </a:extLst>
          </p:cNvPr>
          <p:cNvPicPr>
            <a:picLocks noChangeAspect="1"/>
          </p:cNvPicPr>
          <p:nvPr/>
        </p:nvPicPr>
        <p:blipFill>
          <a:blip r:embed="rId3"/>
          <a:stretch>
            <a:fillRect/>
          </a:stretch>
        </p:blipFill>
        <p:spPr>
          <a:xfrm>
            <a:off x="15463714" y="818052"/>
            <a:ext cx="8348786" cy="11276282"/>
          </a:xfrm>
          <a:prstGeom prst="rect">
            <a:avLst/>
          </a:prstGeom>
        </p:spPr>
      </p:pic>
      <p:cxnSp>
        <p:nvCxnSpPr>
          <p:cNvPr id="5" name="Connecteur droit avec flèche 4">
            <a:extLst>
              <a:ext uri="{FF2B5EF4-FFF2-40B4-BE49-F238E27FC236}">
                <a16:creationId xmlns:a16="http://schemas.microsoft.com/office/drawing/2014/main" id="{C4865CAB-7C9C-3C44-B7F6-7E8030036847}"/>
              </a:ext>
            </a:extLst>
          </p:cNvPr>
          <p:cNvCxnSpPr/>
          <p:nvPr/>
        </p:nvCxnSpPr>
        <p:spPr>
          <a:xfrm>
            <a:off x="8026400" y="3166533"/>
            <a:ext cx="0" cy="7857067"/>
          </a:xfrm>
          <a:prstGeom prst="straightConnector1">
            <a:avLst/>
          </a:prstGeom>
          <a:ln w="114300">
            <a:tailEnd type="triangle"/>
          </a:ln>
        </p:spPr>
        <p:style>
          <a:lnRef idx="3">
            <a:schemeClr val="accent6"/>
          </a:lnRef>
          <a:fillRef idx="0">
            <a:schemeClr val="accent6"/>
          </a:fillRef>
          <a:effectRef idx="2">
            <a:schemeClr val="accent6"/>
          </a:effectRef>
          <a:fontRef idx="minor">
            <a:schemeClr val="tx1"/>
          </a:fontRef>
        </p:style>
      </p:cxnSp>
      <p:pic>
        <p:nvPicPr>
          <p:cNvPr id="8" name="Graphique 7" descr="Ajouter">
            <a:extLst>
              <a:ext uri="{FF2B5EF4-FFF2-40B4-BE49-F238E27FC236}">
                <a16:creationId xmlns:a16="http://schemas.microsoft.com/office/drawing/2014/main" id="{2C029CFA-CD16-074C-9874-07E6C59B12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0407" y="11023600"/>
            <a:ext cx="914400" cy="914400"/>
          </a:xfrm>
          <a:prstGeom prst="rect">
            <a:avLst/>
          </a:prstGeom>
        </p:spPr>
      </p:pic>
      <p:sp>
        <p:nvSpPr>
          <p:cNvPr id="10" name="ZoneTexte 9">
            <a:extLst>
              <a:ext uri="{FF2B5EF4-FFF2-40B4-BE49-F238E27FC236}">
                <a16:creationId xmlns:a16="http://schemas.microsoft.com/office/drawing/2014/main" id="{4403E75E-4847-1446-B917-6A7861D6D904}"/>
              </a:ext>
            </a:extLst>
          </p:cNvPr>
          <p:cNvSpPr txBox="1"/>
          <p:nvPr/>
        </p:nvSpPr>
        <p:spPr>
          <a:xfrm>
            <a:off x="-332316" y="11001699"/>
            <a:ext cx="8348133" cy="812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Variation = déviation + Déclinaison (W=</a:t>
            </a:r>
            <a:r>
              <a:rPr kumimoji="0" lang="fr-FR" sz="2600" b="0"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r>
              <a:rPr kumimoji="0" lang="fr-FR" sz="26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a:t>
            </a:r>
          </a:p>
        </p:txBody>
      </p:sp>
    </p:spTree>
    <p:extLst>
      <p:ext uri="{BB962C8B-B14F-4D97-AF65-F5344CB8AC3E}">
        <p14:creationId xmlns:p14="http://schemas.microsoft.com/office/powerpoint/2010/main" val="11330672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519496-E25D-4E91-89D6-15765B708BDE}"/>
              </a:ext>
            </a:extLst>
          </p:cNvPr>
          <p:cNvPicPr>
            <a:picLocks noChangeAspect="1"/>
          </p:cNvPicPr>
          <p:nvPr/>
        </p:nvPicPr>
        <p:blipFill>
          <a:blip r:embed="rId3"/>
          <a:stretch>
            <a:fillRect/>
          </a:stretch>
        </p:blipFill>
        <p:spPr>
          <a:xfrm>
            <a:off x="15463714" y="735983"/>
            <a:ext cx="8348786" cy="11276282"/>
          </a:xfrm>
          <a:prstGeom prst="rect">
            <a:avLst/>
          </a:prstGeom>
        </p:spPr>
      </p:pic>
      <p:sp>
        <p:nvSpPr>
          <p:cNvPr id="247" name="Eléments de navigation sur la carte marine"/>
          <p:cNvSpPr txBox="1">
            <a:spLocks noGrp="1"/>
          </p:cNvSpPr>
          <p:nvPr>
            <p:ph type="title"/>
          </p:nvPr>
        </p:nvSpPr>
        <p:spPr>
          <a:xfrm>
            <a:off x="303876" y="1228046"/>
            <a:ext cx="21852082" cy="1951018"/>
          </a:xfrm>
          <a:prstGeom prst="rect">
            <a:avLst/>
          </a:prstGeom>
        </p:spPr>
        <p:txBody>
          <a:bodyPr/>
          <a:lstStyle>
            <a:lvl1pPr defTabSz="726440">
              <a:defRPr sz="10560" spc="-211"/>
            </a:lvl1pPr>
          </a:lstStyle>
          <a:p>
            <a:r>
              <a:rPr lang="fr-FR" dirty="0"/>
              <a:t>Réaliser sa courbe de déviation</a:t>
            </a:r>
            <a:endParaRPr dirty="0"/>
          </a:p>
        </p:txBody>
      </p:sp>
      <p:sp>
        <p:nvSpPr>
          <p:cNvPr id="3" name="ZoneTexte 2">
            <a:extLst>
              <a:ext uri="{FF2B5EF4-FFF2-40B4-BE49-F238E27FC236}">
                <a16:creationId xmlns:a16="http://schemas.microsoft.com/office/drawing/2014/main" id="{409ACFE5-0ED6-4CFB-9AD5-5D76033D1873}"/>
              </a:ext>
            </a:extLst>
          </p:cNvPr>
          <p:cNvSpPr txBox="1"/>
          <p:nvPr/>
        </p:nvSpPr>
        <p:spPr>
          <a:xfrm>
            <a:off x="1329818" y="2356669"/>
            <a:ext cx="14580901" cy="55810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fr-FR" sz="4800" dirty="0"/>
              <a:t>Selon le cap suivi par le navire, le compas ne subit pas les mêmes effet des champs magnétiques créés par les équipements du bord (équipements électriques, masses métalliques). Pour chaque navire, on peut établir une courbe de déviation. Elle se présente sous la forme d'une sinusoïde qui donne la valeur de la déviation selon le cap.</a:t>
            </a:r>
            <a:endParaRPr kumimoji="0" lang="fr-FR" sz="4800" b="0"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endParaRPr>
          </a:p>
        </p:txBody>
      </p:sp>
      <p:sp>
        <p:nvSpPr>
          <p:cNvPr id="12" name="ZoneTexte 11">
            <a:extLst>
              <a:ext uri="{FF2B5EF4-FFF2-40B4-BE49-F238E27FC236}">
                <a16:creationId xmlns:a16="http://schemas.microsoft.com/office/drawing/2014/main" id="{FC22A1CB-9B3E-470D-9713-C81E8381EAD3}"/>
              </a:ext>
            </a:extLst>
          </p:cNvPr>
          <p:cNvSpPr txBox="1"/>
          <p:nvPr/>
        </p:nvSpPr>
        <p:spPr>
          <a:xfrm>
            <a:off x="1933187" y="12258977"/>
            <a:ext cx="19514616" cy="1241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2400"/>
              </a:spcBef>
              <a:spcAft>
                <a:spcPts val="0"/>
              </a:spcAft>
              <a:buClrTx/>
              <a:buSzTx/>
              <a:buFontTx/>
              <a:buNone/>
              <a:tabLst>
                <a:tab pos="584200" algn="l"/>
              </a:tabLst>
            </a:pPr>
            <a:r>
              <a:rPr kumimoji="0" lang="fr-FR" sz="54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Zv</a:t>
            </a:r>
            <a:r>
              <a:rPr kumimoji="0" lang="fr-FR" sz="54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a:t>
            </a:r>
            <a:r>
              <a:rPr kumimoji="0" lang="fr-FR" sz="54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Zc+W</a:t>
            </a:r>
            <a:r>
              <a:rPr kumimoji="0" lang="fr-FR" sz="54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				W=</a:t>
            </a:r>
            <a:r>
              <a:rPr kumimoji="0" lang="fr-FR" sz="5400" b="1" i="0" u="none" strike="noStrike" cap="none" spc="78" normalizeH="0" baseline="0" dirty="0" err="1">
                <a:ln>
                  <a:noFill/>
                </a:ln>
                <a:solidFill>
                  <a:schemeClr val="accent1"/>
                </a:solidFill>
                <a:effectLst/>
                <a:uFillTx/>
                <a:latin typeface="Founders Grotesk Text"/>
                <a:ea typeface="Founders Grotesk Text"/>
                <a:cs typeface="Founders Grotesk Text"/>
                <a:sym typeface="Founders Grotesk Text"/>
              </a:rPr>
              <a:t>d+D</a:t>
            </a:r>
            <a:r>
              <a:rPr kumimoji="0" lang="fr-FR" sz="5400" b="1" i="0" u="none" strike="noStrike" cap="none" spc="78" normalizeH="0" baseline="0" dirty="0">
                <a:ln>
                  <a:noFill/>
                </a:ln>
                <a:solidFill>
                  <a:schemeClr val="accent1"/>
                </a:solidFill>
                <a:effectLst/>
                <a:uFillTx/>
                <a:latin typeface="Founders Grotesk Text"/>
                <a:ea typeface="Founders Grotesk Text"/>
                <a:cs typeface="Founders Grotesk Text"/>
                <a:sym typeface="Founders Grotesk Text"/>
              </a:rPr>
              <a:t>			Z = Compas de relèvement 		</a:t>
            </a:r>
          </a:p>
        </p:txBody>
      </p:sp>
      <p:graphicFrame>
        <p:nvGraphicFramePr>
          <p:cNvPr id="13" name="Tableau 12">
            <a:extLst>
              <a:ext uri="{FF2B5EF4-FFF2-40B4-BE49-F238E27FC236}">
                <a16:creationId xmlns:a16="http://schemas.microsoft.com/office/drawing/2014/main" id="{4DD033B3-68F4-4341-9A95-B89450D7D2B4}"/>
              </a:ext>
            </a:extLst>
          </p:cNvPr>
          <p:cNvGraphicFramePr>
            <a:graphicFrameLocks noGrp="1"/>
          </p:cNvGraphicFramePr>
          <p:nvPr>
            <p:extLst>
              <p:ext uri="{D42A27DB-BD31-4B8C-83A1-F6EECF244321}">
                <p14:modId xmlns:p14="http://schemas.microsoft.com/office/powerpoint/2010/main" val="153109821"/>
              </p:ext>
            </p:extLst>
          </p:nvPr>
        </p:nvGraphicFramePr>
        <p:xfrm>
          <a:off x="1650378" y="8535055"/>
          <a:ext cx="13813336" cy="2660922"/>
        </p:xfrm>
        <a:graphic>
          <a:graphicData uri="http://schemas.openxmlformats.org/drawingml/2006/table">
            <a:tbl>
              <a:tblPr>
                <a:tableStyleId>{5940675A-B579-460E-94D1-54222C63F5DA}</a:tableStyleId>
              </a:tblPr>
              <a:tblGrid>
                <a:gridCol w="1379368">
                  <a:extLst>
                    <a:ext uri="{9D8B030D-6E8A-4147-A177-3AD203B41FA5}">
                      <a16:colId xmlns:a16="http://schemas.microsoft.com/office/drawing/2014/main" val="1477215762"/>
                    </a:ext>
                  </a:extLst>
                </a:gridCol>
                <a:gridCol w="1379368">
                  <a:extLst>
                    <a:ext uri="{9D8B030D-6E8A-4147-A177-3AD203B41FA5}">
                      <a16:colId xmlns:a16="http://schemas.microsoft.com/office/drawing/2014/main" val="2720191095"/>
                    </a:ext>
                  </a:extLst>
                </a:gridCol>
                <a:gridCol w="1379368">
                  <a:extLst>
                    <a:ext uri="{9D8B030D-6E8A-4147-A177-3AD203B41FA5}">
                      <a16:colId xmlns:a16="http://schemas.microsoft.com/office/drawing/2014/main" val="94075548"/>
                    </a:ext>
                  </a:extLst>
                </a:gridCol>
                <a:gridCol w="1379368">
                  <a:extLst>
                    <a:ext uri="{9D8B030D-6E8A-4147-A177-3AD203B41FA5}">
                      <a16:colId xmlns:a16="http://schemas.microsoft.com/office/drawing/2014/main" val="526722954"/>
                    </a:ext>
                  </a:extLst>
                </a:gridCol>
                <a:gridCol w="1382644">
                  <a:extLst>
                    <a:ext uri="{9D8B030D-6E8A-4147-A177-3AD203B41FA5}">
                      <a16:colId xmlns:a16="http://schemas.microsoft.com/office/drawing/2014/main" val="2617283324"/>
                    </a:ext>
                  </a:extLst>
                </a:gridCol>
                <a:gridCol w="1382644">
                  <a:extLst>
                    <a:ext uri="{9D8B030D-6E8A-4147-A177-3AD203B41FA5}">
                      <a16:colId xmlns:a16="http://schemas.microsoft.com/office/drawing/2014/main" val="205299419"/>
                    </a:ext>
                  </a:extLst>
                </a:gridCol>
                <a:gridCol w="1382644">
                  <a:extLst>
                    <a:ext uri="{9D8B030D-6E8A-4147-A177-3AD203B41FA5}">
                      <a16:colId xmlns:a16="http://schemas.microsoft.com/office/drawing/2014/main" val="481740947"/>
                    </a:ext>
                  </a:extLst>
                </a:gridCol>
                <a:gridCol w="1382644">
                  <a:extLst>
                    <a:ext uri="{9D8B030D-6E8A-4147-A177-3AD203B41FA5}">
                      <a16:colId xmlns:a16="http://schemas.microsoft.com/office/drawing/2014/main" val="256874536"/>
                    </a:ext>
                  </a:extLst>
                </a:gridCol>
                <a:gridCol w="1382644">
                  <a:extLst>
                    <a:ext uri="{9D8B030D-6E8A-4147-A177-3AD203B41FA5}">
                      <a16:colId xmlns:a16="http://schemas.microsoft.com/office/drawing/2014/main" val="2924950964"/>
                    </a:ext>
                  </a:extLst>
                </a:gridCol>
                <a:gridCol w="1382644">
                  <a:extLst>
                    <a:ext uri="{9D8B030D-6E8A-4147-A177-3AD203B41FA5}">
                      <a16:colId xmlns:a16="http://schemas.microsoft.com/office/drawing/2014/main" val="3516758747"/>
                    </a:ext>
                  </a:extLst>
                </a:gridCol>
              </a:tblGrid>
              <a:tr h="1330461">
                <a:tc>
                  <a:txBody>
                    <a:bodyPr/>
                    <a:lstStyle/>
                    <a:p>
                      <a:pPr algn="ctr" hangingPunct="0">
                        <a:lnSpc>
                          <a:spcPct val="150000"/>
                        </a:lnSpc>
                        <a:spcAft>
                          <a:spcPts val="0"/>
                        </a:spcAft>
                        <a:tabLst>
                          <a:tab pos="144145" algn="l"/>
                          <a:tab pos="288290" algn="l"/>
                        </a:tabLst>
                      </a:pPr>
                      <a:r>
                        <a:rPr lang="en-GB" sz="4800" b="1" dirty="0">
                          <a:effectLst/>
                        </a:rPr>
                        <a:t>Cc</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0°</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45°</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90°</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135°</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180°</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225°</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270°</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315°</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b="1" dirty="0">
                          <a:effectLst/>
                        </a:rPr>
                        <a:t>360°</a:t>
                      </a:r>
                      <a:endParaRPr lang="fr-FR" sz="4800" b="1" dirty="0">
                        <a:effectLst/>
                        <a:latin typeface="Times New Roman" panose="02020603050405020304" pitchFamily="18" charset="0"/>
                        <a:ea typeface="Times New Roman" panose="02020603050405020304" pitchFamily="18" charset="0"/>
                      </a:endParaRPr>
                    </a:p>
                  </a:txBody>
                  <a:tcPr marL="45085" marR="45085" marT="0" marB="0" anchor="ctr"/>
                </a:tc>
                <a:extLst>
                  <a:ext uri="{0D108BD9-81ED-4DB2-BD59-A6C34878D82A}">
                    <a16:rowId xmlns:a16="http://schemas.microsoft.com/office/drawing/2014/main" val="4165711072"/>
                  </a:ext>
                </a:extLst>
              </a:tr>
              <a:tr h="1330461">
                <a:tc>
                  <a:txBody>
                    <a:bodyPr/>
                    <a:lstStyle/>
                    <a:p>
                      <a:pPr algn="ctr" hangingPunct="0">
                        <a:lnSpc>
                          <a:spcPct val="150000"/>
                        </a:lnSpc>
                        <a:spcAft>
                          <a:spcPts val="0"/>
                        </a:spcAft>
                        <a:tabLst>
                          <a:tab pos="144145" algn="l"/>
                          <a:tab pos="288290" algn="l"/>
                        </a:tabLst>
                      </a:pPr>
                      <a:r>
                        <a:rPr lang="en-GB" sz="4800">
                          <a:effectLst/>
                        </a:rPr>
                        <a:t>Zc</a:t>
                      </a:r>
                      <a:endParaRPr lang="fr-FR" sz="480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latin typeface="Times New Roman" panose="02020603050405020304" pitchFamily="18" charset="0"/>
                          <a:ea typeface="Times New Roman" panose="02020603050405020304" pitchFamily="18" charset="0"/>
                        </a:rPr>
                        <a:t>3°</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latin typeface="Times New Roman" panose="02020603050405020304" pitchFamily="18" charset="0"/>
                          <a:ea typeface="Times New Roman" panose="02020603050405020304" pitchFamily="18" charset="0"/>
                        </a:rPr>
                        <a:t>47°</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latin typeface="Times New Roman" panose="02020603050405020304" pitchFamily="18" charset="0"/>
                          <a:ea typeface="Times New Roman" panose="02020603050405020304" pitchFamily="18" charset="0"/>
                        </a:rPr>
                        <a:t>90°</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latin typeface="Times New Roman" panose="02020603050405020304" pitchFamily="18" charset="0"/>
                          <a:ea typeface="Times New Roman" panose="02020603050405020304" pitchFamily="18" charset="0"/>
                        </a:rPr>
                        <a:t>123°</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latin typeface="Times New Roman" panose="02020603050405020304" pitchFamily="18" charset="0"/>
                          <a:ea typeface="Times New Roman" panose="02020603050405020304" pitchFamily="18" charset="0"/>
                        </a:rPr>
                        <a:t>176°</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rPr>
                        <a:t>222°</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rPr>
                        <a:t>270°</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rPr>
                        <a:t>317°</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tc>
                  <a:txBody>
                    <a:bodyPr/>
                    <a:lstStyle/>
                    <a:p>
                      <a:pPr algn="ctr" hangingPunct="0">
                        <a:lnSpc>
                          <a:spcPct val="150000"/>
                        </a:lnSpc>
                        <a:spcAft>
                          <a:spcPts val="0"/>
                        </a:spcAft>
                        <a:tabLst>
                          <a:tab pos="144145" algn="l"/>
                          <a:tab pos="288290" algn="l"/>
                        </a:tabLst>
                      </a:pPr>
                      <a:r>
                        <a:rPr lang="en-GB" sz="4800" dirty="0">
                          <a:effectLst/>
                          <a:latin typeface="Times New Roman" panose="02020603050405020304" pitchFamily="18" charset="0"/>
                          <a:ea typeface="Times New Roman" panose="02020603050405020304" pitchFamily="18" charset="0"/>
                        </a:rPr>
                        <a:t>3°</a:t>
                      </a:r>
                      <a:endParaRPr lang="fr-FR" sz="4800" dirty="0">
                        <a:effectLst/>
                        <a:latin typeface="Times New Roman" panose="02020603050405020304" pitchFamily="18" charset="0"/>
                        <a:ea typeface="Times New Roman" panose="02020603050405020304" pitchFamily="18" charset="0"/>
                      </a:endParaRPr>
                    </a:p>
                  </a:txBody>
                  <a:tcPr marL="45085" marR="45085" marT="0" marB="0" anchor="ctr"/>
                </a:tc>
                <a:extLst>
                  <a:ext uri="{0D108BD9-81ED-4DB2-BD59-A6C34878D82A}">
                    <a16:rowId xmlns:a16="http://schemas.microsoft.com/office/drawing/2014/main" val="880012318"/>
                  </a:ext>
                </a:extLst>
              </a:tr>
            </a:tbl>
          </a:graphicData>
        </a:graphic>
      </p:graphicFrame>
      <p:cxnSp>
        <p:nvCxnSpPr>
          <p:cNvPr id="8" name="Connecteur droit avec flèche 7">
            <a:extLst>
              <a:ext uri="{FF2B5EF4-FFF2-40B4-BE49-F238E27FC236}">
                <a16:creationId xmlns:a16="http://schemas.microsoft.com/office/drawing/2014/main" id="{42EFF07A-49A8-4FB0-90AA-645CC478E8B5}"/>
              </a:ext>
            </a:extLst>
          </p:cNvPr>
          <p:cNvCxnSpPr>
            <a:cxnSpLocks/>
          </p:cNvCxnSpPr>
          <p:nvPr/>
        </p:nvCxnSpPr>
        <p:spPr>
          <a:xfrm flipV="1">
            <a:off x="18033036" y="2122505"/>
            <a:ext cx="0" cy="5181555"/>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9" name="Connecteur droit avec flèche 8">
            <a:extLst>
              <a:ext uri="{FF2B5EF4-FFF2-40B4-BE49-F238E27FC236}">
                <a16:creationId xmlns:a16="http://schemas.microsoft.com/office/drawing/2014/main" id="{1381C494-F22A-472D-88AD-2B9FE59CAA44}"/>
              </a:ext>
            </a:extLst>
          </p:cNvPr>
          <p:cNvCxnSpPr>
            <a:cxnSpLocks/>
          </p:cNvCxnSpPr>
          <p:nvPr/>
        </p:nvCxnSpPr>
        <p:spPr>
          <a:xfrm flipH="1">
            <a:off x="17172879" y="7304060"/>
            <a:ext cx="860157" cy="0"/>
          </a:xfrm>
          <a:prstGeom prst="straightConnector1">
            <a:avLst/>
          </a:prstGeom>
          <a:noFill/>
          <a:ln w="1143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7" name="Ellipse 16">
            <a:extLst>
              <a:ext uri="{FF2B5EF4-FFF2-40B4-BE49-F238E27FC236}">
                <a16:creationId xmlns:a16="http://schemas.microsoft.com/office/drawing/2014/main" id="{37A48043-673A-4FD0-AED9-AD3C24E9AFFC}"/>
              </a:ext>
            </a:extLst>
          </p:cNvPr>
          <p:cNvSpPr/>
          <p:nvPr/>
        </p:nvSpPr>
        <p:spPr>
          <a:xfrm flipH="1" flipV="1">
            <a:off x="17832305" y="7159086"/>
            <a:ext cx="411089" cy="433518"/>
          </a:xfrm>
          <a:prstGeom prst="ellipse">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endParaRPr>
          </a:p>
        </p:txBody>
      </p:sp>
    </p:spTree>
    <p:extLst>
      <p:ext uri="{BB962C8B-B14F-4D97-AF65-F5344CB8AC3E}">
        <p14:creationId xmlns:p14="http://schemas.microsoft.com/office/powerpoint/2010/main" val="1647189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theme/theme1.xml><?xml version="1.0" encoding="utf-8"?>
<a:theme xmlns:a="http://schemas.openxmlformats.org/drawingml/2006/main" name="28_Academy">
  <a:themeElements>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themeOverride>
</file>

<file path=ppt/theme/themeOverride2.xml><?xml version="1.0" encoding="utf-8"?>
<a:themeOverride xmlns:a="http://schemas.openxmlformats.org/drawingml/2006/main">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themeOverride>
</file>

<file path=ppt/theme/themeOverride3.xml><?xml version="1.0" encoding="utf-8"?>
<a:themeOverride xmlns:a="http://schemas.openxmlformats.org/drawingml/2006/main">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themeOverride>
</file>

<file path=ppt/theme/themeOverride4.xml><?xml version="1.0" encoding="utf-8"?>
<a:themeOverride xmlns:a="http://schemas.openxmlformats.org/drawingml/2006/main">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themeOverride>
</file>

<file path=ppt/theme/themeOverride5.xml><?xml version="1.0" encoding="utf-8"?>
<a:themeOverride xmlns:a="http://schemas.openxmlformats.org/drawingml/2006/main">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themeOverride>
</file>

<file path=ppt/theme/themeOverride6.xml><?xml version="1.0" encoding="utf-8"?>
<a:themeOverride xmlns:a="http://schemas.openxmlformats.org/drawingml/2006/main">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313</TotalTime>
  <Words>3203</Words>
  <Application>Microsoft Office PowerPoint</Application>
  <PresentationFormat>Personnalisé</PresentationFormat>
  <Paragraphs>566</Paragraphs>
  <Slides>50</Slides>
  <Notes>33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50</vt:i4>
      </vt:variant>
    </vt:vector>
  </HeadingPairs>
  <TitlesOfParts>
    <vt:vector size="60" baseType="lpstr">
      <vt:lpstr>Arial</vt:lpstr>
      <vt:lpstr>Cambria Math</vt:lpstr>
      <vt:lpstr>Founders Grotesk</vt:lpstr>
      <vt:lpstr>Founders Grotesk Condensed</vt:lpstr>
      <vt:lpstr>Founders Grotesk Light</vt:lpstr>
      <vt:lpstr>Founders Grotesk Semibold</vt:lpstr>
      <vt:lpstr>Founders Grotesk Text</vt:lpstr>
      <vt:lpstr>Helvetica Neue</vt:lpstr>
      <vt:lpstr>Times New Roman</vt:lpstr>
      <vt:lpstr>28_Academy</vt:lpstr>
      <vt:lpstr>Passer du cap à la route</vt:lpstr>
      <vt:lpstr>Passer du cap à la route</vt:lpstr>
      <vt:lpstr>Passer du cap à la route</vt:lpstr>
      <vt:lpstr>Présentation PowerPoint</vt:lpstr>
      <vt:lpstr>Passer du Cap à la route</vt:lpstr>
      <vt:lpstr>La déclinaison magnétique</vt:lpstr>
      <vt:lpstr>Passer du Cap à la route</vt:lpstr>
      <vt:lpstr>Passer du Cap à la route</vt:lpstr>
      <vt:lpstr>Réaliser sa courbe de déviation</vt:lpstr>
      <vt:lpstr>Passer du Cap à la route</vt:lpstr>
      <vt:lpstr>Présentation PowerPoint</vt:lpstr>
      <vt:lpstr>Passer du Cap à la route</vt:lpstr>
      <vt:lpstr>Passer du Cap à la route</vt:lpstr>
      <vt:lpstr>Présentation PowerPoint</vt:lpstr>
      <vt:lpstr>Présentation PowerPoint</vt:lpstr>
      <vt:lpstr>Présentation PowerPoint</vt:lpstr>
      <vt:lpstr>Présentation PowerPoint</vt:lpstr>
      <vt:lpstr>Présentation PowerPoint</vt:lpstr>
      <vt:lpstr>Présentation PowerPoint</vt:lpstr>
      <vt:lpstr>Passer de la route fond au cap compas</vt:lpstr>
      <vt:lpstr>Passer de la route fond au cap compas</vt:lpstr>
      <vt:lpstr>Passer de la route fond au cap compas</vt:lpstr>
      <vt:lpstr>Présentation PowerPoint</vt:lpstr>
      <vt:lpstr>Présentation PowerPoint</vt:lpstr>
      <vt:lpstr>Présentation PowerPoint</vt:lpstr>
      <vt:lpstr>Où trouver la direction et la force du courant ?</vt:lpstr>
      <vt:lpstr>Où trouver la direction et la force du courant ?</vt:lpstr>
      <vt:lpstr>Présentation PowerPoint</vt:lpstr>
      <vt:lpstr>Présentation PowerPoint</vt:lpstr>
      <vt:lpstr>Présentation PowerPoint</vt:lpstr>
      <vt:lpstr>Présentation PowerPoint</vt:lpstr>
      <vt:lpstr>Passer de la Rf au Cc</vt:lpstr>
      <vt:lpstr>Passer de la Rf au Cc</vt:lpstr>
      <vt:lpstr>Passer de la Rf au Cc</vt:lpstr>
      <vt:lpstr>Passer de la Rf au Cc</vt:lpstr>
      <vt:lpstr>Passer du Cap à la route</vt:lpstr>
      <vt:lpstr>Passer du Cap à la route</vt:lpstr>
      <vt:lpstr>Passer du Cap à la route</vt:lpstr>
      <vt:lpstr>Présentation PowerPoint</vt:lpstr>
      <vt:lpstr>Présentation PowerPoint</vt:lpstr>
      <vt:lpstr>Le point, Relèvement (Z), Gisement et Position</vt:lpstr>
      <vt:lpstr>Point, Relèvement (Z), Gisement et Position</vt:lpstr>
      <vt:lpstr>Le point.</vt:lpstr>
      <vt:lpstr>Relèvement (Z), Gisement et Position</vt:lpstr>
      <vt:lpstr>Relèvement (Z), Gisement et Position</vt:lpstr>
      <vt:lpstr>Présentation PowerPoint</vt:lpstr>
      <vt:lpstr>Présentation PowerPoint</vt:lpstr>
      <vt:lpstr>Se positionner avec le Sextant et le compas de relèvement</vt:lpstr>
      <vt:lpstr>Présentation PowerPoint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Passer du cap à la route</dc:title>
  <dc:creator>Jean michel PICOT</dc:creator>
  <cp:lastModifiedBy>Jean Michel PICOT</cp:lastModifiedBy>
  <cp:revision>36</cp:revision>
  <dcterms:created xsi:type="dcterms:W3CDTF">2020-12-03T18:28:00Z</dcterms:created>
  <dcterms:modified xsi:type="dcterms:W3CDTF">2022-03-09T16:56:20Z</dcterms:modified>
</cp:coreProperties>
</file>