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76" r:id="rId3"/>
    <p:sldId id="264" r:id="rId4"/>
    <p:sldId id="260" r:id="rId5"/>
    <p:sldId id="256" r:id="rId6"/>
    <p:sldId id="257" r:id="rId7"/>
    <p:sldId id="258" r:id="rId8"/>
    <p:sldId id="265" r:id="rId9"/>
    <p:sldId id="266" r:id="rId10"/>
    <p:sldId id="267" r:id="rId11"/>
    <p:sldId id="268" r:id="rId12"/>
    <p:sldId id="281" r:id="rId13"/>
    <p:sldId id="283" r:id="rId14"/>
    <p:sldId id="261" r:id="rId15"/>
    <p:sldId id="262" r:id="rId16"/>
    <p:sldId id="273" r:id="rId17"/>
    <p:sldId id="274" r:id="rId18"/>
    <p:sldId id="263" r:id="rId19"/>
    <p:sldId id="269" r:id="rId20"/>
    <p:sldId id="270" r:id="rId21"/>
    <p:sldId id="271" r:id="rId22"/>
    <p:sldId id="272" r:id="rId23"/>
    <p:sldId id="275" r:id="rId24"/>
    <p:sldId id="277" r:id="rId25"/>
    <p:sldId id="278" r:id="rId26"/>
    <p:sldId id="280" r:id="rId27"/>
    <p:sldId id="282" r:id="rId28"/>
    <p:sldId id="284" r:id="rId29"/>
    <p:sldId id="279" r:id="rId30"/>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8000"/>
    <a:srgbClr val="FF99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DEC04882-D702-4E4A-B3FF-AF23E43AF657}" type="datetimeFigureOut">
              <a:rPr lang="fr-FR" smtClean="0"/>
              <a:t>05/03/2022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6CCF698-19EC-40A4-AC58-A0086766B702}" type="slidenum">
              <a:rPr lang="fr-FR" smtClean="0"/>
              <a:t>‹N°›</a:t>
            </a:fld>
            <a:endParaRPr lang="fr-FR"/>
          </a:p>
        </p:txBody>
      </p:sp>
    </p:spTree>
    <p:extLst>
      <p:ext uri="{BB962C8B-B14F-4D97-AF65-F5344CB8AC3E}">
        <p14:creationId xmlns:p14="http://schemas.microsoft.com/office/powerpoint/2010/main" val="166772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41790-4033-41BB-8B90-8A1954412FDF}"/>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88D44CB-4FD9-4613-B37C-7EB4F1D2A3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DCABA2B-7E11-49C9-85F4-C63FAC66D07D}"/>
              </a:ext>
            </a:extLst>
          </p:cNvPr>
          <p:cNvSpPr>
            <a:spLocks noGrp="1"/>
          </p:cNvSpPr>
          <p:nvPr>
            <p:ph type="dt" sz="half" idx="10"/>
          </p:nvPr>
        </p:nvSpPr>
        <p:spPr/>
        <p:txBody>
          <a:bodyPr/>
          <a:lstStyle/>
          <a:p>
            <a:fld id="{1E4EC950-1FA2-4DC6-ADB9-913525156158}" type="datetime1">
              <a:rPr lang="fr-FR" smtClean="0"/>
              <a:t>05/03/2022</a:t>
            </a:fld>
            <a:endParaRPr lang="fr-FR"/>
          </a:p>
        </p:txBody>
      </p:sp>
      <p:sp>
        <p:nvSpPr>
          <p:cNvPr id="5" name="Espace réservé du pied de page 4">
            <a:extLst>
              <a:ext uri="{FF2B5EF4-FFF2-40B4-BE49-F238E27FC236}">
                <a16:creationId xmlns:a16="http://schemas.microsoft.com/office/drawing/2014/main" id="{382C2CBF-2287-4194-BBA1-416D4D4373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DF9B310-0098-4055-AF24-D093C08EF3CF}"/>
              </a:ext>
            </a:extLst>
          </p:cNvPr>
          <p:cNvSpPr>
            <a:spLocks noGrp="1"/>
          </p:cNvSpPr>
          <p:nvPr>
            <p:ph type="sldNum" sz="quarter" idx="12"/>
          </p:nvPr>
        </p:nvSpPr>
        <p:spPr/>
        <p:txBody>
          <a:bodyPr/>
          <a:lstStyle/>
          <a:p>
            <a:fld id="{51D4B5CF-3D22-4002-9F84-7C7B6F431C4E}" type="slidenum">
              <a:rPr lang="fr-FR" smtClean="0"/>
              <a:t>‹N°›</a:t>
            </a:fld>
            <a:endParaRPr lang="fr-FR"/>
          </a:p>
        </p:txBody>
      </p:sp>
    </p:spTree>
    <p:extLst>
      <p:ext uri="{BB962C8B-B14F-4D97-AF65-F5344CB8AC3E}">
        <p14:creationId xmlns:p14="http://schemas.microsoft.com/office/powerpoint/2010/main" val="3670260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4A65AC-3035-4400-9FF0-EDEDE916356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2C5447F-F92E-4A22-897D-5581088E8126}"/>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F5A5B4B-B0E8-48C3-9C6A-691207D48898}"/>
              </a:ext>
            </a:extLst>
          </p:cNvPr>
          <p:cNvSpPr>
            <a:spLocks noGrp="1"/>
          </p:cNvSpPr>
          <p:nvPr>
            <p:ph type="dt" sz="half" idx="10"/>
          </p:nvPr>
        </p:nvSpPr>
        <p:spPr/>
        <p:txBody>
          <a:bodyPr/>
          <a:lstStyle/>
          <a:p>
            <a:fld id="{58869A9E-EA4C-4CFB-B227-F8650328C352}" type="datetime1">
              <a:rPr lang="fr-FR" smtClean="0"/>
              <a:t>05/03/2022</a:t>
            </a:fld>
            <a:endParaRPr lang="fr-FR"/>
          </a:p>
        </p:txBody>
      </p:sp>
      <p:sp>
        <p:nvSpPr>
          <p:cNvPr id="5" name="Espace réservé du pied de page 4">
            <a:extLst>
              <a:ext uri="{FF2B5EF4-FFF2-40B4-BE49-F238E27FC236}">
                <a16:creationId xmlns:a16="http://schemas.microsoft.com/office/drawing/2014/main" id="{1D6E77F6-F827-493C-B7CA-E30454B93B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60E5C56-462D-412E-9D71-C89F4193EDB3}"/>
              </a:ext>
            </a:extLst>
          </p:cNvPr>
          <p:cNvSpPr>
            <a:spLocks noGrp="1"/>
          </p:cNvSpPr>
          <p:nvPr>
            <p:ph type="sldNum" sz="quarter" idx="12"/>
          </p:nvPr>
        </p:nvSpPr>
        <p:spPr/>
        <p:txBody>
          <a:bodyPr/>
          <a:lstStyle/>
          <a:p>
            <a:fld id="{51D4B5CF-3D22-4002-9F84-7C7B6F431C4E}" type="slidenum">
              <a:rPr lang="fr-FR" smtClean="0"/>
              <a:t>‹N°›</a:t>
            </a:fld>
            <a:endParaRPr lang="fr-FR"/>
          </a:p>
        </p:txBody>
      </p:sp>
    </p:spTree>
    <p:extLst>
      <p:ext uri="{BB962C8B-B14F-4D97-AF65-F5344CB8AC3E}">
        <p14:creationId xmlns:p14="http://schemas.microsoft.com/office/powerpoint/2010/main" val="39217897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08ABFA3E-9E43-4B1C-9917-C0C309EDEA35}"/>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6F2BE0D-D77B-4847-9A6D-CF8817F561B2}"/>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24C201-F185-4092-A5AD-822B4955502C}"/>
              </a:ext>
            </a:extLst>
          </p:cNvPr>
          <p:cNvSpPr>
            <a:spLocks noGrp="1"/>
          </p:cNvSpPr>
          <p:nvPr>
            <p:ph type="dt" sz="half" idx="10"/>
          </p:nvPr>
        </p:nvSpPr>
        <p:spPr/>
        <p:txBody>
          <a:bodyPr/>
          <a:lstStyle/>
          <a:p>
            <a:fld id="{B33FC721-FFD9-4418-B356-CACE8CB11A76}" type="datetime1">
              <a:rPr lang="fr-FR" smtClean="0"/>
              <a:t>05/03/2022</a:t>
            </a:fld>
            <a:endParaRPr lang="fr-FR"/>
          </a:p>
        </p:txBody>
      </p:sp>
      <p:sp>
        <p:nvSpPr>
          <p:cNvPr id="5" name="Espace réservé du pied de page 4">
            <a:extLst>
              <a:ext uri="{FF2B5EF4-FFF2-40B4-BE49-F238E27FC236}">
                <a16:creationId xmlns:a16="http://schemas.microsoft.com/office/drawing/2014/main" id="{9603500B-BFCD-497A-B796-73D7D00EA6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DF39B11-9972-4F14-B594-A52E40C12918}"/>
              </a:ext>
            </a:extLst>
          </p:cNvPr>
          <p:cNvSpPr>
            <a:spLocks noGrp="1"/>
          </p:cNvSpPr>
          <p:nvPr>
            <p:ph type="sldNum" sz="quarter" idx="12"/>
          </p:nvPr>
        </p:nvSpPr>
        <p:spPr/>
        <p:txBody>
          <a:bodyPr/>
          <a:lstStyle/>
          <a:p>
            <a:fld id="{51D4B5CF-3D22-4002-9F84-7C7B6F431C4E}" type="slidenum">
              <a:rPr lang="fr-FR" smtClean="0"/>
              <a:t>‹N°›</a:t>
            </a:fld>
            <a:endParaRPr lang="fr-FR"/>
          </a:p>
        </p:txBody>
      </p:sp>
    </p:spTree>
    <p:extLst>
      <p:ext uri="{BB962C8B-B14F-4D97-AF65-F5344CB8AC3E}">
        <p14:creationId xmlns:p14="http://schemas.microsoft.com/office/powerpoint/2010/main" val="1322909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D18967-C76C-4419-8661-2C447714A5D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8DB9123-AA77-4133-B0BC-58196AC3F4B3}"/>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CF8B6A0-10CA-4296-AB81-2CCDB1FC80D1}"/>
              </a:ext>
            </a:extLst>
          </p:cNvPr>
          <p:cNvSpPr>
            <a:spLocks noGrp="1"/>
          </p:cNvSpPr>
          <p:nvPr>
            <p:ph type="dt" sz="half" idx="10"/>
          </p:nvPr>
        </p:nvSpPr>
        <p:spPr/>
        <p:txBody>
          <a:bodyPr/>
          <a:lstStyle/>
          <a:p>
            <a:fld id="{45C4FFB0-BEEC-4E46-821D-C3955BAB1F42}" type="datetime1">
              <a:rPr lang="fr-FR" smtClean="0"/>
              <a:t>05/03/2022</a:t>
            </a:fld>
            <a:endParaRPr lang="fr-FR"/>
          </a:p>
        </p:txBody>
      </p:sp>
      <p:sp>
        <p:nvSpPr>
          <p:cNvPr id="5" name="Espace réservé du pied de page 4">
            <a:extLst>
              <a:ext uri="{FF2B5EF4-FFF2-40B4-BE49-F238E27FC236}">
                <a16:creationId xmlns:a16="http://schemas.microsoft.com/office/drawing/2014/main" id="{DD791EAA-BF2D-46FD-9E49-4375079D97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849F05B-88AB-483C-AFF0-BC5C2B0C6402}"/>
              </a:ext>
            </a:extLst>
          </p:cNvPr>
          <p:cNvSpPr>
            <a:spLocks noGrp="1"/>
          </p:cNvSpPr>
          <p:nvPr>
            <p:ph type="sldNum" sz="quarter" idx="12"/>
          </p:nvPr>
        </p:nvSpPr>
        <p:spPr/>
        <p:txBody>
          <a:bodyPr/>
          <a:lstStyle/>
          <a:p>
            <a:fld id="{51D4B5CF-3D22-4002-9F84-7C7B6F431C4E}" type="slidenum">
              <a:rPr lang="fr-FR" smtClean="0"/>
              <a:t>‹N°›</a:t>
            </a:fld>
            <a:endParaRPr lang="fr-FR"/>
          </a:p>
        </p:txBody>
      </p:sp>
    </p:spTree>
    <p:extLst>
      <p:ext uri="{BB962C8B-B14F-4D97-AF65-F5344CB8AC3E}">
        <p14:creationId xmlns:p14="http://schemas.microsoft.com/office/powerpoint/2010/main" val="496913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B4AB0-17AF-41C5-AE89-BBE6FAB11EBA}"/>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19F9C93-A4DC-4AC7-902D-CAD76F73E6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52F6328E-C82F-411F-ABF0-1700DBE61DF8}"/>
              </a:ext>
            </a:extLst>
          </p:cNvPr>
          <p:cNvSpPr>
            <a:spLocks noGrp="1"/>
          </p:cNvSpPr>
          <p:nvPr>
            <p:ph type="dt" sz="half" idx="10"/>
          </p:nvPr>
        </p:nvSpPr>
        <p:spPr/>
        <p:txBody>
          <a:bodyPr/>
          <a:lstStyle/>
          <a:p>
            <a:fld id="{0940AF6B-140E-40DC-9928-EA8552ABA642}" type="datetime1">
              <a:rPr lang="fr-FR" smtClean="0"/>
              <a:t>05/03/2022</a:t>
            </a:fld>
            <a:endParaRPr lang="fr-FR"/>
          </a:p>
        </p:txBody>
      </p:sp>
      <p:sp>
        <p:nvSpPr>
          <p:cNvPr id="5" name="Espace réservé du pied de page 4">
            <a:extLst>
              <a:ext uri="{FF2B5EF4-FFF2-40B4-BE49-F238E27FC236}">
                <a16:creationId xmlns:a16="http://schemas.microsoft.com/office/drawing/2014/main" id="{00600F90-F9F3-460F-BB66-536EE124B7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9591336-D873-4E01-903F-72C37B52E73E}"/>
              </a:ext>
            </a:extLst>
          </p:cNvPr>
          <p:cNvSpPr>
            <a:spLocks noGrp="1"/>
          </p:cNvSpPr>
          <p:nvPr>
            <p:ph type="sldNum" sz="quarter" idx="12"/>
          </p:nvPr>
        </p:nvSpPr>
        <p:spPr/>
        <p:txBody>
          <a:bodyPr/>
          <a:lstStyle/>
          <a:p>
            <a:fld id="{51D4B5CF-3D22-4002-9F84-7C7B6F431C4E}" type="slidenum">
              <a:rPr lang="fr-FR" smtClean="0"/>
              <a:t>‹N°›</a:t>
            </a:fld>
            <a:endParaRPr lang="fr-FR"/>
          </a:p>
        </p:txBody>
      </p:sp>
    </p:spTree>
    <p:extLst>
      <p:ext uri="{BB962C8B-B14F-4D97-AF65-F5344CB8AC3E}">
        <p14:creationId xmlns:p14="http://schemas.microsoft.com/office/powerpoint/2010/main" val="527354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6952BB7-2C92-40A0-9078-2E17439EF01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8E0F7F2-AA90-41A7-8708-CA97D1B5863E}"/>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284C75D-D264-4D8E-B0A8-A9F250BA8A8B}"/>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7DDCE82-4D62-444F-8B3D-90FB296D61F5}"/>
              </a:ext>
            </a:extLst>
          </p:cNvPr>
          <p:cNvSpPr>
            <a:spLocks noGrp="1"/>
          </p:cNvSpPr>
          <p:nvPr>
            <p:ph type="dt" sz="half" idx="10"/>
          </p:nvPr>
        </p:nvSpPr>
        <p:spPr/>
        <p:txBody>
          <a:bodyPr/>
          <a:lstStyle/>
          <a:p>
            <a:fld id="{E0D7B12E-F04D-4CEF-B268-81DA55EAC32D}" type="datetime1">
              <a:rPr lang="fr-FR" smtClean="0"/>
              <a:t>05/03/2022</a:t>
            </a:fld>
            <a:endParaRPr lang="fr-FR"/>
          </a:p>
        </p:txBody>
      </p:sp>
      <p:sp>
        <p:nvSpPr>
          <p:cNvPr id="6" name="Espace réservé du pied de page 5">
            <a:extLst>
              <a:ext uri="{FF2B5EF4-FFF2-40B4-BE49-F238E27FC236}">
                <a16:creationId xmlns:a16="http://schemas.microsoft.com/office/drawing/2014/main" id="{5B734CD3-8CC1-4360-A131-2B8EF1F55F1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4EE6893-1A36-448A-9CE0-CAB87FA53D4E}"/>
              </a:ext>
            </a:extLst>
          </p:cNvPr>
          <p:cNvSpPr>
            <a:spLocks noGrp="1"/>
          </p:cNvSpPr>
          <p:nvPr>
            <p:ph type="sldNum" sz="quarter" idx="12"/>
          </p:nvPr>
        </p:nvSpPr>
        <p:spPr/>
        <p:txBody>
          <a:bodyPr/>
          <a:lstStyle/>
          <a:p>
            <a:fld id="{51D4B5CF-3D22-4002-9F84-7C7B6F431C4E}" type="slidenum">
              <a:rPr lang="fr-FR" smtClean="0"/>
              <a:t>‹N°›</a:t>
            </a:fld>
            <a:endParaRPr lang="fr-FR"/>
          </a:p>
        </p:txBody>
      </p:sp>
    </p:spTree>
    <p:extLst>
      <p:ext uri="{BB962C8B-B14F-4D97-AF65-F5344CB8AC3E}">
        <p14:creationId xmlns:p14="http://schemas.microsoft.com/office/powerpoint/2010/main" val="229556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8FCE9E4-165F-42DE-993F-C089E00121ED}"/>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D057D63-374D-460B-8708-ED37192B96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C716DDBD-9DE0-4429-B165-0A9EF9FAF7B4}"/>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DA914A80-CAEA-4BF7-9744-8B7A4B51476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9560DC11-A16C-4D61-84B8-55E43D759801}"/>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43DB1514-A1A4-4E82-ACA3-61ED6CF41F6B}"/>
              </a:ext>
            </a:extLst>
          </p:cNvPr>
          <p:cNvSpPr>
            <a:spLocks noGrp="1"/>
          </p:cNvSpPr>
          <p:nvPr>
            <p:ph type="dt" sz="half" idx="10"/>
          </p:nvPr>
        </p:nvSpPr>
        <p:spPr/>
        <p:txBody>
          <a:bodyPr/>
          <a:lstStyle/>
          <a:p>
            <a:fld id="{F4E5E887-E263-45B0-BC18-9F7D6BCFCF2B}" type="datetime1">
              <a:rPr lang="fr-FR" smtClean="0"/>
              <a:t>05/03/2022</a:t>
            </a:fld>
            <a:endParaRPr lang="fr-FR"/>
          </a:p>
        </p:txBody>
      </p:sp>
      <p:sp>
        <p:nvSpPr>
          <p:cNvPr id="8" name="Espace réservé du pied de page 7">
            <a:extLst>
              <a:ext uri="{FF2B5EF4-FFF2-40B4-BE49-F238E27FC236}">
                <a16:creationId xmlns:a16="http://schemas.microsoft.com/office/drawing/2014/main" id="{2B05067A-273B-487B-A602-0F54087843E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7208FA29-180B-4CD2-989B-D575A369E0E3}"/>
              </a:ext>
            </a:extLst>
          </p:cNvPr>
          <p:cNvSpPr>
            <a:spLocks noGrp="1"/>
          </p:cNvSpPr>
          <p:nvPr>
            <p:ph type="sldNum" sz="quarter" idx="12"/>
          </p:nvPr>
        </p:nvSpPr>
        <p:spPr/>
        <p:txBody>
          <a:bodyPr/>
          <a:lstStyle/>
          <a:p>
            <a:fld id="{51D4B5CF-3D22-4002-9F84-7C7B6F431C4E}" type="slidenum">
              <a:rPr lang="fr-FR" smtClean="0"/>
              <a:t>‹N°›</a:t>
            </a:fld>
            <a:endParaRPr lang="fr-FR"/>
          </a:p>
        </p:txBody>
      </p:sp>
    </p:spTree>
    <p:extLst>
      <p:ext uri="{BB962C8B-B14F-4D97-AF65-F5344CB8AC3E}">
        <p14:creationId xmlns:p14="http://schemas.microsoft.com/office/powerpoint/2010/main" val="222006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1D9061-6B90-4FBB-9760-6DFE96BC76E6}"/>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FF9F778-5F2C-48EC-A0EE-8E317179DF3A}"/>
              </a:ext>
            </a:extLst>
          </p:cNvPr>
          <p:cNvSpPr>
            <a:spLocks noGrp="1"/>
          </p:cNvSpPr>
          <p:nvPr>
            <p:ph type="dt" sz="half" idx="10"/>
          </p:nvPr>
        </p:nvSpPr>
        <p:spPr/>
        <p:txBody>
          <a:bodyPr/>
          <a:lstStyle/>
          <a:p>
            <a:fld id="{625ED89A-4D20-49A7-B6C7-FBD3F1D8640D}" type="datetime1">
              <a:rPr lang="fr-FR" smtClean="0"/>
              <a:t>05/03/2022</a:t>
            </a:fld>
            <a:endParaRPr lang="fr-FR"/>
          </a:p>
        </p:txBody>
      </p:sp>
      <p:sp>
        <p:nvSpPr>
          <p:cNvPr id="4" name="Espace réservé du pied de page 3">
            <a:extLst>
              <a:ext uri="{FF2B5EF4-FFF2-40B4-BE49-F238E27FC236}">
                <a16:creationId xmlns:a16="http://schemas.microsoft.com/office/drawing/2014/main" id="{CD09EC55-ED97-4F6A-B727-3D8E2BF7BE77}"/>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75AB7D30-F4BB-47A1-A403-DA6A9B2E8511}"/>
              </a:ext>
            </a:extLst>
          </p:cNvPr>
          <p:cNvSpPr>
            <a:spLocks noGrp="1"/>
          </p:cNvSpPr>
          <p:nvPr>
            <p:ph type="sldNum" sz="quarter" idx="12"/>
          </p:nvPr>
        </p:nvSpPr>
        <p:spPr/>
        <p:txBody>
          <a:bodyPr/>
          <a:lstStyle/>
          <a:p>
            <a:fld id="{51D4B5CF-3D22-4002-9F84-7C7B6F431C4E}" type="slidenum">
              <a:rPr lang="fr-FR" smtClean="0"/>
              <a:t>‹N°›</a:t>
            </a:fld>
            <a:endParaRPr lang="fr-FR"/>
          </a:p>
        </p:txBody>
      </p:sp>
    </p:spTree>
    <p:extLst>
      <p:ext uri="{BB962C8B-B14F-4D97-AF65-F5344CB8AC3E}">
        <p14:creationId xmlns:p14="http://schemas.microsoft.com/office/powerpoint/2010/main" val="108644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B070560-9980-406E-84A5-1975071A0F88}"/>
              </a:ext>
            </a:extLst>
          </p:cNvPr>
          <p:cNvSpPr>
            <a:spLocks noGrp="1"/>
          </p:cNvSpPr>
          <p:nvPr>
            <p:ph type="dt" sz="half" idx="10"/>
          </p:nvPr>
        </p:nvSpPr>
        <p:spPr/>
        <p:txBody>
          <a:bodyPr/>
          <a:lstStyle/>
          <a:p>
            <a:fld id="{8869D9DC-D365-40BD-AD17-EBC639E3E294}" type="datetime1">
              <a:rPr lang="fr-FR" smtClean="0"/>
              <a:t>05/03/2022</a:t>
            </a:fld>
            <a:endParaRPr lang="fr-FR"/>
          </a:p>
        </p:txBody>
      </p:sp>
      <p:sp>
        <p:nvSpPr>
          <p:cNvPr id="3" name="Espace réservé du pied de page 2">
            <a:extLst>
              <a:ext uri="{FF2B5EF4-FFF2-40B4-BE49-F238E27FC236}">
                <a16:creationId xmlns:a16="http://schemas.microsoft.com/office/drawing/2014/main" id="{E7CC9889-EF78-4D30-ABB5-4BAFFF45B76A}"/>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E809C1C-A0F0-45FD-A3D3-982DDC32743C}"/>
              </a:ext>
            </a:extLst>
          </p:cNvPr>
          <p:cNvSpPr>
            <a:spLocks noGrp="1"/>
          </p:cNvSpPr>
          <p:nvPr>
            <p:ph type="sldNum" sz="quarter" idx="12"/>
          </p:nvPr>
        </p:nvSpPr>
        <p:spPr/>
        <p:txBody>
          <a:bodyPr/>
          <a:lstStyle/>
          <a:p>
            <a:fld id="{51D4B5CF-3D22-4002-9F84-7C7B6F431C4E}" type="slidenum">
              <a:rPr lang="fr-FR" smtClean="0"/>
              <a:t>‹N°›</a:t>
            </a:fld>
            <a:endParaRPr lang="fr-FR"/>
          </a:p>
        </p:txBody>
      </p:sp>
    </p:spTree>
    <p:extLst>
      <p:ext uri="{BB962C8B-B14F-4D97-AF65-F5344CB8AC3E}">
        <p14:creationId xmlns:p14="http://schemas.microsoft.com/office/powerpoint/2010/main" val="86576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C3A03E-5939-4FF0-8936-108D735A0F85}"/>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6EA76D6-FCEC-40B7-9E28-C46BE0C233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4E3B1A4A-C045-4DED-8D48-C137D65626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6AD193C2-5796-49F2-B988-CEE24BED1B7C}"/>
              </a:ext>
            </a:extLst>
          </p:cNvPr>
          <p:cNvSpPr>
            <a:spLocks noGrp="1"/>
          </p:cNvSpPr>
          <p:nvPr>
            <p:ph type="dt" sz="half" idx="10"/>
          </p:nvPr>
        </p:nvSpPr>
        <p:spPr/>
        <p:txBody>
          <a:bodyPr/>
          <a:lstStyle/>
          <a:p>
            <a:fld id="{7C800D70-8483-46F8-A2D5-59C1A9852C74}" type="datetime1">
              <a:rPr lang="fr-FR" smtClean="0"/>
              <a:t>05/03/2022</a:t>
            </a:fld>
            <a:endParaRPr lang="fr-FR"/>
          </a:p>
        </p:txBody>
      </p:sp>
      <p:sp>
        <p:nvSpPr>
          <p:cNvPr id="6" name="Espace réservé du pied de page 5">
            <a:extLst>
              <a:ext uri="{FF2B5EF4-FFF2-40B4-BE49-F238E27FC236}">
                <a16:creationId xmlns:a16="http://schemas.microsoft.com/office/drawing/2014/main" id="{9F8C9E0F-3843-4AD0-B775-55CF651A7E0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4402FB-F0D9-4192-AB25-992E9E3CC953}"/>
              </a:ext>
            </a:extLst>
          </p:cNvPr>
          <p:cNvSpPr>
            <a:spLocks noGrp="1"/>
          </p:cNvSpPr>
          <p:nvPr>
            <p:ph type="sldNum" sz="quarter" idx="12"/>
          </p:nvPr>
        </p:nvSpPr>
        <p:spPr/>
        <p:txBody>
          <a:bodyPr/>
          <a:lstStyle/>
          <a:p>
            <a:fld id="{51D4B5CF-3D22-4002-9F84-7C7B6F431C4E}" type="slidenum">
              <a:rPr lang="fr-FR" smtClean="0"/>
              <a:t>‹N°›</a:t>
            </a:fld>
            <a:endParaRPr lang="fr-FR"/>
          </a:p>
        </p:txBody>
      </p:sp>
    </p:spTree>
    <p:extLst>
      <p:ext uri="{BB962C8B-B14F-4D97-AF65-F5344CB8AC3E}">
        <p14:creationId xmlns:p14="http://schemas.microsoft.com/office/powerpoint/2010/main" val="1817766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9DDC6DB-289B-4883-80D4-E42C73E84E86}"/>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25E7AF7-F495-4264-8438-7FA3A3B95DC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E2AF31E-3381-4B3D-A66B-421E05776D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4A70CA9-645D-4749-8B3E-374D9D36CF53}"/>
              </a:ext>
            </a:extLst>
          </p:cNvPr>
          <p:cNvSpPr>
            <a:spLocks noGrp="1"/>
          </p:cNvSpPr>
          <p:nvPr>
            <p:ph type="dt" sz="half" idx="10"/>
          </p:nvPr>
        </p:nvSpPr>
        <p:spPr/>
        <p:txBody>
          <a:bodyPr/>
          <a:lstStyle/>
          <a:p>
            <a:fld id="{83ED0779-69B3-4846-B461-A837576C4354}" type="datetime1">
              <a:rPr lang="fr-FR" smtClean="0"/>
              <a:t>05/03/2022</a:t>
            </a:fld>
            <a:endParaRPr lang="fr-FR"/>
          </a:p>
        </p:txBody>
      </p:sp>
      <p:sp>
        <p:nvSpPr>
          <p:cNvPr id="6" name="Espace réservé du pied de page 5">
            <a:extLst>
              <a:ext uri="{FF2B5EF4-FFF2-40B4-BE49-F238E27FC236}">
                <a16:creationId xmlns:a16="http://schemas.microsoft.com/office/drawing/2014/main" id="{96089762-1519-44B1-BD5E-99002919A81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958243-2148-4128-8FB7-012467F8C734}"/>
              </a:ext>
            </a:extLst>
          </p:cNvPr>
          <p:cNvSpPr>
            <a:spLocks noGrp="1"/>
          </p:cNvSpPr>
          <p:nvPr>
            <p:ph type="sldNum" sz="quarter" idx="12"/>
          </p:nvPr>
        </p:nvSpPr>
        <p:spPr/>
        <p:txBody>
          <a:bodyPr/>
          <a:lstStyle/>
          <a:p>
            <a:fld id="{51D4B5CF-3D22-4002-9F84-7C7B6F431C4E}" type="slidenum">
              <a:rPr lang="fr-FR" smtClean="0"/>
              <a:t>‹N°›</a:t>
            </a:fld>
            <a:endParaRPr lang="fr-FR"/>
          </a:p>
        </p:txBody>
      </p:sp>
    </p:spTree>
    <p:extLst>
      <p:ext uri="{BB962C8B-B14F-4D97-AF65-F5344CB8AC3E}">
        <p14:creationId xmlns:p14="http://schemas.microsoft.com/office/powerpoint/2010/main" val="1362730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9F7B1D9-8686-4E18-98ED-F66C17D693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C01F5D91-FEE3-4676-8625-9EAD1C0494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21918F8-ABC9-451E-BB45-08604BDC32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094B0-405B-4D79-97CF-D2CB080B8B20}" type="datetime1">
              <a:rPr lang="fr-FR" smtClean="0"/>
              <a:t>05/03/2022</a:t>
            </a:fld>
            <a:endParaRPr lang="fr-FR"/>
          </a:p>
        </p:txBody>
      </p:sp>
      <p:sp>
        <p:nvSpPr>
          <p:cNvPr id="5" name="Espace réservé du pied de page 4">
            <a:extLst>
              <a:ext uri="{FF2B5EF4-FFF2-40B4-BE49-F238E27FC236}">
                <a16:creationId xmlns:a16="http://schemas.microsoft.com/office/drawing/2014/main" id="{FDA9FA0E-DCB4-49AA-B80F-3ED8DE958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4EF93051-0CC5-426E-A8D1-9BD1A3016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D4B5CF-3D22-4002-9F84-7C7B6F431C4E}" type="slidenum">
              <a:rPr lang="fr-FR" smtClean="0"/>
              <a:t>‹N°›</a:t>
            </a:fld>
            <a:endParaRPr lang="fr-FR"/>
          </a:p>
        </p:txBody>
      </p:sp>
    </p:spTree>
    <p:extLst>
      <p:ext uri="{BB962C8B-B14F-4D97-AF65-F5344CB8AC3E}">
        <p14:creationId xmlns:p14="http://schemas.microsoft.com/office/powerpoint/2010/main" val="12266998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hyperlink" Target="https://fr.wikipedia.org/wiki/Spinnaker" TargetMode="External"/><Relationship Id="rId7" Type="http://schemas.openxmlformats.org/officeDocument/2006/relationships/image" Target="../media/image21.png"/><Relationship Id="rId2" Type="http://schemas.openxmlformats.org/officeDocument/2006/relationships/hyperlink" Target="https://fr.wikipedia.org/wiki/Sloop" TargetMode="Externa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fr.wikipedia.org/wiki/Cotre"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fr.wikipedia.org/wiki/Vent" TargetMode="External"/><Relationship Id="rId2" Type="http://schemas.openxmlformats.org/officeDocument/2006/relationships/hyperlink" Target="https://fr.wikipedia.org/wiki/Voile_(navire)" TargetMode="External"/><Relationship Id="rId1" Type="http://schemas.openxmlformats.org/officeDocument/2006/relationships/slideLayout" Target="../slideLayouts/slideLayout1.xml"/><Relationship Id="rId5" Type="http://schemas.openxmlformats.org/officeDocument/2006/relationships/hyperlink" Target="https://fr.wikipedia.org/wiki/Quantit%C3%A9_de_mouvement" TargetMode="External"/><Relationship Id="rId4" Type="http://schemas.openxmlformats.org/officeDocument/2006/relationships/hyperlink" Target="https://fr.wikipedia.org/wiki/Bateau"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hyperlink" Target="https://fr.wikipedia.org/wiki/Antiquit%C3%A9" TargetMode="External"/><Relationship Id="rId13" Type="http://schemas.openxmlformats.org/officeDocument/2006/relationships/hyperlink" Target="https://fr.wikipedia.org/wiki/Vent_de_travers" TargetMode="External"/><Relationship Id="rId3" Type="http://schemas.openxmlformats.org/officeDocument/2006/relationships/image" Target="../media/image6.jpeg"/><Relationship Id="rId7" Type="http://schemas.openxmlformats.org/officeDocument/2006/relationships/hyperlink" Target="https://fr.wikipedia.org/wiki/Liste_de_gr%C3%A9ements" TargetMode="External"/><Relationship Id="rId12" Type="http://schemas.openxmlformats.org/officeDocument/2006/relationships/hyperlink" Target="https://fr.wikipedia.org/wiki/Vent_arri%C3%A8re" TargetMode="External"/><Relationship Id="rId2" Type="http://schemas.openxmlformats.org/officeDocument/2006/relationships/image" Target="../media/image5.png"/><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hyperlink" Target="https://fr.wikipedia.org/wiki/Allure_(marine)" TargetMode="External"/><Relationship Id="rId5" Type="http://schemas.openxmlformats.org/officeDocument/2006/relationships/image" Target="../media/image8.jpeg"/><Relationship Id="rId15" Type="http://schemas.openxmlformats.org/officeDocument/2006/relationships/hyperlink" Target="https://fr.wikipedia.org/wiki/Aliz%C3%A9s" TargetMode="External"/><Relationship Id="rId10" Type="http://schemas.openxmlformats.org/officeDocument/2006/relationships/hyperlink" Target="https://fr.wikipedia.org/wiki/Vergue" TargetMode="External"/><Relationship Id="rId4" Type="http://schemas.openxmlformats.org/officeDocument/2006/relationships/image" Target="../media/image7.jpeg"/><Relationship Id="rId9" Type="http://schemas.openxmlformats.org/officeDocument/2006/relationships/hyperlink" Target="https://fr.wikipedia.org/wiki/Voile_(navire)" TargetMode="External"/><Relationship Id="rId14" Type="http://schemas.openxmlformats.org/officeDocument/2006/relationships/hyperlink" Target="https://fr.wikipedia.org/wiki/Route_mariti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059552" y="372287"/>
            <a:ext cx="4390946"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 réglage des voiles et la conduite du voilier</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927651" y="372287"/>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963558F-A37A-4D93-9034-222327DE271B}"/>
              </a:ext>
            </a:extLst>
          </p:cNvPr>
          <p:cNvSpPr txBox="1"/>
          <p:nvPr/>
        </p:nvSpPr>
        <p:spPr>
          <a:xfrm>
            <a:off x="2393305" y="1987825"/>
            <a:ext cx="5955156" cy="4031873"/>
          </a:xfrm>
          <a:prstGeom prst="rect">
            <a:avLst/>
          </a:prstGeom>
          <a:noFill/>
        </p:spPr>
        <p:txBody>
          <a:bodyPr wrap="none" rtlCol="0">
            <a:spAutoFit/>
          </a:bodyPr>
          <a:lstStyle/>
          <a:p>
            <a:r>
              <a:rPr lang="fr-FR" sz="2000" dirty="0"/>
              <a:t>Les principes de base et les effets de la poussée vélique</a:t>
            </a:r>
          </a:p>
          <a:p>
            <a:endParaRPr lang="fr-FR" sz="2000" dirty="0"/>
          </a:p>
          <a:p>
            <a:r>
              <a:rPr lang="fr-FR" sz="2000" dirty="0"/>
              <a:t>Les formes de voiles (historique) et leurs performances</a:t>
            </a:r>
          </a:p>
          <a:p>
            <a:endParaRPr lang="fr-FR" sz="2000" dirty="0"/>
          </a:p>
          <a:p>
            <a:r>
              <a:rPr lang="fr-FR" sz="2000" dirty="0"/>
              <a:t>Les allures</a:t>
            </a:r>
          </a:p>
          <a:p>
            <a:endParaRPr lang="fr-FR" sz="2000" dirty="0"/>
          </a:p>
          <a:p>
            <a:r>
              <a:rPr lang="fr-FR" sz="2000" dirty="0"/>
              <a:t>Les priorités</a:t>
            </a:r>
          </a:p>
          <a:p>
            <a:endParaRPr lang="fr-FR" sz="2000" dirty="0"/>
          </a:p>
          <a:p>
            <a:r>
              <a:rPr lang="fr-FR" sz="2000" dirty="0"/>
              <a:t>Le réglage des voiles</a:t>
            </a:r>
          </a:p>
          <a:p>
            <a:endParaRPr lang="fr-FR" sz="2000" dirty="0"/>
          </a:p>
          <a:p>
            <a:r>
              <a:rPr lang="fr-FR" sz="2000" dirty="0"/>
              <a:t>La conduite du bateau et les réductions de voilure</a:t>
            </a:r>
          </a:p>
          <a:p>
            <a:endParaRPr lang="fr-FR" dirty="0"/>
          </a:p>
          <a:p>
            <a:endParaRPr lang="fr-FR" dirty="0"/>
          </a:p>
        </p:txBody>
      </p:sp>
      <p:sp>
        <p:nvSpPr>
          <p:cNvPr id="3" name="Espace réservé du numéro de diapositive 2">
            <a:extLst>
              <a:ext uri="{FF2B5EF4-FFF2-40B4-BE49-F238E27FC236}">
                <a16:creationId xmlns:a16="http://schemas.microsoft.com/office/drawing/2014/main" id="{5044D959-84DC-4FF9-BFE2-748C56A06646}"/>
              </a:ext>
            </a:extLst>
          </p:cNvPr>
          <p:cNvSpPr>
            <a:spLocks noGrp="1"/>
          </p:cNvSpPr>
          <p:nvPr>
            <p:ph type="sldNum" sz="quarter" idx="12"/>
          </p:nvPr>
        </p:nvSpPr>
        <p:spPr/>
        <p:txBody>
          <a:bodyPr/>
          <a:lstStyle/>
          <a:p>
            <a:fld id="{51D4B5CF-3D22-4002-9F84-7C7B6F431C4E}" type="slidenum">
              <a:rPr lang="fr-FR" smtClean="0"/>
              <a:t>1</a:t>
            </a:fld>
            <a:endParaRPr lang="fr-FR"/>
          </a:p>
        </p:txBody>
      </p:sp>
    </p:spTree>
    <p:extLst>
      <p:ext uri="{BB962C8B-B14F-4D97-AF65-F5344CB8AC3E}">
        <p14:creationId xmlns:p14="http://schemas.microsoft.com/office/powerpoint/2010/main" val="7750652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540606" y="395117"/>
            <a:ext cx="4057521"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a:t>
            </a:r>
            <a:r>
              <a:rPr lang="fr-FR" dirty="0">
                <a:solidFill>
                  <a:srgbClr val="000000"/>
                </a:solidFill>
                <a:latin typeface="Times New Roman" panose="02020603050405020304" pitchFamily="18" charset="0"/>
              </a:rPr>
              <a:t>formes de voile et leurs performances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768625" y="390940"/>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5CCC3670-37EF-48F9-9174-34D11A33C401}"/>
              </a:ext>
            </a:extLst>
          </p:cNvPr>
          <p:cNvSpPr txBox="1"/>
          <p:nvPr/>
        </p:nvSpPr>
        <p:spPr>
          <a:xfrm>
            <a:off x="768625" y="993913"/>
            <a:ext cx="3764492" cy="369332"/>
          </a:xfrm>
          <a:prstGeom prst="rect">
            <a:avLst/>
          </a:prstGeom>
          <a:noFill/>
        </p:spPr>
        <p:txBody>
          <a:bodyPr wrap="none" rtlCol="0">
            <a:spAutoFit/>
          </a:bodyPr>
          <a:lstStyle/>
          <a:p>
            <a:r>
              <a:rPr lang="fr-FR" b="1" dirty="0"/>
              <a:t>Les voiles auriques (au tiers, à corne):</a:t>
            </a:r>
          </a:p>
        </p:txBody>
      </p:sp>
      <p:sp>
        <p:nvSpPr>
          <p:cNvPr id="10" name="Rectangle 9">
            <a:extLst>
              <a:ext uri="{FF2B5EF4-FFF2-40B4-BE49-F238E27FC236}">
                <a16:creationId xmlns:a16="http://schemas.microsoft.com/office/drawing/2014/main" id="{CD8D3107-854A-4999-A954-6F07059093B8}"/>
              </a:ext>
            </a:extLst>
          </p:cNvPr>
          <p:cNvSpPr/>
          <p:nvPr/>
        </p:nvSpPr>
        <p:spPr>
          <a:xfrm>
            <a:off x="768625" y="3519820"/>
            <a:ext cx="10654748" cy="1477328"/>
          </a:xfrm>
          <a:prstGeom prst="rect">
            <a:avLst/>
          </a:prstGeom>
        </p:spPr>
        <p:txBody>
          <a:bodyPr wrap="square">
            <a:spAutoFit/>
          </a:bodyPr>
          <a:lstStyle/>
          <a:p>
            <a:r>
              <a:rPr lang="fr-FR" dirty="0">
                <a:solidFill>
                  <a:srgbClr val="656565"/>
                </a:solidFill>
                <a:latin typeface="Source Sans Pro" panose="020B0503030403020204" pitchFamily="34" charset="0"/>
              </a:rPr>
              <a:t>                 </a:t>
            </a:r>
            <a:endParaRPr lang="fr-FR" dirty="0">
              <a:solidFill>
                <a:srgbClr val="222222"/>
              </a:solidFill>
              <a:latin typeface="Arial" panose="020B0604020202020204" pitchFamily="34" charset="0"/>
            </a:endParaRPr>
          </a:p>
          <a:p>
            <a:endParaRPr lang="fr-FR" dirty="0">
              <a:solidFill>
                <a:srgbClr val="222222"/>
              </a:solidFill>
              <a:latin typeface="Arial" panose="020B0604020202020204" pitchFamily="34" charset="0"/>
            </a:endParaRPr>
          </a:p>
          <a:p>
            <a:endParaRPr lang="fr-FR" dirty="0">
              <a:solidFill>
                <a:srgbClr val="222222"/>
              </a:solidFill>
              <a:latin typeface="Arial" panose="020B0604020202020204" pitchFamily="34" charset="0"/>
            </a:endParaRPr>
          </a:p>
          <a:p>
            <a:endParaRPr lang="fr-FR" dirty="0">
              <a:solidFill>
                <a:srgbClr val="222222"/>
              </a:solidFill>
              <a:latin typeface="Arial" panose="020B0604020202020204" pitchFamily="34" charset="0"/>
            </a:endParaRPr>
          </a:p>
          <a:p>
            <a:endParaRPr lang="fr-FR" dirty="0"/>
          </a:p>
        </p:txBody>
      </p:sp>
      <p:pic>
        <p:nvPicPr>
          <p:cNvPr id="4099" name="Picture 3" descr="https://upload.wikimedia.org/wikipedia/commons/thumb/3/39/Gaff-sail-rigging-parts-nr.svg/220px-Gaff-sail-rigging-parts-nr.svg.png">
            <a:extLst>
              <a:ext uri="{FF2B5EF4-FFF2-40B4-BE49-F238E27FC236}">
                <a16:creationId xmlns:a16="http://schemas.microsoft.com/office/drawing/2014/main" id="{B702FDCB-76A0-4661-A4BB-C25C7B50BE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5788" y="1393783"/>
            <a:ext cx="2095500" cy="20955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https://upload.wikimedia.org/wikipedia/commons/thumb/8/80/Bojseglar.JPG/220px-Bojseglar.JPG">
            <a:extLst>
              <a:ext uri="{FF2B5EF4-FFF2-40B4-BE49-F238E27FC236}">
                <a16:creationId xmlns:a16="http://schemas.microsoft.com/office/drawing/2014/main" id="{86A6FB31-8567-4C86-B8A7-44E41213F8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3107" y="1399138"/>
            <a:ext cx="1710267" cy="220779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8748086-E490-4B82-8BEB-8907372393BD}"/>
              </a:ext>
            </a:extLst>
          </p:cNvPr>
          <p:cNvSpPr/>
          <p:nvPr/>
        </p:nvSpPr>
        <p:spPr>
          <a:xfrm>
            <a:off x="768625" y="5663805"/>
            <a:ext cx="10766932" cy="923330"/>
          </a:xfrm>
          <a:prstGeom prst="rect">
            <a:avLst/>
          </a:prstGeom>
        </p:spPr>
        <p:txBody>
          <a:bodyPr wrap="square">
            <a:spAutoFit/>
          </a:bodyPr>
          <a:lstStyle/>
          <a:p>
            <a:r>
              <a:rPr lang="fr-FR" dirty="0"/>
              <a:t>La voile à corne était très en faveur sur les voiliers de travail européens comme les cotres, les sloops et les dundees, car elle permettait de disposer d'une force propulsive importante avec un système simple, tant à hisser qu'à régler et peu coûteux à fabriquer et réparer.</a:t>
            </a:r>
          </a:p>
        </p:txBody>
      </p:sp>
      <p:pic>
        <p:nvPicPr>
          <p:cNvPr id="3" name="Image 2">
            <a:extLst>
              <a:ext uri="{FF2B5EF4-FFF2-40B4-BE49-F238E27FC236}">
                <a16:creationId xmlns:a16="http://schemas.microsoft.com/office/drawing/2014/main" id="{60646FF6-4462-41C3-9ADF-805B36AE5217}"/>
              </a:ext>
            </a:extLst>
          </p:cNvPr>
          <p:cNvPicPr>
            <a:picLocks noChangeAspect="1"/>
          </p:cNvPicPr>
          <p:nvPr/>
        </p:nvPicPr>
        <p:blipFill>
          <a:blip r:embed="rId4"/>
          <a:stretch>
            <a:fillRect/>
          </a:stretch>
        </p:blipFill>
        <p:spPr>
          <a:xfrm>
            <a:off x="9933917" y="1388991"/>
            <a:ext cx="1485396" cy="2228094"/>
          </a:xfrm>
          <a:prstGeom prst="rect">
            <a:avLst/>
          </a:prstGeom>
        </p:spPr>
      </p:pic>
      <p:pic>
        <p:nvPicPr>
          <p:cNvPr id="4103" name="Picture 7" descr="https://upload.wikimedia.org/wikipedia/commons/thumb/3/31/Yole_de_Bantry2.JPG/220px-Yole_de_Bantry2.JPG">
            <a:extLst>
              <a:ext uri="{FF2B5EF4-FFF2-40B4-BE49-F238E27FC236}">
                <a16:creationId xmlns:a16="http://schemas.microsoft.com/office/drawing/2014/main" id="{27E5D73D-563D-478E-87B5-B71791B61B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2407" y="1468799"/>
            <a:ext cx="2095500" cy="138112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9" descr="https://upload.wikimedia.org/wikipedia/commons/thumb/8/83/La_Cancalaise_-_Brest_2008.jpg/220px-La_Cancalaise_-_Brest_2008.jpg">
            <a:extLst>
              <a:ext uri="{FF2B5EF4-FFF2-40B4-BE49-F238E27FC236}">
                <a16:creationId xmlns:a16="http://schemas.microsoft.com/office/drawing/2014/main" id="{99BA1A5A-83D6-4AA2-A232-D6061D6C93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8" name="Image 7">
            <a:extLst>
              <a:ext uri="{FF2B5EF4-FFF2-40B4-BE49-F238E27FC236}">
                <a16:creationId xmlns:a16="http://schemas.microsoft.com/office/drawing/2014/main" id="{078A3D61-0E1B-4955-9860-973CB0567162}"/>
              </a:ext>
            </a:extLst>
          </p:cNvPr>
          <p:cNvPicPr>
            <a:picLocks noChangeAspect="1"/>
          </p:cNvPicPr>
          <p:nvPr/>
        </p:nvPicPr>
        <p:blipFill>
          <a:blip r:embed="rId6"/>
          <a:stretch>
            <a:fillRect/>
          </a:stretch>
        </p:blipFill>
        <p:spPr>
          <a:xfrm>
            <a:off x="3575683" y="1388991"/>
            <a:ext cx="1713036" cy="2577340"/>
          </a:xfrm>
          <a:prstGeom prst="rect">
            <a:avLst/>
          </a:prstGeom>
        </p:spPr>
      </p:pic>
      <p:sp>
        <p:nvSpPr>
          <p:cNvPr id="11" name="Rectangle 10">
            <a:extLst>
              <a:ext uri="{FF2B5EF4-FFF2-40B4-BE49-F238E27FC236}">
                <a16:creationId xmlns:a16="http://schemas.microsoft.com/office/drawing/2014/main" id="{EF142379-67EC-45DD-B8A7-D5262378D217}"/>
              </a:ext>
            </a:extLst>
          </p:cNvPr>
          <p:cNvSpPr/>
          <p:nvPr/>
        </p:nvSpPr>
        <p:spPr>
          <a:xfrm>
            <a:off x="768625" y="4434979"/>
            <a:ext cx="10766932" cy="923330"/>
          </a:xfrm>
          <a:prstGeom prst="rect">
            <a:avLst/>
          </a:prstGeom>
        </p:spPr>
        <p:txBody>
          <a:bodyPr wrap="square">
            <a:spAutoFit/>
          </a:bodyPr>
          <a:lstStyle/>
          <a:p>
            <a:r>
              <a:rPr lang="fr-FR" dirty="0"/>
              <a:t>La voile au tiers connut son heure de gloire avec les bateaux de pêche côtière du XIXe siècle et au début du XXe siècle, surtout en Bretagne, avec par exemple le sinagot du Morbihan ou la chaloupe sardinière, qui régnait de Concarneau à la rade de Brest. </a:t>
            </a:r>
          </a:p>
        </p:txBody>
      </p:sp>
      <p:sp>
        <p:nvSpPr>
          <p:cNvPr id="7" name="Espace réservé du numéro de diapositive 6">
            <a:extLst>
              <a:ext uri="{FF2B5EF4-FFF2-40B4-BE49-F238E27FC236}">
                <a16:creationId xmlns:a16="http://schemas.microsoft.com/office/drawing/2014/main" id="{DB206AC5-124C-48CF-926E-FAF2F67A6F17}"/>
              </a:ext>
            </a:extLst>
          </p:cNvPr>
          <p:cNvSpPr>
            <a:spLocks noGrp="1"/>
          </p:cNvSpPr>
          <p:nvPr>
            <p:ph type="sldNum" sz="quarter" idx="12"/>
          </p:nvPr>
        </p:nvSpPr>
        <p:spPr/>
        <p:txBody>
          <a:bodyPr/>
          <a:lstStyle/>
          <a:p>
            <a:fld id="{51D4B5CF-3D22-4002-9F84-7C7B6F431C4E}" type="slidenum">
              <a:rPr lang="fr-FR" smtClean="0"/>
              <a:t>10</a:t>
            </a:fld>
            <a:endParaRPr lang="fr-FR"/>
          </a:p>
        </p:txBody>
      </p:sp>
    </p:spTree>
    <p:extLst>
      <p:ext uri="{BB962C8B-B14F-4D97-AF65-F5344CB8AC3E}">
        <p14:creationId xmlns:p14="http://schemas.microsoft.com/office/powerpoint/2010/main" val="310173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540606" y="395117"/>
            <a:ext cx="4057521"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a:t>
            </a:r>
            <a:r>
              <a:rPr lang="fr-FR" dirty="0">
                <a:solidFill>
                  <a:srgbClr val="000000"/>
                </a:solidFill>
                <a:latin typeface="Times New Roman" panose="02020603050405020304" pitchFamily="18" charset="0"/>
              </a:rPr>
              <a:t>formes de voile et leurs performances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768625" y="390940"/>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5CCC3670-37EF-48F9-9174-34D11A33C401}"/>
              </a:ext>
            </a:extLst>
          </p:cNvPr>
          <p:cNvSpPr txBox="1"/>
          <p:nvPr/>
        </p:nvSpPr>
        <p:spPr>
          <a:xfrm>
            <a:off x="768625" y="993913"/>
            <a:ext cx="2541208" cy="369332"/>
          </a:xfrm>
          <a:prstGeom prst="rect">
            <a:avLst/>
          </a:prstGeom>
          <a:noFill/>
        </p:spPr>
        <p:txBody>
          <a:bodyPr wrap="none" rtlCol="0">
            <a:spAutoFit/>
          </a:bodyPr>
          <a:lstStyle/>
          <a:p>
            <a:r>
              <a:rPr lang="fr-FR" b="1" dirty="0"/>
              <a:t>Le gréement bermudien:</a:t>
            </a:r>
          </a:p>
        </p:txBody>
      </p:sp>
      <p:sp>
        <p:nvSpPr>
          <p:cNvPr id="10" name="Rectangle 9">
            <a:extLst>
              <a:ext uri="{FF2B5EF4-FFF2-40B4-BE49-F238E27FC236}">
                <a16:creationId xmlns:a16="http://schemas.microsoft.com/office/drawing/2014/main" id="{CD8D3107-854A-4999-A954-6F07059093B8}"/>
              </a:ext>
            </a:extLst>
          </p:cNvPr>
          <p:cNvSpPr/>
          <p:nvPr/>
        </p:nvSpPr>
        <p:spPr>
          <a:xfrm>
            <a:off x="768626" y="4269651"/>
            <a:ext cx="10654748" cy="2585323"/>
          </a:xfrm>
          <a:prstGeom prst="rect">
            <a:avLst/>
          </a:prstGeom>
        </p:spPr>
        <p:txBody>
          <a:bodyPr wrap="square">
            <a:spAutoFit/>
          </a:bodyPr>
          <a:lstStyle/>
          <a:p>
            <a:r>
              <a:rPr lang="fr-FR" dirty="0"/>
              <a:t>Le gréement bermudien s’est développé aux Bermudes au cours des XVIIe et XVIIIe siècle, où la capacité à remonter le vent était primordiale pour naviguer d’une île à l’autre par les vents d’ouest dominants. </a:t>
            </a:r>
          </a:p>
          <a:p>
            <a:endParaRPr lang="fr-FR" dirty="0">
              <a:solidFill>
                <a:srgbClr val="656565"/>
              </a:solidFill>
              <a:latin typeface="Source Sans Pro" panose="020B0503030403020204" pitchFamily="34" charset="0"/>
            </a:endParaRPr>
          </a:p>
          <a:p>
            <a:r>
              <a:rPr lang="fr-FR" dirty="0"/>
              <a:t>C'est actuellement la voile la plus répandue en plaisance du fait de sa polyvalence et de ses performances notamment aux allures du près et de la facilité et simplicité de manœuvre.</a:t>
            </a:r>
          </a:p>
          <a:p>
            <a:endParaRPr lang="fr-FR" dirty="0"/>
          </a:p>
          <a:p>
            <a:r>
              <a:rPr lang="fr-FR" dirty="0"/>
              <a:t>Un voilier bermudien est appelé </a:t>
            </a:r>
            <a:r>
              <a:rPr lang="fr-FR" dirty="0">
                <a:hlinkClick r:id="rId2" tooltip="Sloop">
                  <a:extLst>
                    <a:ext uri="{A12FA001-AC4F-418D-AE19-62706E023703}">
                      <ahyp:hlinkClr xmlns:ahyp="http://schemas.microsoft.com/office/drawing/2018/hyperlinkcolor" val="tx"/>
                    </a:ext>
                  </a:extLst>
                </a:hlinkClick>
              </a:rPr>
              <a:t>sloop</a:t>
            </a:r>
            <a:r>
              <a:rPr lang="fr-FR" dirty="0"/>
              <a:t> s’il porte une seule voile d’avant (hormis un </a:t>
            </a:r>
            <a:r>
              <a:rPr lang="fr-FR" dirty="0">
                <a:hlinkClick r:id="rId3" tooltip="Spinnaker">
                  <a:extLst>
                    <a:ext uri="{A12FA001-AC4F-418D-AE19-62706E023703}">
                      <ahyp:hlinkClr xmlns:ahyp="http://schemas.microsoft.com/office/drawing/2018/hyperlinkcolor" val="tx"/>
                    </a:ext>
                  </a:extLst>
                </a:hlinkClick>
              </a:rPr>
              <a:t>spinnaker</a:t>
            </a:r>
            <a:r>
              <a:rPr lang="fr-FR" dirty="0"/>
              <a:t> aux allures portantes), </a:t>
            </a:r>
            <a:r>
              <a:rPr lang="fr-FR" dirty="0">
                <a:hlinkClick r:id="rId4" tooltip="Cotre">
                  <a:extLst>
                    <a:ext uri="{A12FA001-AC4F-418D-AE19-62706E023703}">
                      <ahyp:hlinkClr xmlns:ahyp="http://schemas.microsoft.com/office/drawing/2018/hyperlinkcolor" val="tx"/>
                    </a:ext>
                  </a:extLst>
                </a:hlinkClick>
              </a:rPr>
              <a:t>cotre</a:t>
            </a:r>
            <a:r>
              <a:rPr lang="fr-FR" dirty="0"/>
              <a:t> s’il en porte deux.</a:t>
            </a:r>
          </a:p>
          <a:p>
            <a:endParaRPr lang="fr-FR" dirty="0"/>
          </a:p>
        </p:txBody>
      </p:sp>
      <p:sp>
        <p:nvSpPr>
          <p:cNvPr id="4" name="AutoShape 9" descr="https://upload.wikimedia.org/wikipedia/commons/thumb/8/83/La_Cancalaise_-_Brest_2008.jpg/220px-La_Cancalaise_-_Brest_2008.jpg">
            <a:extLst>
              <a:ext uri="{FF2B5EF4-FFF2-40B4-BE49-F238E27FC236}">
                <a16:creationId xmlns:a16="http://schemas.microsoft.com/office/drawing/2014/main" id="{99BA1A5A-83D6-4AA2-A232-D6061D6C93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12" name="Image 11">
            <a:extLst>
              <a:ext uri="{FF2B5EF4-FFF2-40B4-BE49-F238E27FC236}">
                <a16:creationId xmlns:a16="http://schemas.microsoft.com/office/drawing/2014/main" id="{B1DE10AA-9E8B-48DF-97EF-1FC1964993F4}"/>
              </a:ext>
            </a:extLst>
          </p:cNvPr>
          <p:cNvPicPr>
            <a:picLocks noChangeAspect="1"/>
          </p:cNvPicPr>
          <p:nvPr/>
        </p:nvPicPr>
        <p:blipFill>
          <a:blip r:embed="rId5"/>
          <a:stretch>
            <a:fillRect/>
          </a:stretch>
        </p:blipFill>
        <p:spPr>
          <a:xfrm>
            <a:off x="4152900" y="1492974"/>
            <a:ext cx="2095500" cy="2190750"/>
          </a:xfrm>
          <a:prstGeom prst="rect">
            <a:avLst/>
          </a:prstGeom>
        </p:spPr>
      </p:pic>
      <p:pic>
        <p:nvPicPr>
          <p:cNvPr id="13" name="Image 12">
            <a:extLst>
              <a:ext uri="{FF2B5EF4-FFF2-40B4-BE49-F238E27FC236}">
                <a16:creationId xmlns:a16="http://schemas.microsoft.com/office/drawing/2014/main" id="{1F0EE97F-C5CB-4ADE-9349-44A124EFC369}"/>
              </a:ext>
            </a:extLst>
          </p:cNvPr>
          <p:cNvPicPr>
            <a:picLocks noChangeAspect="1"/>
          </p:cNvPicPr>
          <p:nvPr/>
        </p:nvPicPr>
        <p:blipFill>
          <a:blip r:embed="rId6"/>
          <a:stretch>
            <a:fillRect/>
          </a:stretch>
        </p:blipFill>
        <p:spPr>
          <a:xfrm>
            <a:off x="887068" y="1532437"/>
            <a:ext cx="2683328" cy="1744163"/>
          </a:xfrm>
          <a:prstGeom prst="rect">
            <a:avLst/>
          </a:prstGeom>
        </p:spPr>
      </p:pic>
      <p:pic>
        <p:nvPicPr>
          <p:cNvPr id="14" name="Image 13">
            <a:extLst>
              <a:ext uri="{FF2B5EF4-FFF2-40B4-BE49-F238E27FC236}">
                <a16:creationId xmlns:a16="http://schemas.microsoft.com/office/drawing/2014/main" id="{E0FBCF01-3C42-4CC9-B906-820E5CB61F85}"/>
              </a:ext>
            </a:extLst>
          </p:cNvPr>
          <p:cNvPicPr>
            <a:picLocks noChangeAspect="1"/>
          </p:cNvPicPr>
          <p:nvPr/>
        </p:nvPicPr>
        <p:blipFill>
          <a:blip r:embed="rId7"/>
          <a:stretch>
            <a:fillRect/>
          </a:stretch>
        </p:blipFill>
        <p:spPr>
          <a:xfrm>
            <a:off x="6966502" y="1492975"/>
            <a:ext cx="1809364" cy="2190750"/>
          </a:xfrm>
          <a:prstGeom prst="rect">
            <a:avLst/>
          </a:prstGeom>
        </p:spPr>
      </p:pic>
      <p:sp>
        <p:nvSpPr>
          <p:cNvPr id="2" name="Espace réservé du numéro de diapositive 1">
            <a:extLst>
              <a:ext uri="{FF2B5EF4-FFF2-40B4-BE49-F238E27FC236}">
                <a16:creationId xmlns:a16="http://schemas.microsoft.com/office/drawing/2014/main" id="{9020DE44-2E51-438A-9F4E-218A02E60FB9}"/>
              </a:ext>
            </a:extLst>
          </p:cNvPr>
          <p:cNvSpPr>
            <a:spLocks noGrp="1"/>
          </p:cNvSpPr>
          <p:nvPr>
            <p:ph type="sldNum" sz="quarter" idx="12"/>
          </p:nvPr>
        </p:nvSpPr>
        <p:spPr/>
        <p:txBody>
          <a:bodyPr/>
          <a:lstStyle/>
          <a:p>
            <a:fld id="{51D4B5CF-3D22-4002-9F84-7C7B6F431C4E}" type="slidenum">
              <a:rPr lang="fr-FR" smtClean="0"/>
              <a:t>11</a:t>
            </a:fld>
            <a:endParaRPr lang="fr-FR"/>
          </a:p>
        </p:txBody>
      </p:sp>
    </p:spTree>
    <p:extLst>
      <p:ext uri="{BB962C8B-B14F-4D97-AF65-F5344CB8AC3E}">
        <p14:creationId xmlns:p14="http://schemas.microsoft.com/office/powerpoint/2010/main" val="1252144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540606" y="395117"/>
            <a:ext cx="4057521"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a:t>
            </a:r>
            <a:r>
              <a:rPr lang="fr-FR" dirty="0">
                <a:solidFill>
                  <a:srgbClr val="000000"/>
                </a:solidFill>
                <a:latin typeface="Times New Roman" panose="02020603050405020304" pitchFamily="18" charset="0"/>
              </a:rPr>
              <a:t>formes de voile et leurs performances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768625" y="390940"/>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5CCC3670-37EF-48F9-9174-34D11A33C401}"/>
              </a:ext>
            </a:extLst>
          </p:cNvPr>
          <p:cNvSpPr txBox="1"/>
          <p:nvPr/>
        </p:nvSpPr>
        <p:spPr>
          <a:xfrm>
            <a:off x="768625" y="993913"/>
            <a:ext cx="3672544" cy="369332"/>
          </a:xfrm>
          <a:prstGeom prst="rect">
            <a:avLst/>
          </a:prstGeom>
          <a:noFill/>
        </p:spPr>
        <p:txBody>
          <a:bodyPr wrap="none" rtlCol="0">
            <a:spAutoFit/>
          </a:bodyPr>
          <a:lstStyle/>
          <a:p>
            <a:r>
              <a:rPr lang="fr-FR" b="1" dirty="0"/>
              <a:t>Voiliers de compétition type IMOCA:</a:t>
            </a:r>
          </a:p>
        </p:txBody>
      </p:sp>
      <p:sp>
        <p:nvSpPr>
          <p:cNvPr id="4" name="AutoShape 9" descr="https://upload.wikimedia.org/wikipedia/commons/thumb/8/83/La_Cancalaise_-_Brest_2008.jpg/220px-La_Cancalaise_-_Brest_2008.jpg">
            <a:extLst>
              <a:ext uri="{FF2B5EF4-FFF2-40B4-BE49-F238E27FC236}">
                <a16:creationId xmlns:a16="http://schemas.microsoft.com/office/drawing/2014/main" id="{99BA1A5A-83D6-4AA2-A232-D6061D6C93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Espace réservé du numéro de diapositive 1">
            <a:extLst>
              <a:ext uri="{FF2B5EF4-FFF2-40B4-BE49-F238E27FC236}">
                <a16:creationId xmlns:a16="http://schemas.microsoft.com/office/drawing/2014/main" id="{9020DE44-2E51-438A-9F4E-218A02E60FB9}"/>
              </a:ext>
            </a:extLst>
          </p:cNvPr>
          <p:cNvSpPr>
            <a:spLocks noGrp="1"/>
          </p:cNvSpPr>
          <p:nvPr>
            <p:ph type="sldNum" sz="quarter" idx="12"/>
          </p:nvPr>
        </p:nvSpPr>
        <p:spPr/>
        <p:txBody>
          <a:bodyPr/>
          <a:lstStyle/>
          <a:p>
            <a:fld id="{51D4B5CF-3D22-4002-9F84-7C7B6F431C4E}" type="slidenum">
              <a:rPr lang="fr-FR" smtClean="0"/>
              <a:t>12</a:t>
            </a:fld>
            <a:endParaRPr lang="fr-FR"/>
          </a:p>
        </p:txBody>
      </p:sp>
      <p:pic>
        <p:nvPicPr>
          <p:cNvPr id="3" name="Image 2">
            <a:extLst>
              <a:ext uri="{FF2B5EF4-FFF2-40B4-BE49-F238E27FC236}">
                <a16:creationId xmlns:a16="http://schemas.microsoft.com/office/drawing/2014/main" id="{C3DFC993-9C87-4EAC-AEED-2C854F3799BA}"/>
              </a:ext>
            </a:extLst>
          </p:cNvPr>
          <p:cNvPicPr>
            <a:picLocks noChangeAspect="1"/>
          </p:cNvPicPr>
          <p:nvPr/>
        </p:nvPicPr>
        <p:blipFill>
          <a:blip r:embed="rId2"/>
          <a:stretch>
            <a:fillRect/>
          </a:stretch>
        </p:blipFill>
        <p:spPr>
          <a:xfrm>
            <a:off x="2526920" y="1363245"/>
            <a:ext cx="7138158" cy="5353619"/>
          </a:xfrm>
          <a:prstGeom prst="rect">
            <a:avLst/>
          </a:prstGeom>
        </p:spPr>
      </p:pic>
    </p:spTree>
    <p:extLst>
      <p:ext uri="{BB962C8B-B14F-4D97-AF65-F5344CB8AC3E}">
        <p14:creationId xmlns:p14="http://schemas.microsoft.com/office/powerpoint/2010/main" val="3604288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540606" y="395117"/>
            <a:ext cx="5237331"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a:t>
            </a:r>
            <a:r>
              <a:rPr lang="fr-FR" dirty="0">
                <a:solidFill>
                  <a:srgbClr val="000000"/>
                </a:solidFill>
                <a:latin typeface="Times New Roman" panose="02020603050405020304" pitchFamily="18" charset="0"/>
              </a:rPr>
              <a:t>formes de voile et leurs performances le spinnaker</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768625" y="395117"/>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AutoShape 9" descr="https://upload.wikimedia.org/wikipedia/commons/thumb/8/83/La_Cancalaise_-_Brest_2008.jpg/220px-La_Cancalaise_-_Brest_2008.jpg">
            <a:extLst>
              <a:ext uri="{FF2B5EF4-FFF2-40B4-BE49-F238E27FC236}">
                <a16:creationId xmlns:a16="http://schemas.microsoft.com/office/drawing/2014/main" id="{99BA1A5A-83D6-4AA2-A232-D6061D6C938A}"/>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2" name="Espace réservé du numéro de diapositive 1">
            <a:extLst>
              <a:ext uri="{FF2B5EF4-FFF2-40B4-BE49-F238E27FC236}">
                <a16:creationId xmlns:a16="http://schemas.microsoft.com/office/drawing/2014/main" id="{9020DE44-2E51-438A-9F4E-218A02E60FB9}"/>
              </a:ext>
            </a:extLst>
          </p:cNvPr>
          <p:cNvSpPr>
            <a:spLocks noGrp="1"/>
          </p:cNvSpPr>
          <p:nvPr>
            <p:ph type="sldNum" sz="quarter" idx="12"/>
          </p:nvPr>
        </p:nvSpPr>
        <p:spPr/>
        <p:txBody>
          <a:bodyPr/>
          <a:lstStyle/>
          <a:p>
            <a:fld id="{51D4B5CF-3D22-4002-9F84-7C7B6F431C4E}" type="slidenum">
              <a:rPr lang="fr-FR" smtClean="0"/>
              <a:t>13</a:t>
            </a:fld>
            <a:endParaRPr lang="fr-FR"/>
          </a:p>
        </p:txBody>
      </p:sp>
      <p:pic>
        <p:nvPicPr>
          <p:cNvPr id="7" name="Image 6">
            <a:extLst>
              <a:ext uri="{FF2B5EF4-FFF2-40B4-BE49-F238E27FC236}">
                <a16:creationId xmlns:a16="http://schemas.microsoft.com/office/drawing/2014/main" id="{F772D0F9-FC6D-467E-967E-D69322B44644}"/>
              </a:ext>
            </a:extLst>
          </p:cNvPr>
          <p:cNvPicPr>
            <a:picLocks noChangeAspect="1"/>
          </p:cNvPicPr>
          <p:nvPr/>
        </p:nvPicPr>
        <p:blipFill>
          <a:blip r:embed="rId2"/>
          <a:stretch>
            <a:fillRect/>
          </a:stretch>
        </p:blipFill>
        <p:spPr>
          <a:xfrm>
            <a:off x="768625" y="816583"/>
            <a:ext cx="3771981" cy="4355090"/>
          </a:xfrm>
          <a:prstGeom prst="rect">
            <a:avLst/>
          </a:prstGeom>
        </p:spPr>
      </p:pic>
      <p:pic>
        <p:nvPicPr>
          <p:cNvPr id="8" name="Image 7">
            <a:extLst>
              <a:ext uri="{FF2B5EF4-FFF2-40B4-BE49-F238E27FC236}">
                <a16:creationId xmlns:a16="http://schemas.microsoft.com/office/drawing/2014/main" id="{F998FD19-79CB-4801-BD00-EFA6F6BCFAE4}"/>
              </a:ext>
            </a:extLst>
          </p:cNvPr>
          <p:cNvPicPr>
            <a:picLocks noChangeAspect="1"/>
          </p:cNvPicPr>
          <p:nvPr/>
        </p:nvPicPr>
        <p:blipFill>
          <a:blip r:embed="rId3"/>
          <a:stretch>
            <a:fillRect/>
          </a:stretch>
        </p:blipFill>
        <p:spPr>
          <a:xfrm>
            <a:off x="4642945" y="819448"/>
            <a:ext cx="6016901" cy="4349360"/>
          </a:xfrm>
          <a:prstGeom prst="rect">
            <a:avLst/>
          </a:prstGeom>
        </p:spPr>
      </p:pic>
      <p:sp>
        <p:nvSpPr>
          <p:cNvPr id="10" name="ZoneTexte 9">
            <a:extLst>
              <a:ext uri="{FF2B5EF4-FFF2-40B4-BE49-F238E27FC236}">
                <a16:creationId xmlns:a16="http://schemas.microsoft.com/office/drawing/2014/main" id="{CEEDFC69-F3BC-4748-9FAB-AB97E9D8B4A2}"/>
              </a:ext>
            </a:extLst>
          </p:cNvPr>
          <p:cNvSpPr txBox="1"/>
          <p:nvPr/>
        </p:nvSpPr>
        <p:spPr>
          <a:xfrm>
            <a:off x="962025" y="5165943"/>
            <a:ext cx="3100529" cy="369332"/>
          </a:xfrm>
          <a:prstGeom prst="rect">
            <a:avLst/>
          </a:prstGeom>
          <a:noFill/>
        </p:spPr>
        <p:txBody>
          <a:bodyPr wrap="none" rtlCol="0">
            <a:spAutoFit/>
          </a:bodyPr>
          <a:lstStyle/>
          <a:p>
            <a:r>
              <a:rPr lang="fr-FR" dirty="0"/>
              <a:t>Spi symétrique gréé sur tangon</a:t>
            </a:r>
          </a:p>
        </p:txBody>
      </p:sp>
      <p:sp>
        <p:nvSpPr>
          <p:cNvPr id="12" name="ZoneTexte 11">
            <a:extLst>
              <a:ext uri="{FF2B5EF4-FFF2-40B4-BE49-F238E27FC236}">
                <a16:creationId xmlns:a16="http://schemas.microsoft.com/office/drawing/2014/main" id="{04263504-537B-470A-AEA0-853F8243302C}"/>
              </a:ext>
            </a:extLst>
          </p:cNvPr>
          <p:cNvSpPr txBox="1"/>
          <p:nvPr/>
        </p:nvSpPr>
        <p:spPr>
          <a:xfrm>
            <a:off x="5191125" y="5176718"/>
            <a:ext cx="3713324" cy="369332"/>
          </a:xfrm>
          <a:prstGeom prst="rect">
            <a:avLst/>
          </a:prstGeom>
          <a:noFill/>
        </p:spPr>
        <p:txBody>
          <a:bodyPr wrap="none" rtlCol="0">
            <a:spAutoFit/>
          </a:bodyPr>
          <a:lstStyle/>
          <a:p>
            <a:r>
              <a:rPr lang="fr-FR" dirty="0"/>
              <a:t>Spi asymétrique gréé sur bout-dehors</a:t>
            </a:r>
          </a:p>
        </p:txBody>
      </p:sp>
      <p:sp>
        <p:nvSpPr>
          <p:cNvPr id="13" name="ZoneTexte 12">
            <a:extLst>
              <a:ext uri="{FF2B5EF4-FFF2-40B4-BE49-F238E27FC236}">
                <a16:creationId xmlns:a16="http://schemas.microsoft.com/office/drawing/2014/main" id="{3ECAC4AD-4BD8-4698-A8EE-4B1A54BF3E63}"/>
              </a:ext>
            </a:extLst>
          </p:cNvPr>
          <p:cNvSpPr txBox="1"/>
          <p:nvPr/>
        </p:nvSpPr>
        <p:spPr>
          <a:xfrm>
            <a:off x="129624" y="5615582"/>
            <a:ext cx="26586760" cy="923330"/>
          </a:xfrm>
          <a:prstGeom prst="rect">
            <a:avLst/>
          </a:prstGeom>
          <a:noFill/>
        </p:spPr>
        <p:txBody>
          <a:bodyPr wrap="square" rtlCol="0">
            <a:spAutoFit/>
          </a:bodyPr>
          <a:lstStyle/>
          <a:p>
            <a:r>
              <a:rPr lang="fr-FR" dirty="0"/>
              <a:t>Inventé dans les années 1880, le spi est une voile de régate qui n'a pas de réel passé dans la marine commerciale ou dans la </a:t>
            </a:r>
          </a:p>
          <a:p>
            <a:r>
              <a:rPr lang="fr-FR" dirty="0"/>
              <a:t>marine de guerre. Le spi se caractérise par une forme triangulaire dotée d'un creux important, sa grande surface et le matériau</a:t>
            </a:r>
          </a:p>
          <a:p>
            <a:r>
              <a:rPr lang="fr-FR" dirty="0"/>
              <a:t>très léger dans lequel il est taillé. C’est une voile pour la plaisance et la régate.</a:t>
            </a:r>
          </a:p>
        </p:txBody>
      </p:sp>
    </p:spTree>
    <p:extLst>
      <p:ext uri="{BB962C8B-B14F-4D97-AF65-F5344CB8AC3E}">
        <p14:creationId xmlns:p14="http://schemas.microsoft.com/office/powerpoint/2010/main" val="24395781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904647" y="386700"/>
            <a:ext cx="1191352"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allures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768624" y="357870"/>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B74EA637-ED2C-4BA0-9D37-12A459277B23}"/>
              </a:ext>
            </a:extLst>
          </p:cNvPr>
          <p:cNvPicPr>
            <a:picLocks noChangeAspect="1"/>
          </p:cNvPicPr>
          <p:nvPr/>
        </p:nvPicPr>
        <p:blipFill>
          <a:blip r:embed="rId2"/>
          <a:stretch>
            <a:fillRect/>
          </a:stretch>
        </p:blipFill>
        <p:spPr>
          <a:xfrm>
            <a:off x="2056572" y="1092891"/>
            <a:ext cx="8078856" cy="5659638"/>
          </a:xfrm>
          <a:prstGeom prst="rect">
            <a:avLst/>
          </a:prstGeom>
        </p:spPr>
      </p:pic>
      <p:sp>
        <p:nvSpPr>
          <p:cNvPr id="3" name="Espace réservé du numéro de diapositive 2">
            <a:extLst>
              <a:ext uri="{FF2B5EF4-FFF2-40B4-BE49-F238E27FC236}">
                <a16:creationId xmlns:a16="http://schemas.microsoft.com/office/drawing/2014/main" id="{BDAF2347-099B-48C1-B108-B214FD829604}"/>
              </a:ext>
            </a:extLst>
          </p:cNvPr>
          <p:cNvSpPr>
            <a:spLocks noGrp="1"/>
          </p:cNvSpPr>
          <p:nvPr>
            <p:ph type="sldNum" sz="quarter" idx="12"/>
          </p:nvPr>
        </p:nvSpPr>
        <p:spPr/>
        <p:txBody>
          <a:bodyPr/>
          <a:lstStyle/>
          <a:p>
            <a:fld id="{51D4B5CF-3D22-4002-9F84-7C7B6F431C4E}" type="slidenum">
              <a:rPr lang="fr-FR" smtClean="0"/>
              <a:t>14</a:t>
            </a:fld>
            <a:endParaRPr lang="fr-FR"/>
          </a:p>
        </p:txBody>
      </p:sp>
    </p:spTree>
    <p:extLst>
      <p:ext uri="{BB962C8B-B14F-4D97-AF65-F5344CB8AC3E}">
        <p14:creationId xmlns:p14="http://schemas.microsoft.com/office/powerpoint/2010/main" val="1167619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904647" y="386700"/>
            <a:ext cx="2166042"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allures / Amures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556590" y="386700"/>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56C5726-2C3C-4CBD-B10E-ED11E5531417}"/>
              </a:ext>
            </a:extLst>
          </p:cNvPr>
          <p:cNvPicPr>
            <a:picLocks noChangeAspect="1"/>
          </p:cNvPicPr>
          <p:nvPr/>
        </p:nvPicPr>
        <p:blipFill>
          <a:blip r:embed="rId2"/>
          <a:stretch>
            <a:fillRect/>
          </a:stretch>
        </p:blipFill>
        <p:spPr>
          <a:xfrm>
            <a:off x="1824503" y="1079429"/>
            <a:ext cx="8604228" cy="5586413"/>
          </a:xfrm>
          <a:prstGeom prst="rect">
            <a:avLst/>
          </a:prstGeom>
        </p:spPr>
      </p:pic>
      <p:sp>
        <p:nvSpPr>
          <p:cNvPr id="2" name="Espace réservé du numéro de diapositive 1">
            <a:extLst>
              <a:ext uri="{FF2B5EF4-FFF2-40B4-BE49-F238E27FC236}">
                <a16:creationId xmlns:a16="http://schemas.microsoft.com/office/drawing/2014/main" id="{52744353-1E0A-4CDD-9CC1-7609638C1CBF}"/>
              </a:ext>
            </a:extLst>
          </p:cNvPr>
          <p:cNvSpPr>
            <a:spLocks noGrp="1"/>
          </p:cNvSpPr>
          <p:nvPr>
            <p:ph type="sldNum" sz="quarter" idx="12"/>
          </p:nvPr>
        </p:nvSpPr>
        <p:spPr/>
        <p:txBody>
          <a:bodyPr/>
          <a:lstStyle/>
          <a:p>
            <a:fld id="{51D4B5CF-3D22-4002-9F84-7C7B6F431C4E}" type="slidenum">
              <a:rPr lang="fr-FR" smtClean="0"/>
              <a:t>15</a:t>
            </a:fld>
            <a:endParaRPr lang="fr-FR"/>
          </a:p>
        </p:txBody>
      </p:sp>
    </p:spTree>
    <p:extLst>
      <p:ext uri="{BB962C8B-B14F-4D97-AF65-F5344CB8AC3E}">
        <p14:creationId xmlns:p14="http://schemas.microsoft.com/office/powerpoint/2010/main" val="29976865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904647" y="386700"/>
            <a:ext cx="1345240"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priorités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527772" y="386700"/>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5122" name="Picture 2" descr="RÃ©sultat de recherche d'images pour &quot;les prioritÃ©s Ã  la voile&quot;">
            <a:extLst>
              <a:ext uri="{FF2B5EF4-FFF2-40B4-BE49-F238E27FC236}">
                <a16:creationId xmlns:a16="http://schemas.microsoft.com/office/drawing/2014/main" id="{988645E9-ABA8-428F-82C2-CCA0A24CB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4704" y="904802"/>
            <a:ext cx="5918348" cy="348615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A5DB4DF-2072-4C82-8C3C-223815D4BDBE}"/>
              </a:ext>
            </a:extLst>
          </p:cNvPr>
          <p:cNvSpPr txBox="1"/>
          <p:nvPr/>
        </p:nvSpPr>
        <p:spPr>
          <a:xfrm>
            <a:off x="2298549" y="5141843"/>
            <a:ext cx="6557436" cy="369332"/>
          </a:xfrm>
          <a:prstGeom prst="rect">
            <a:avLst/>
          </a:prstGeom>
          <a:noFill/>
        </p:spPr>
        <p:txBody>
          <a:bodyPr wrap="none" rtlCol="0">
            <a:spAutoFit/>
          </a:bodyPr>
          <a:lstStyle/>
          <a:p>
            <a:r>
              <a:rPr lang="fr-FR" dirty="0"/>
              <a:t>Le voilier Tribord Amures est prioritaire sur le voilier </a:t>
            </a:r>
            <a:r>
              <a:rPr lang="fr-FR" dirty="0" err="1"/>
              <a:t>Babord</a:t>
            </a:r>
            <a:r>
              <a:rPr lang="fr-FR" dirty="0"/>
              <a:t> Amures</a:t>
            </a:r>
          </a:p>
        </p:txBody>
      </p:sp>
      <p:sp>
        <p:nvSpPr>
          <p:cNvPr id="4" name="Rectangle 3">
            <a:extLst>
              <a:ext uri="{FF2B5EF4-FFF2-40B4-BE49-F238E27FC236}">
                <a16:creationId xmlns:a16="http://schemas.microsoft.com/office/drawing/2014/main" id="{45AA9A38-46F6-4CAF-A0EE-78BC99933B8D}"/>
              </a:ext>
            </a:extLst>
          </p:cNvPr>
          <p:cNvSpPr/>
          <p:nvPr/>
        </p:nvSpPr>
        <p:spPr>
          <a:xfrm>
            <a:off x="2298549" y="5141843"/>
            <a:ext cx="6659921" cy="490331"/>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626C219E-7AE6-449D-B4A9-D4D492839A14}"/>
              </a:ext>
            </a:extLst>
          </p:cNvPr>
          <p:cNvSpPr>
            <a:spLocks noGrp="1"/>
          </p:cNvSpPr>
          <p:nvPr>
            <p:ph type="sldNum" sz="quarter" idx="12"/>
          </p:nvPr>
        </p:nvSpPr>
        <p:spPr/>
        <p:txBody>
          <a:bodyPr/>
          <a:lstStyle/>
          <a:p>
            <a:fld id="{51D4B5CF-3D22-4002-9F84-7C7B6F431C4E}" type="slidenum">
              <a:rPr lang="fr-FR" smtClean="0"/>
              <a:t>16</a:t>
            </a:fld>
            <a:endParaRPr lang="fr-FR"/>
          </a:p>
        </p:txBody>
      </p:sp>
    </p:spTree>
    <p:extLst>
      <p:ext uri="{BB962C8B-B14F-4D97-AF65-F5344CB8AC3E}">
        <p14:creationId xmlns:p14="http://schemas.microsoft.com/office/powerpoint/2010/main" val="4302445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904647" y="386700"/>
            <a:ext cx="1345240"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priorités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527772" y="386700"/>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7A5DB4DF-2072-4C82-8C3C-223815D4BDBE}"/>
              </a:ext>
            </a:extLst>
          </p:cNvPr>
          <p:cNvSpPr txBox="1"/>
          <p:nvPr/>
        </p:nvSpPr>
        <p:spPr>
          <a:xfrm>
            <a:off x="2298549" y="5141843"/>
            <a:ext cx="5797485" cy="1477328"/>
          </a:xfrm>
          <a:prstGeom prst="rect">
            <a:avLst/>
          </a:prstGeom>
          <a:noFill/>
        </p:spPr>
        <p:txBody>
          <a:bodyPr wrap="none" rtlCol="0">
            <a:spAutoFit/>
          </a:bodyPr>
          <a:lstStyle/>
          <a:p>
            <a:pPr marL="285750" indent="-285750">
              <a:buFont typeface="Arial" panose="020B0604020202020204" pitchFamily="34" charset="0"/>
              <a:buChar char="•"/>
            </a:pPr>
            <a:r>
              <a:rPr lang="fr-FR" dirty="0"/>
              <a:t>Le voilier Sous le Vent est prioritaire sur le Voiler Au Vent</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Le voilier rattrapé est prioritaire sur le voilier rattrapant</a:t>
            </a:r>
          </a:p>
          <a:p>
            <a:endParaRPr lang="fr-FR" dirty="0"/>
          </a:p>
          <a:p>
            <a:endParaRPr lang="fr-FR" dirty="0"/>
          </a:p>
        </p:txBody>
      </p:sp>
      <p:sp>
        <p:nvSpPr>
          <p:cNvPr id="4" name="Rectangle 3">
            <a:extLst>
              <a:ext uri="{FF2B5EF4-FFF2-40B4-BE49-F238E27FC236}">
                <a16:creationId xmlns:a16="http://schemas.microsoft.com/office/drawing/2014/main" id="{45AA9A38-46F6-4CAF-A0EE-78BC99933B8D}"/>
              </a:ext>
            </a:extLst>
          </p:cNvPr>
          <p:cNvSpPr/>
          <p:nvPr/>
        </p:nvSpPr>
        <p:spPr>
          <a:xfrm>
            <a:off x="1867330" y="4933839"/>
            <a:ext cx="6659921" cy="1334439"/>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266" name="Picture 2" descr="RÃ©sultat de recherche d'images pour &quot;les prioritÃ©s Ã  la voile&quot;">
            <a:extLst>
              <a:ext uri="{FF2B5EF4-FFF2-40B4-BE49-F238E27FC236}">
                <a16:creationId xmlns:a16="http://schemas.microsoft.com/office/drawing/2014/main" id="{4B972847-EB6C-4551-9DA9-A7CB9A384A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2001" y="1225826"/>
            <a:ext cx="4927860" cy="3425687"/>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RÃ©sultat de recherche d'images pour &quot;les prioritÃ©s Ã  la voile&quot;">
            <a:extLst>
              <a:ext uri="{FF2B5EF4-FFF2-40B4-BE49-F238E27FC236}">
                <a16:creationId xmlns:a16="http://schemas.microsoft.com/office/drawing/2014/main" id="{93407F2F-8444-401F-9EE4-2EB6DE6CA9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6803" y="1871797"/>
            <a:ext cx="4543196" cy="2552699"/>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numéro de diapositive 2">
            <a:extLst>
              <a:ext uri="{FF2B5EF4-FFF2-40B4-BE49-F238E27FC236}">
                <a16:creationId xmlns:a16="http://schemas.microsoft.com/office/drawing/2014/main" id="{6DF7F248-792C-4876-A07E-4AEB8028C8A0}"/>
              </a:ext>
            </a:extLst>
          </p:cNvPr>
          <p:cNvSpPr>
            <a:spLocks noGrp="1"/>
          </p:cNvSpPr>
          <p:nvPr>
            <p:ph type="sldNum" sz="quarter" idx="12"/>
          </p:nvPr>
        </p:nvSpPr>
        <p:spPr/>
        <p:txBody>
          <a:bodyPr/>
          <a:lstStyle/>
          <a:p>
            <a:fld id="{51D4B5CF-3D22-4002-9F84-7C7B6F431C4E}" type="slidenum">
              <a:rPr lang="fr-FR" smtClean="0"/>
              <a:t>17</a:t>
            </a:fld>
            <a:endParaRPr lang="fr-FR"/>
          </a:p>
        </p:txBody>
      </p:sp>
    </p:spTree>
    <p:extLst>
      <p:ext uri="{BB962C8B-B14F-4D97-AF65-F5344CB8AC3E}">
        <p14:creationId xmlns:p14="http://schemas.microsoft.com/office/powerpoint/2010/main" val="208039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904647" y="386700"/>
            <a:ext cx="2140330"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 réglage des voiles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477077" y="401681"/>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DFA02EBE-6578-49E8-AD3E-7C43F92188E2}"/>
              </a:ext>
            </a:extLst>
          </p:cNvPr>
          <p:cNvSpPr txBox="1"/>
          <p:nvPr/>
        </p:nvSpPr>
        <p:spPr>
          <a:xfrm>
            <a:off x="649355" y="1378226"/>
            <a:ext cx="3723861" cy="369332"/>
          </a:xfrm>
          <a:prstGeom prst="rect">
            <a:avLst/>
          </a:prstGeom>
          <a:noFill/>
        </p:spPr>
        <p:txBody>
          <a:bodyPr wrap="square" rtlCol="0">
            <a:spAutoFit/>
          </a:bodyPr>
          <a:lstStyle/>
          <a:p>
            <a:r>
              <a:rPr lang="fr-FR" b="1" dirty="0"/>
              <a:t>Principes:</a:t>
            </a:r>
            <a:r>
              <a:rPr lang="fr-FR" dirty="0"/>
              <a:t>   </a:t>
            </a:r>
          </a:p>
        </p:txBody>
      </p:sp>
      <p:sp>
        <p:nvSpPr>
          <p:cNvPr id="4" name="ZoneTexte 3">
            <a:extLst>
              <a:ext uri="{FF2B5EF4-FFF2-40B4-BE49-F238E27FC236}">
                <a16:creationId xmlns:a16="http://schemas.microsoft.com/office/drawing/2014/main" id="{ED936F11-655B-494C-A8B2-9A222CB59B1C}"/>
              </a:ext>
            </a:extLst>
          </p:cNvPr>
          <p:cNvSpPr txBox="1"/>
          <p:nvPr/>
        </p:nvSpPr>
        <p:spPr>
          <a:xfrm>
            <a:off x="840747" y="2146853"/>
            <a:ext cx="10510506" cy="2862322"/>
          </a:xfrm>
          <a:prstGeom prst="rect">
            <a:avLst/>
          </a:prstGeom>
          <a:noFill/>
        </p:spPr>
        <p:txBody>
          <a:bodyPr wrap="none" rtlCol="0">
            <a:spAutoFit/>
          </a:bodyPr>
          <a:lstStyle/>
          <a:p>
            <a:pPr marL="285750" indent="-285750">
              <a:buFont typeface="Arial" panose="020B0604020202020204" pitchFamily="34" charset="0"/>
              <a:buChar char="•"/>
            </a:pPr>
            <a:r>
              <a:rPr lang="fr-FR" dirty="0"/>
              <a:t>Un réglage de voile n’est valable que pour des paramètres constants de vitesse (puissance) de vent et</a:t>
            </a:r>
          </a:p>
          <a:p>
            <a:r>
              <a:rPr lang="fr-FR" dirty="0"/>
              <a:t>     de direction de vent. Dès que l’un de ces 2 paramètres vient à changer, il faut modifier le réglage des voiles.</a:t>
            </a:r>
          </a:p>
          <a:p>
            <a:endParaRPr lang="fr-FR" dirty="0"/>
          </a:p>
          <a:p>
            <a:pPr marL="285750" indent="-285750">
              <a:buFont typeface="Arial" panose="020B0604020202020204" pitchFamily="34" charset="0"/>
              <a:buChar char="•"/>
            </a:pPr>
            <a:r>
              <a:rPr lang="fr-FR" dirty="0"/>
              <a:t>Une voile est taillée pour offrir une poussée vélique optimale pour un </a:t>
            </a:r>
            <a:r>
              <a:rPr lang="fr-FR" dirty="0">
                <a:solidFill>
                  <a:srgbClr val="FF0000"/>
                </a:solidFill>
              </a:rPr>
              <a:t>angle de vent apparent </a:t>
            </a:r>
            <a:r>
              <a:rPr lang="fr-FR" dirty="0"/>
              <a:t>donné</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VENT REEL: vent perçu par un observateur fixe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VENT VITESSE: vent créé par le bateau en mouvement, en fonction de sa vitesse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VENT APPARENT: combinaison (vectorielle) du VENT REEL et du VENT VITESSE</a:t>
            </a:r>
          </a:p>
        </p:txBody>
      </p:sp>
      <p:sp>
        <p:nvSpPr>
          <p:cNvPr id="3" name="Espace réservé du numéro de diapositive 2">
            <a:extLst>
              <a:ext uri="{FF2B5EF4-FFF2-40B4-BE49-F238E27FC236}">
                <a16:creationId xmlns:a16="http://schemas.microsoft.com/office/drawing/2014/main" id="{288B8E3D-2536-44B2-810A-8467670795FF}"/>
              </a:ext>
            </a:extLst>
          </p:cNvPr>
          <p:cNvSpPr>
            <a:spLocks noGrp="1"/>
          </p:cNvSpPr>
          <p:nvPr>
            <p:ph type="sldNum" sz="quarter" idx="12"/>
          </p:nvPr>
        </p:nvSpPr>
        <p:spPr/>
        <p:txBody>
          <a:bodyPr/>
          <a:lstStyle/>
          <a:p>
            <a:fld id="{51D4B5CF-3D22-4002-9F84-7C7B6F431C4E}" type="slidenum">
              <a:rPr lang="fr-FR" smtClean="0"/>
              <a:t>18</a:t>
            </a:fld>
            <a:endParaRPr lang="fr-FR"/>
          </a:p>
        </p:txBody>
      </p:sp>
    </p:spTree>
    <p:extLst>
      <p:ext uri="{BB962C8B-B14F-4D97-AF65-F5344CB8AC3E}">
        <p14:creationId xmlns:p14="http://schemas.microsoft.com/office/powerpoint/2010/main" val="17652917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904647" y="386700"/>
            <a:ext cx="2140330"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 réglage des voiles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1016664" y="373273"/>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09505606-EF83-4926-A016-37353C32857B}"/>
              </a:ext>
            </a:extLst>
          </p:cNvPr>
          <p:cNvSpPr/>
          <p:nvPr/>
        </p:nvSpPr>
        <p:spPr>
          <a:xfrm rot="7151944">
            <a:off x="2076777" y="3176768"/>
            <a:ext cx="1030127" cy="176834"/>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8" name="Flèche : droite 7">
            <a:extLst>
              <a:ext uri="{FF2B5EF4-FFF2-40B4-BE49-F238E27FC236}">
                <a16:creationId xmlns:a16="http://schemas.microsoft.com/office/drawing/2014/main" id="{070A8D4A-6EAA-4C52-A995-0909E7ED65B4}"/>
              </a:ext>
            </a:extLst>
          </p:cNvPr>
          <p:cNvSpPr/>
          <p:nvPr/>
        </p:nvSpPr>
        <p:spPr>
          <a:xfrm rot="1831718" flipV="1">
            <a:off x="1567824" y="2419830"/>
            <a:ext cx="1391128" cy="174481"/>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bas 8">
            <a:extLst>
              <a:ext uri="{FF2B5EF4-FFF2-40B4-BE49-F238E27FC236}">
                <a16:creationId xmlns:a16="http://schemas.microsoft.com/office/drawing/2014/main" id="{0BB42A48-E869-4548-86E8-2F42465BCD6A}"/>
              </a:ext>
            </a:extLst>
          </p:cNvPr>
          <p:cNvSpPr/>
          <p:nvPr/>
        </p:nvSpPr>
        <p:spPr>
          <a:xfrm rot="20281716" flipH="1">
            <a:off x="1882089" y="2043593"/>
            <a:ext cx="165791" cy="181798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a:extLst>
              <a:ext uri="{FF2B5EF4-FFF2-40B4-BE49-F238E27FC236}">
                <a16:creationId xmlns:a16="http://schemas.microsoft.com/office/drawing/2014/main" id="{AE195A9E-C6DF-4ABC-B048-3132EF27B18F}"/>
              </a:ext>
            </a:extLst>
          </p:cNvPr>
          <p:cNvCxnSpPr>
            <a:cxnSpLocks/>
          </p:cNvCxnSpPr>
          <p:nvPr/>
        </p:nvCxnSpPr>
        <p:spPr>
          <a:xfrm flipV="1">
            <a:off x="2216735" y="1921269"/>
            <a:ext cx="1180178" cy="2028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Flèche : droite 14">
            <a:extLst>
              <a:ext uri="{FF2B5EF4-FFF2-40B4-BE49-F238E27FC236}">
                <a16:creationId xmlns:a16="http://schemas.microsoft.com/office/drawing/2014/main" id="{A8F4521A-6402-4D64-9541-47F69861D252}"/>
              </a:ext>
            </a:extLst>
          </p:cNvPr>
          <p:cNvSpPr/>
          <p:nvPr/>
        </p:nvSpPr>
        <p:spPr>
          <a:xfrm rot="1831718" flipV="1">
            <a:off x="5135390" y="2256723"/>
            <a:ext cx="1391128" cy="174481"/>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droite 16">
            <a:extLst>
              <a:ext uri="{FF2B5EF4-FFF2-40B4-BE49-F238E27FC236}">
                <a16:creationId xmlns:a16="http://schemas.microsoft.com/office/drawing/2014/main" id="{CEFC721A-5EBA-435A-9BE6-0F1158C7A198}"/>
              </a:ext>
            </a:extLst>
          </p:cNvPr>
          <p:cNvSpPr/>
          <p:nvPr/>
        </p:nvSpPr>
        <p:spPr>
          <a:xfrm rot="7151944">
            <a:off x="5549516" y="3339874"/>
            <a:ext cx="1030127" cy="176834"/>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18" name="Flèche : bas 17">
            <a:extLst>
              <a:ext uri="{FF2B5EF4-FFF2-40B4-BE49-F238E27FC236}">
                <a16:creationId xmlns:a16="http://schemas.microsoft.com/office/drawing/2014/main" id="{21F3A692-E3BB-4B86-B986-3AAC0619905E}"/>
              </a:ext>
            </a:extLst>
          </p:cNvPr>
          <p:cNvSpPr/>
          <p:nvPr/>
        </p:nvSpPr>
        <p:spPr>
          <a:xfrm rot="20281716" flipH="1">
            <a:off x="5653230" y="4083079"/>
            <a:ext cx="165791" cy="1817980"/>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a:extLst>
              <a:ext uri="{FF2B5EF4-FFF2-40B4-BE49-F238E27FC236}">
                <a16:creationId xmlns:a16="http://schemas.microsoft.com/office/drawing/2014/main" id="{6517E8C5-EB4D-4DF8-BDE3-9278C620DE0B}"/>
              </a:ext>
            </a:extLst>
          </p:cNvPr>
          <p:cNvSpPr txBox="1"/>
          <p:nvPr/>
        </p:nvSpPr>
        <p:spPr>
          <a:xfrm>
            <a:off x="7075246" y="2011492"/>
            <a:ext cx="1189749" cy="369332"/>
          </a:xfrm>
          <a:prstGeom prst="rect">
            <a:avLst/>
          </a:prstGeom>
          <a:noFill/>
        </p:spPr>
        <p:txBody>
          <a:bodyPr wrap="none" rtlCol="0">
            <a:spAutoFit/>
          </a:bodyPr>
          <a:lstStyle/>
          <a:p>
            <a:r>
              <a:rPr lang="fr-FR" dirty="0"/>
              <a:t>VENT REEL</a:t>
            </a:r>
          </a:p>
        </p:txBody>
      </p:sp>
      <p:sp>
        <p:nvSpPr>
          <p:cNvPr id="20" name="ZoneTexte 19">
            <a:extLst>
              <a:ext uri="{FF2B5EF4-FFF2-40B4-BE49-F238E27FC236}">
                <a16:creationId xmlns:a16="http://schemas.microsoft.com/office/drawing/2014/main" id="{BA7BB4CA-3812-44FA-845D-80F2EDF09442}"/>
              </a:ext>
            </a:extLst>
          </p:cNvPr>
          <p:cNvSpPr txBox="1"/>
          <p:nvPr/>
        </p:nvSpPr>
        <p:spPr>
          <a:xfrm>
            <a:off x="7075246" y="3080519"/>
            <a:ext cx="1477649" cy="369332"/>
          </a:xfrm>
          <a:prstGeom prst="rect">
            <a:avLst/>
          </a:prstGeom>
          <a:noFill/>
        </p:spPr>
        <p:txBody>
          <a:bodyPr wrap="none" rtlCol="0">
            <a:spAutoFit/>
          </a:bodyPr>
          <a:lstStyle/>
          <a:p>
            <a:r>
              <a:rPr lang="fr-FR" dirty="0"/>
              <a:t>VENT VITESSE</a:t>
            </a:r>
          </a:p>
        </p:txBody>
      </p:sp>
      <p:sp>
        <p:nvSpPr>
          <p:cNvPr id="21" name="ZoneTexte 20">
            <a:extLst>
              <a:ext uri="{FF2B5EF4-FFF2-40B4-BE49-F238E27FC236}">
                <a16:creationId xmlns:a16="http://schemas.microsoft.com/office/drawing/2014/main" id="{4FF4466A-13F9-4ACB-B794-E7F87E21D6C9}"/>
              </a:ext>
            </a:extLst>
          </p:cNvPr>
          <p:cNvSpPr txBox="1"/>
          <p:nvPr/>
        </p:nvSpPr>
        <p:spPr>
          <a:xfrm>
            <a:off x="7131512" y="4807403"/>
            <a:ext cx="1727396" cy="369332"/>
          </a:xfrm>
          <a:prstGeom prst="rect">
            <a:avLst/>
          </a:prstGeom>
          <a:noFill/>
        </p:spPr>
        <p:txBody>
          <a:bodyPr wrap="none" rtlCol="0">
            <a:spAutoFit/>
          </a:bodyPr>
          <a:lstStyle/>
          <a:p>
            <a:r>
              <a:rPr lang="fr-FR" dirty="0"/>
              <a:t>VENT APPARENT</a:t>
            </a:r>
          </a:p>
        </p:txBody>
      </p:sp>
      <p:sp>
        <p:nvSpPr>
          <p:cNvPr id="23" name="ZoneTexte 22">
            <a:extLst>
              <a:ext uri="{FF2B5EF4-FFF2-40B4-BE49-F238E27FC236}">
                <a16:creationId xmlns:a16="http://schemas.microsoft.com/office/drawing/2014/main" id="{1A0DD657-4BAC-4134-AC7F-168EFE3C65A2}"/>
              </a:ext>
            </a:extLst>
          </p:cNvPr>
          <p:cNvSpPr txBox="1"/>
          <p:nvPr/>
        </p:nvSpPr>
        <p:spPr>
          <a:xfrm>
            <a:off x="9059351" y="2011492"/>
            <a:ext cx="2612062" cy="369332"/>
          </a:xfrm>
          <a:prstGeom prst="rect">
            <a:avLst/>
          </a:prstGeom>
          <a:noFill/>
        </p:spPr>
        <p:txBody>
          <a:bodyPr wrap="none" rtlCol="0">
            <a:spAutoFit/>
          </a:bodyPr>
          <a:lstStyle/>
          <a:p>
            <a:r>
              <a:rPr lang="fr-FR" dirty="0"/>
              <a:t>(TWS: TRUE WIND SPEED)</a:t>
            </a:r>
          </a:p>
        </p:txBody>
      </p:sp>
      <p:sp>
        <p:nvSpPr>
          <p:cNvPr id="24" name="ZoneTexte 23">
            <a:extLst>
              <a:ext uri="{FF2B5EF4-FFF2-40B4-BE49-F238E27FC236}">
                <a16:creationId xmlns:a16="http://schemas.microsoft.com/office/drawing/2014/main" id="{6D23B678-9165-4702-9160-72FFB2CDAA7D}"/>
              </a:ext>
            </a:extLst>
          </p:cNvPr>
          <p:cNvSpPr txBox="1"/>
          <p:nvPr/>
        </p:nvSpPr>
        <p:spPr>
          <a:xfrm>
            <a:off x="8884343" y="4768221"/>
            <a:ext cx="3111814" cy="369332"/>
          </a:xfrm>
          <a:prstGeom prst="rect">
            <a:avLst/>
          </a:prstGeom>
          <a:noFill/>
        </p:spPr>
        <p:txBody>
          <a:bodyPr wrap="none" rtlCol="0">
            <a:spAutoFit/>
          </a:bodyPr>
          <a:lstStyle/>
          <a:p>
            <a:r>
              <a:rPr lang="fr-FR" dirty="0"/>
              <a:t>(AWS: APPARENT WIND SPEED)</a:t>
            </a:r>
          </a:p>
        </p:txBody>
      </p:sp>
      <p:sp>
        <p:nvSpPr>
          <p:cNvPr id="2" name="Espace réservé du numéro de diapositive 1">
            <a:extLst>
              <a:ext uri="{FF2B5EF4-FFF2-40B4-BE49-F238E27FC236}">
                <a16:creationId xmlns:a16="http://schemas.microsoft.com/office/drawing/2014/main" id="{4C55088B-736B-4CE0-91FA-28E810A4F088}"/>
              </a:ext>
            </a:extLst>
          </p:cNvPr>
          <p:cNvSpPr>
            <a:spLocks noGrp="1"/>
          </p:cNvSpPr>
          <p:nvPr>
            <p:ph type="sldNum" sz="quarter" idx="12"/>
          </p:nvPr>
        </p:nvSpPr>
        <p:spPr/>
        <p:txBody>
          <a:bodyPr/>
          <a:lstStyle/>
          <a:p>
            <a:fld id="{51D4B5CF-3D22-4002-9F84-7C7B6F431C4E}" type="slidenum">
              <a:rPr lang="fr-FR" smtClean="0"/>
              <a:t>19</a:t>
            </a:fld>
            <a:endParaRPr lang="fr-FR"/>
          </a:p>
        </p:txBody>
      </p:sp>
    </p:spTree>
    <p:extLst>
      <p:ext uri="{BB962C8B-B14F-4D97-AF65-F5344CB8AC3E}">
        <p14:creationId xmlns:p14="http://schemas.microsoft.com/office/powerpoint/2010/main" val="416602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540606" y="395117"/>
            <a:ext cx="2165978"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a:t>
            </a:r>
            <a:r>
              <a:rPr lang="fr-FR" dirty="0">
                <a:solidFill>
                  <a:srgbClr val="000000"/>
                </a:solidFill>
                <a:latin typeface="Times New Roman" panose="02020603050405020304" pitchFamily="18" charset="0"/>
              </a:rPr>
              <a:t>principes de base</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927651" y="372287"/>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9A90B6E8-0F8E-49F8-A230-E904BE3A3A3A}"/>
              </a:ext>
            </a:extLst>
          </p:cNvPr>
          <p:cNvSpPr/>
          <p:nvPr/>
        </p:nvSpPr>
        <p:spPr>
          <a:xfrm>
            <a:off x="834886" y="2209369"/>
            <a:ext cx="10787271" cy="2031325"/>
          </a:xfrm>
          <a:prstGeom prst="rect">
            <a:avLst/>
          </a:prstGeom>
        </p:spPr>
        <p:txBody>
          <a:bodyPr wrap="square">
            <a:spAutoFit/>
          </a:bodyPr>
          <a:lstStyle/>
          <a:p>
            <a:r>
              <a:rPr lang="fr-FR" dirty="0"/>
              <a:t>Le vent, en fonction de sa force (puissance) pousse tout objet. Une montgolfière est poussée par le vent, au gré</a:t>
            </a:r>
          </a:p>
          <a:p>
            <a:r>
              <a:rPr lang="fr-FR" dirty="0"/>
              <a:t>du vent (elle ne maitrise aucunement sa direction). </a:t>
            </a:r>
          </a:p>
          <a:p>
            <a:endParaRPr lang="fr-FR" dirty="0"/>
          </a:p>
          <a:p>
            <a:r>
              <a:rPr lang="fr-FR" dirty="0"/>
              <a:t>En voilier, ce qui est intéressant, c’est de pouvoir faire route (faire cap). A l’opposé d’une montgolfière, le voilier</a:t>
            </a:r>
          </a:p>
          <a:p>
            <a:r>
              <a:rPr lang="fr-FR" dirty="0"/>
              <a:t>va s’appuyer sur l’eau, au moyen d’un appendice du bateau appelé quille (ou dérive si dépourvue de lest), pour s’opposer à la force de dérive, causée par la poussée du vent. Sans quille sous le bateau, aucune possibilité de diriger le bateau. La quille, c’est comme les carres d’un ski (pour accrocher à la piste…).</a:t>
            </a:r>
          </a:p>
        </p:txBody>
      </p:sp>
      <p:sp>
        <p:nvSpPr>
          <p:cNvPr id="8" name="Rectangle 7">
            <a:extLst>
              <a:ext uri="{FF2B5EF4-FFF2-40B4-BE49-F238E27FC236}">
                <a16:creationId xmlns:a16="http://schemas.microsoft.com/office/drawing/2014/main" id="{CF0990DB-81B4-463E-9967-2B43CB0537BD}"/>
              </a:ext>
            </a:extLst>
          </p:cNvPr>
          <p:cNvSpPr/>
          <p:nvPr/>
        </p:nvSpPr>
        <p:spPr>
          <a:xfrm>
            <a:off x="788503" y="4099891"/>
            <a:ext cx="10747513" cy="1754326"/>
          </a:xfrm>
          <a:prstGeom prst="rect">
            <a:avLst/>
          </a:prstGeom>
        </p:spPr>
        <p:txBody>
          <a:bodyPr wrap="square">
            <a:spAutoFit/>
          </a:bodyPr>
          <a:lstStyle/>
          <a:p>
            <a:endParaRPr lang="fr-FR" dirty="0"/>
          </a:p>
          <a:p>
            <a:r>
              <a:rPr lang="fr-FR" dirty="0"/>
              <a:t>Certains bateaux, comme le catamaran, n'ont pas besoin de dérive car ce sont ses deux coques qui limitent la dérive et assurent donc la trajectoire de celui-ci (en étant moins performant qu'une dérive).</a:t>
            </a:r>
          </a:p>
          <a:p>
            <a:endParaRPr lang="fr-FR" dirty="0"/>
          </a:p>
          <a:p>
            <a:r>
              <a:rPr lang="fr-FR" dirty="0"/>
              <a:t>Sur les bateaux à moteur, il n’y a pas de quille, car l’action des filets d’eau créés (par le mouvement de l’hélice)</a:t>
            </a:r>
          </a:p>
          <a:p>
            <a:r>
              <a:rPr lang="fr-FR" dirty="0"/>
              <a:t>sur le safran suffit à diriger le bateau.</a:t>
            </a:r>
          </a:p>
        </p:txBody>
      </p:sp>
      <p:sp>
        <p:nvSpPr>
          <p:cNvPr id="9" name="Rectangle 8">
            <a:extLst>
              <a:ext uri="{FF2B5EF4-FFF2-40B4-BE49-F238E27FC236}">
                <a16:creationId xmlns:a16="http://schemas.microsoft.com/office/drawing/2014/main" id="{326BA572-71F9-48C8-9BC3-07E1C751EA0A}"/>
              </a:ext>
            </a:extLst>
          </p:cNvPr>
          <p:cNvSpPr/>
          <p:nvPr/>
        </p:nvSpPr>
        <p:spPr>
          <a:xfrm>
            <a:off x="834886" y="1167634"/>
            <a:ext cx="10654749" cy="923330"/>
          </a:xfrm>
          <a:prstGeom prst="rect">
            <a:avLst/>
          </a:prstGeom>
        </p:spPr>
        <p:txBody>
          <a:bodyPr wrap="square">
            <a:spAutoFit/>
          </a:bodyPr>
          <a:lstStyle/>
          <a:p>
            <a:r>
              <a:rPr lang="fr-FR" dirty="0"/>
              <a:t>Le principe d'une </a:t>
            </a:r>
            <a:r>
              <a:rPr lang="fr-FR" dirty="0">
                <a:hlinkClick r:id="rId2" tooltip="Voile (navire)">
                  <a:extLst>
                    <a:ext uri="{A12FA001-AC4F-418D-AE19-62706E023703}">
                      <ahyp:hlinkClr xmlns:ahyp="http://schemas.microsoft.com/office/drawing/2018/hyperlinkcolor" val="tx"/>
                    </a:ext>
                  </a:extLst>
                </a:hlinkClick>
              </a:rPr>
              <a:t>voile</a:t>
            </a:r>
            <a:r>
              <a:rPr lang="fr-FR" dirty="0"/>
              <a:t> est de récupérer l'énergie du </a:t>
            </a:r>
            <a:r>
              <a:rPr lang="fr-FR" dirty="0">
                <a:hlinkClick r:id="rId3" tooltip="Vent">
                  <a:extLst>
                    <a:ext uri="{A12FA001-AC4F-418D-AE19-62706E023703}">
                      <ahyp:hlinkClr xmlns:ahyp="http://schemas.microsoft.com/office/drawing/2018/hyperlinkcolor" val="tx"/>
                    </a:ext>
                  </a:extLst>
                </a:hlinkClick>
              </a:rPr>
              <a:t>vent</a:t>
            </a:r>
            <a:r>
              <a:rPr lang="fr-FR" dirty="0"/>
              <a:t> et de la transmettre au </a:t>
            </a:r>
            <a:r>
              <a:rPr lang="fr-FR" dirty="0">
                <a:hlinkClick r:id="rId4" tooltip="Bateau">
                  <a:extLst>
                    <a:ext uri="{A12FA001-AC4F-418D-AE19-62706E023703}">
                      <ahyp:hlinkClr xmlns:ahyp="http://schemas.microsoft.com/office/drawing/2018/hyperlinkcolor" val="tx"/>
                    </a:ext>
                  </a:extLst>
                </a:hlinkClick>
              </a:rPr>
              <a:t>bateau</a:t>
            </a:r>
            <a:r>
              <a:rPr lang="fr-FR" dirty="0"/>
              <a:t>. La voile redirige l'air arrivant sur elle dans une autre direction, et, en vertu de la conservation de la </a:t>
            </a:r>
            <a:r>
              <a:rPr lang="fr-FR" dirty="0">
                <a:hlinkClick r:id="rId5" tooltip="Quantité de mouvement">
                  <a:extLst>
                    <a:ext uri="{A12FA001-AC4F-418D-AE19-62706E023703}">
                      <ahyp:hlinkClr xmlns:ahyp="http://schemas.microsoft.com/office/drawing/2018/hyperlinkcolor" val="tx"/>
                    </a:ext>
                  </a:extLst>
                </a:hlinkClick>
              </a:rPr>
              <a:t>quantité de mouvement</a:t>
            </a:r>
            <a:r>
              <a:rPr lang="fr-FR" dirty="0"/>
              <a:t>, une force est créée sur la voile: </a:t>
            </a:r>
            <a:r>
              <a:rPr lang="fr-FR" dirty="0">
                <a:solidFill>
                  <a:srgbClr val="FF0000"/>
                </a:solidFill>
              </a:rPr>
              <a:t>la poussée vélique</a:t>
            </a:r>
            <a:r>
              <a:rPr lang="fr-FR" dirty="0"/>
              <a:t>.</a:t>
            </a:r>
          </a:p>
        </p:txBody>
      </p:sp>
      <p:sp>
        <p:nvSpPr>
          <p:cNvPr id="2" name="Espace réservé du numéro de diapositive 1">
            <a:extLst>
              <a:ext uri="{FF2B5EF4-FFF2-40B4-BE49-F238E27FC236}">
                <a16:creationId xmlns:a16="http://schemas.microsoft.com/office/drawing/2014/main" id="{C1CB3007-55B2-4EF6-B8F1-1404D79A73E7}"/>
              </a:ext>
            </a:extLst>
          </p:cNvPr>
          <p:cNvSpPr>
            <a:spLocks noGrp="1"/>
          </p:cNvSpPr>
          <p:nvPr>
            <p:ph type="sldNum" sz="quarter" idx="12"/>
          </p:nvPr>
        </p:nvSpPr>
        <p:spPr/>
        <p:txBody>
          <a:bodyPr/>
          <a:lstStyle/>
          <a:p>
            <a:fld id="{51D4B5CF-3D22-4002-9F84-7C7B6F431C4E}" type="slidenum">
              <a:rPr lang="fr-FR" smtClean="0"/>
              <a:t>2</a:t>
            </a:fld>
            <a:endParaRPr lang="fr-FR"/>
          </a:p>
        </p:txBody>
      </p:sp>
    </p:spTree>
    <p:extLst>
      <p:ext uri="{BB962C8B-B14F-4D97-AF65-F5344CB8AC3E}">
        <p14:creationId xmlns:p14="http://schemas.microsoft.com/office/powerpoint/2010/main" val="4066083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904647" y="386700"/>
            <a:ext cx="2140330"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 réglage des voiles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503580" y="372779"/>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09505606-EF83-4926-A016-37353C32857B}"/>
              </a:ext>
            </a:extLst>
          </p:cNvPr>
          <p:cNvSpPr/>
          <p:nvPr/>
        </p:nvSpPr>
        <p:spPr>
          <a:xfrm rot="7151944">
            <a:off x="1067873" y="2916329"/>
            <a:ext cx="602365" cy="157915"/>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8" name="Flèche : droite 7">
            <a:extLst>
              <a:ext uri="{FF2B5EF4-FFF2-40B4-BE49-F238E27FC236}">
                <a16:creationId xmlns:a16="http://schemas.microsoft.com/office/drawing/2014/main" id="{070A8D4A-6EAA-4C52-A995-0909E7ED65B4}"/>
              </a:ext>
            </a:extLst>
          </p:cNvPr>
          <p:cNvSpPr/>
          <p:nvPr/>
        </p:nvSpPr>
        <p:spPr>
          <a:xfrm rot="4338946" flipV="1">
            <a:off x="622038" y="2070828"/>
            <a:ext cx="1391128" cy="174481"/>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lèche : bas 8">
            <a:extLst>
              <a:ext uri="{FF2B5EF4-FFF2-40B4-BE49-F238E27FC236}">
                <a16:creationId xmlns:a16="http://schemas.microsoft.com/office/drawing/2014/main" id="{0BB42A48-E869-4548-86E8-2F42465BCD6A}"/>
              </a:ext>
            </a:extLst>
          </p:cNvPr>
          <p:cNvSpPr/>
          <p:nvPr/>
        </p:nvSpPr>
        <p:spPr>
          <a:xfrm rot="21352580" flipH="1">
            <a:off x="1076325" y="1508114"/>
            <a:ext cx="114965" cy="1678696"/>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Arc plein 9">
            <a:extLst>
              <a:ext uri="{FF2B5EF4-FFF2-40B4-BE49-F238E27FC236}">
                <a16:creationId xmlns:a16="http://schemas.microsoft.com/office/drawing/2014/main" id="{08E50536-574A-43B1-80F6-CFF6D63F3C3E}"/>
              </a:ext>
            </a:extLst>
          </p:cNvPr>
          <p:cNvSpPr/>
          <p:nvPr/>
        </p:nvSpPr>
        <p:spPr>
          <a:xfrm rot="6444624">
            <a:off x="305889" y="3541357"/>
            <a:ext cx="1947813" cy="2334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12" name="Connecteur droit 11">
            <a:extLst>
              <a:ext uri="{FF2B5EF4-FFF2-40B4-BE49-F238E27FC236}">
                <a16:creationId xmlns:a16="http://schemas.microsoft.com/office/drawing/2014/main" id="{09BAA09C-E074-4AF0-8A9A-EC57895663E8}"/>
              </a:ext>
            </a:extLst>
          </p:cNvPr>
          <p:cNvCxnSpPr>
            <a:cxnSpLocks/>
          </p:cNvCxnSpPr>
          <p:nvPr/>
        </p:nvCxnSpPr>
        <p:spPr>
          <a:xfrm flipH="1">
            <a:off x="991374" y="2747593"/>
            <a:ext cx="576845" cy="1780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AE195A9E-C6DF-4ABC-B048-3132EF27B18F}"/>
              </a:ext>
            </a:extLst>
          </p:cNvPr>
          <p:cNvCxnSpPr>
            <a:cxnSpLocks/>
          </p:cNvCxnSpPr>
          <p:nvPr/>
        </p:nvCxnSpPr>
        <p:spPr>
          <a:xfrm flipV="1">
            <a:off x="914583" y="1829912"/>
            <a:ext cx="1180178" cy="202854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6517E8C5-EB4D-4DF8-BDE3-9278C620DE0B}"/>
              </a:ext>
            </a:extLst>
          </p:cNvPr>
          <p:cNvSpPr txBox="1"/>
          <p:nvPr/>
        </p:nvSpPr>
        <p:spPr>
          <a:xfrm>
            <a:off x="696665" y="4677093"/>
            <a:ext cx="644087" cy="369332"/>
          </a:xfrm>
          <a:prstGeom prst="rect">
            <a:avLst/>
          </a:prstGeom>
          <a:noFill/>
        </p:spPr>
        <p:txBody>
          <a:bodyPr wrap="none" rtlCol="0">
            <a:spAutoFit/>
          </a:bodyPr>
          <a:lstStyle/>
          <a:p>
            <a:r>
              <a:rPr lang="fr-FR" dirty="0"/>
              <a:t>PRES</a:t>
            </a:r>
          </a:p>
        </p:txBody>
      </p:sp>
      <p:sp>
        <p:nvSpPr>
          <p:cNvPr id="22" name="Flèche : droite 21">
            <a:extLst>
              <a:ext uri="{FF2B5EF4-FFF2-40B4-BE49-F238E27FC236}">
                <a16:creationId xmlns:a16="http://schemas.microsoft.com/office/drawing/2014/main" id="{8FF1717D-DA28-432F-96C0-AD68D4BE91D1}"/>
              </a:ext>
            </a:extLst>
          </p:cNvPr>
          <p:cNvSpPr/>
          <p:nvPr/>
        </p:nvSpPr>
        <p:spPr>
          <a:xfrm rot="4338946" flipV="1">
            <a:off x="3644247" y="2070828"/>
            <a:ext cx="1391128" cy="174481"/>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bas 24">
            <a:extLst>
              <a:ext uri="{FF2B5EF4-FFF2-40B4-BE49-F238E27FC236}">
                <a16:creationId xmlns:a16="http://schemas.microsoft.com/office/drawing/2014/main" id="{ABBFB77E-3ABC-409F-B9D2-B6C0D3A57238}"/>
              </a:ext>
            </a:extLst>
          </p:cNvPr>
          <p:cNvSpPr/>
          <p:nvPr/>
        </p:nvSpPr>
        <p:spPr>
          <a:xfrm rot="319922" flipH="1">
            <a:off x="3931396" y="1513409"/>
            <a:ext cx="137954" cy="159144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a:extLst>
              <a:ext uri="{FF2B5EF4-FFF2-40B4-BE49-F238E27FC236}">
                <a16:creationId xmlns:a16="http://schemas.microsoft.com/office/drawing/2014/main" id="{8EC5C6CC-C738-439D-8279-5AEE316E6C33}"/>
              </a:ext>
            </a:extLst>
          </p:cNvPr>
          <p:cNvCxnSpPr>
            <a:cxnSpLocks/>
            <a:endCxn id="30" idx="1"/>
          </p:cNvCxnSpPr>
          <p:nvPr/>
        </p:nvCxnSpPr>
        <p:spPr>
          <a:xfrm flipH="1">
            <a:off x="3726591" y="2747593"/>
            <a:ext cx="863838" cy="1797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6B915108-9C6C-43E5-9F70-83F870A32BB1}"/>
              </a:ext>
            </a:extLst>
          </p:cNvPr>
          <p:cNvCxnSpPr>
            <a:cxnSpLocks/>
          </p:cNvCxnSpPr>
          <p:nvPr/>
        </p:nvCxnSpPr>
        <p:spPr>
          <a:xfrm flipV="1">
            <a:off x="3365669" y="2277940"/>
            <a:ext cx="2202380" cy="11386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Arc plein 29">
            <a:extLst>
              <a:ext uri="{FF2B5EF4-FFF2-40B4-BE49-F238E27FC236}">
                <a16:creationId xmlns:a16="http://schemas.microsoft.com/office/drawing/2014/main" id="{8F5665B9-7A3D-4337-B17B-C6352D542AFC}"/>
              </a:ext>
            </a:extLst>
          </p:cNvPr>
          <p:cNvSpPr/>
          <p:nvPr/>
        </p:nvSpPr>
        <p:spPr>
          <a:xfrm rot="6969166">
            <a:off x="3169090" y="3579925"/>
            <a:ext cx="1947813" cy="2334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Flèche : droite 30">
            <a:extLst>
              <a:ext uri="{FF2B5EF4-FFF2-40B4-BE49-F238E27FC236}">
                <a16:creationId xmlns:a16="http://schemas.microsoft.com/office/drawing/2014/main" id="{60E225E9-46BD-4757-9650-DF1402440639}"/>
              </a:ext>
            </a:extLst>
          </p:cNvPr>
          <p:cNvSpPr/>
          <p:nvPr/>
        </p:nvSpPr>
        <p:spPr>
          <a:xfrm rot="9198521">
            <a:off x="3911401" y="2854514"/>
            <a:ext cx="651570" cy="198463"/>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32" name="ZoneTexte 31">
            <a:extLst>
              <a:ext uri="{FF2B5EF4-FFF2-40B4-BE49-F238E27FC236}">
                <a16:creationId xmlns:a16="http://schemas.microsoft.com/office/drawing/2014/main" id="{FF8BF1F8-00D2-4BD9-94BD-3CC2B0B23703}"/>
              </a:ext>
            </a:extLst>
          </p:cNvPr>
          <p:cNvSpPr txBox="1"/>
          <p:nvPr/>
        </p:nvSpPr>
        <p:spPr>
          <a:xfrm>
            <a:off x="6287605" y="4717092"/>
            <a:ext cx="2399063" cy="369332"/>
          </a:xfrm>
          <a:prstGeom prst="rect">
            <a:avLst/>
          </a:prstGeom>
          <a:noFill/>
        </p:spPr>
        <p:txBody>
          <a:bodyPr wrap="square" rtlCol="0">
            <a:spAutoFit/>
          </a:bodyPr>
          <a:lstStyle/>
          <a:p>
            <a:r>
              <a:rPr lang="fr-FR" dirty="0"/>
              <a:t>LARGUE</a:t>
            </a:r>
          </a:p>
        </p:txBody>
      </p:sp>
      <p:sp>
        <p:nvSpPr>
          <p:cNvPr id="33" name="Flèche : droite 32">
            <a:extLst>
              <a:ext uri="{FF2B5EF4-FFF2-40B4-BE49-F238E27FC236}">
                <a16:creationId xmlns:a16="http://schemas.microsoft.com/office/drawing/2014/main" id="{D249071A-7096-4787-AE4E-04E8D948E264}"/>
              </a:ext>
            </a:extLst>
          </p:cNvPr>
          <p:cNvSpPr/>
          <p:nvPr/>
        </p:nvSpPr>
        <p:spPr>
          <a:xfrm rot="4338946" flipV="1">
            <a:off x="6709254" y="2072973"/>
            <a:ext cx="1391128" cy="174481"/>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4" name="Connecteur droit avec flèche 33">
            <a:extLst>
              <a:ext uri="{FF2B5EF4-FFF2-40B4-BE49-F238E27FC236}">
                <a16:creationId xmlns:a16="http://schemas.microsoft.com/office/drawing/2014/main" id="{1D3D9AFD-6D86-4C2C-8069-BFE9E04D7550}"/>
              </a:ext>
            </a:extLst>
          </p:cNvPr>
          <p:cNvCxnSpPr>
            <a:cxnSpLocks/>
          </p:cNvCxnSpPr>
          <p:nvPr/>
        </p:nvCxnSpPr>
        <p:spPr>
          <a:xfrm>
            <a:off x="6179998" y="2357045"/>
            <a:ext cx="2614278" cy="85045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 name="Flèche : droite 34">
            <a:extLst>
              <a:ext uri="{FF2B5EF4-FFF2-40B4-BE49-F238E27FC236}">
                <a16:creationId xmlns:a16="http://schemas.microsoft.com/office/drawing/2014/main" id="{57E26349-5877-467F-B27F-329CE2F7162E}"/>
              </a:ext>
            </a:extLst>
          </p:cNvPr>
          <p:cNvSpPr/>
          <p:nvPr/>
        </p:nvSpPr>
        <p:spPr>
          <a:xfrm rot="11958168">
            <a:off x="6640652" y="2586795"/>
            <a:ext cx="978792" cy="185546"/>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36" name="Flèche : bas 35">
            <a:extLst>
              <a:ext uri="{FF2B5EF4-FFF2-40B4-BE49-F238E27FC236}">
                <a16:creationId xmlns:a16="http://schemas.microsoft.com/office/drawing/2014/main" id="{70765C50-C313-47D2-A5F4-45004763F5BC}"/>
              </a:ext>
            </a:extLst>
          </p:cNvPr>
          <p:cNvSpPr/>
          <p:nvPr/>
        </p:nvSpPr>
        <p:spPr>
          <a:xfrm rot="1243143" flipH="1">
            <a:off x="6819995" y="1423818"/>
            <a:ext cx="193370" cy="1143595"/>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Arc plein 36">
            <a:extLst>
              <a:ext uri="{FF2B5EF4-FFF2-40B4-BE49-F238E27FC236}">
                <a16:creationId xmlns:a16="http://schemas.microsoft.com/office/drawing/2014/main" id="{674E0A6C-5240-4D58-AC84-BDB0B8545779}"/>
              </a:ext>
            </a:extLst>
          </p:cNvPr>
          <p:cNvSpPr/>
          <p:nvPr/>
        </p:nvSpPr>
        <p:spPr>
          <a:xfrm rot="8558882">
            <a:off x="5836737" y="3314537"/>
            <a:ext cx="1947813" cy="2334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38" name="Connecteur droit 37">
            <a:extLst>
              <a:ext uri="{FF2B5EF4-FFF2-40B4-BE49-F238E27FC236}">
                <a16:creationId xmlns:a16="http://schemas.microsoft.com/office/drawing/2014/main" id="{4477443D-F565-457D-AAFD-F6E70135DB0D}"/>
              </a:ext>
            </a:extLst>
          </p:cNvPr>
          <p:cNvCxnSpPr>
            <a:cxnSpLocks/>
            <a:endCxn id="37" idx="1"/>
          </p:cNvCxnSpPr>
          <p:nvPr/>
        </p:nvCxnSpPr>
        <p:spPr>
          <a:xfrm flipH="1">
            <a:off x="6059655" y="2817429"/>
            <a:ext cx="1561976" cy="1186992"/>
          </a:xfrm>
          <a:prstGeom prst="line">
            <a:avLst/>
          </a:prstGeom>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2E0BA8FD-0A22-4CBB-AEB9-8FE506EE6637}"/>
              </a:ext>
            </a:extLst>
          </p:cNvPr>
          <p:cNvSpPr txBox="1"/>
          <p:nvPr/>
        </p:nvSpPr>
        <p:spPr>
          <a:xfrm>
            <a:off x="3495398" y="4717092"/>
            <a:ext cx="2399063" cy="369332"/>
          </a:xfrm>
          <a:prstGeom prst="rect">
            <a:avLst/>
          </a:prstGeom>
          <a:noFill/>
        </p:spPr>
        <p:txBody>
          <a:bodyPr wrap="square" rtlCol="0">
            <a:spAutoFit/>
          </a:bodyPr>
          <a:lstStyle/>
          <a:p>
            <a:r>
              <a:rPr lang="fr-FR" dirty="0"/>
              <a:t>TRAVERS</a:t>
            </a:r>
          </a:p>
        </p:txBody>
      </p:sp>
      <p:sp>
        <p:nvSpPr>
          <p:cNvPr id="41" name="Flèche : droite 40">
            <a:extLst>
              <a:ext uri="{FF2B5EF4-FFF2-40B4-BE49-F238E27FC236}">
                <a16:creationId xmlns:a16="http://schemas.microsoft.com/office/drawing/2014/main" id="{F6EE7974-F283-4DE2-8A2B-776E941E6575}"/>
              </a:ext>
            </a:extLst>
          </p:cNvPr>
          <p:cNvSpPr/>
          <p:nvPr/>
        </p:nvSpPr>
        <p:spPr>
          <a:xfrm rot="4322770" flipV="1">
            <a:off x="9430228" y="2411556"/>
            <a:ext cx="1391128" cy="174481"/>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2" name="Connecteur droit avec flèche 41">
            <a:extLst>
              <a:ext uri="{FF2B5EF4-FFF2-40B4-BE49-F238E27FC236}">
                <a16:creationId xmlns:a16="http://schemas.microsoft.com/office/drawing/2014/main" id="{565D8942-717E-41CA-8FD3-B55B8CF2EA8A}"/>
              </a:ext>
            </a:extLst>
          </p:cNvPr>
          <p:cNvCxnSpPr>
            <a:cxnSpLocks/>
          </p:cNvCxnSpPr>
          <p:nvPr/>
        </p:nvCxnSpPr>
        <p:spPr>
          <a:xfrm>
            <a:off x="10120470" y="2113294"/>
            <a:ext cx="709960" cy="24055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Flèche : droite 45">
            <a:extLst>
              <a:ext uri="{FF2B5EF4-FFF2-40B4-BE49-F238E27FC236}">
                <a16:creationId xmlns:a16="http://schemas.microsoft.com/office/drawing/2014/main" id="{A61A30E8-4A15-426D-A329-5EB840F726EF}"/>
              </a:ext>
            </a:extLst>
          </p:cNvPr>
          <p:cNvSpPr/>
          <p:nvPr/>
        </p:nvSpPr>
        <p:spPr>
          <a:xfrm rot="15108199">
            <a:off x="9791028" y="2495967"/>
            <a:ext cx="1028867" cy="165972"/>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47" name="Flèche : bas 46">
            <a:extLst>
              <a:ext uri="{FF2B5EF4-FFF2-40B4-BE49-F238E27FC236}">
                <a16:creationId xmlns:a16="http://schemas.microsoft.com/office/drawing/2014/main" id="{B95AE310-AE7B-430D-9778-4D3B1648200D}"/>
              </a:ext>
            </a:extLst>
          </p:cNvPr>
          <p:cNvSpPr/>
          <p:nvPr/>
        </p:nvSpPr>
        <p:spPr>
          <a:xfrm rot="20679505" flipH="1">
            <a:off x="10005148" y="1736379"/>
            <a:ext cx="165972" cy="369332"/>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8" name="Connecteur droit 47">
            <a:extLst>
              <a:ext uri="{FF2B5EF4-FFF2-40B4-BE49-F238E27FC236}">
                <a16:creationId xmlns:a16="http://schemas.microsoft.com/office/drawing/2014/main" id="{C16C95C9-AC58-4FB6-9468-098FF6E3A90E}"/>
              </a:ext>
            </a:extLst>
          </p:cNvPr>
          <p:cNvCxnSpPr>
            <a:cxnSpLocks/>
            <a:endCxn id="53" idx="1"/>
          </p:cNvCxnSpPr>
          <p:nvPr/>
        </p:nvCxnSpPr>
        <p:spPr>
          <a:xfrm flipH="1">
            <a:off x="8608869" y="3093575"/>
            <a:ext cx="1789288" cy="673275"/>
          </a:xfrm>
          <a:prstGeom prst="line">
            <a:avLst/>
          </a:prstGeom>
        </p:spPr>
        <p:style>
          <a:lnRef idx="1">
            <a:schemeClr val="accent1"/>
          </a:lnRef>
          <a:fillRef idx="0">
            <a:schemeClr val="accent1"/>
          </a:fillRef>
          <a:effectRef idx="0">
            <a:schemeClr val="accent1"/>
          </a:effectRef>
          <a:fontRef idx="minor">
            <a:schemeClr val="tx1"/>
          </a:fontRef>
        </p:style>
      </p:cxnSp>
      <p:sp>
        <p:nvSpPr>
          <p:cNvPr id="53" name="Arc plein 52">
            <a:extLst>
              <a:ext uri="{FF2B5EF4-FFF2-40B4-BE49-F238E27FC236}">
                <a16:creationId xmlns:a16="http://schemas.microsoft.com/office/drawing/2014/main" id="{934F0ACD-4CB3-4831-AEB3-746F0B4179AA}"/>
              </a:ext>
            </a:extLst>
          </p:cNvPr>
          <p:cNvSpPr/>
          <p:nvPr/>
        </p:nvSpPr>
        <p:spPr>
          <a:xfrm rot="9575630">
            <a:off x="8520405" y="3320741"/>
            <a:ext cx="1947813" cy="2334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4" name="ZoneTexte 53">
            <a:extLst>
              <a:ext uri="{FF2B5EF4-FFF2-40B4-BE49-F238E27FC236}">
                <a16:creationId xmlns:a16="http://schemas.microsoft.com/office/drawing/2014/main" id="{E68646E6-85AE-4824-9B19-710164A1A40A}"/>
              </a:ext>
            </a:extLst>
          </p:cNvPr>
          <p:cNvSpPr txBox="1"/>
          <p:nvPr/>
        </p:nvSpPr>
        <p:spPr>
          <a:xfrm>
            <a:off x="9017489" y="4717092"/>
            <a:ext cx="2399063" cy="369332"/>
          </a:xfrm>
          <a:prstGeom prst="rect">
            <a:avLst/>
          </a:prstGeom>
          <a:noFill/>
        </p:spPr>
        <p:txBody>
          <a:bodyPr wrap="square" rtlCol="0">
            <a:spAutoFit/>
          </a:bodyPr>
          <a:lstStyle/>
          <a:p>
            <a:r>
              <a:rPr lang="fr-FR" dirty="0"/>
              <a:t>      VENT ARRIERE</a:t>
            </a:r>
          </a:p>
        </p:txBody>
      </p:sp>
      <p:sp>
        <p:nvSpPr>
          <p:cNvPr id="55" name="ZoneTexte 54">
            <a:extLst>
              <a:ext uri="{FF2B5EF4-FFF2-40B4-BE49-F238E27FC236}">
                <a16:creationId xmlns:a16="http://schemas.microsoft.com/office/drawing/2014/main" id="{028C97A0-7BC1-427D-9892-52F8B262C5D9}"/>
              </a:ext>
            </a:extLst>
          </p:cNvPr>
          <p:cNvSpPr txBox="1"/>
          <p:nvPr/>
        </p:nvSpPr>
        <p:spPr>
          <a:xfrm>
            <a:off x="1404618" y="5017793"/>
            <a:ext cx="9140387" cy="1815882"/>
          </a:xfrm>
          <a:prstGeom prst="rect">
            <a:avLst/>
          </a:prstGeom>
          <a:noFill/>
        </p:spPr>
        <p:txBody>
          <a:bodyPr wrap="none" rtlCol="0">
            <a:spAutoFit/>
          </a:bodyPr>
          <a:lstStyle/>
          <a:p>
            <a:r>
              <a:rPr lang="fr-FR" sz="1600" dirty="0"/>
              <a:t>Plus on s’éloigne de l’axe du vent, plus il faut agrandir l’angle de la voile (des voiles) par rapport à l’axe du</a:t>
            </a:r>
          </a:p>
          <a:p>
            <a:r>
              <a:rPr lang="fr-FR" sz="1600" dirty="0"/>
              <a:t>bateau. On dit </a:t>
            </a:r>
            <a:r>
              <a:rPr lang="fr-FR" sz="1600" dirty="0">
                <a:solidFill>
                  <a:srgbClr val="FF0000"/>
                </a:solidFill>
              </a:rPr>
              <a:t>« choquer » </a:t>
            </a:r>
            <a:r>
              <a:rPr lang="fr-FR" sz="1600" dirty="0"/>
              <a:t>les voiles. On lâche l’écoute. </a:t>
            </a:r>
          </a:p>
          <a:p>
            <a:r>
              <a:rPr lang="fr-FR" sz="1600" dirty="0"/>
              <a:t>Plus on s’éloigne de l’axe du vent, plus le Vent Apparent diminue.</a:t>
            </a:r>
          </a:p>
          <a:p>
            <a:endParaRPr lang="fr-FR" sz="1600" dirty="0"/>
          </a:p>
          <a:p>
            <a:r>
              <a:rPr lang="fr-FR" sz="1600" dirty="0"/>
              <a:t>Plus on se rapproche de l’axe du vent, plus il faut réduire l’angle de la voile (des voiles) par rapport à l’axe du</a:t>
            </a:r>
          </a:p>
          <a:p>
            <a:r>
              <a:rPr lang="fr-FR" sz="1600" dirty="0"/>
              <a:t>bateau. On dit </a:t>
            </a:r>
            <a:r>
              <a:rPr lang="fr-FR" sz="1600" dirty="0">
                <a:solidFill>
                  <a:srgbClr val="FF0000"/>
                </a:solidFill>
              </a:rPr>
              <a:t>« border » </a:t>
            </a:r>
            <a:r>
              <a:rPr lang="fr-FR" sz="1600" dirty="0"/>
              <a:t>les voiles. On tire l’écoute. </a:t>
            </a:r>
          </a:p>
          <a:p>
            <a:r>
              <a:rPr lang="fr-FR" sz="1600" dirty="0"/>
              <a:t>Plus on se rapproche de l’axe du vent, plus le Vent Apparent augmente.</a:t>
            </a:r>
          </a:p>
        </p:txBody>
      </p:sp>
      <p:sp>
        <p:nvSpPr>
          <p:cNvPr id="56" name="Rectangle 55">
            <a:extLst>
              <a:ext uri="{FF2B5EF4-FFF2-40B4-BE49-F238E27FC236}">
                <a16:creationId xmlns:a16="http://schemas.microsoft.com/office/drawing/2014/main" id="{DCA2680D-73E5-4B77-B634-CBC2E65B73B5}"/>
              </a:ext>
            </a:extLst>
          </p:cNvPr>
          <p:cNvSpPr/>
          <p:nvPr/>
        </p:nvSpPr>
        <p:spPr>
          <a:xfrm>
            <a:off x="632800" y="5036889"/>
            <a:ext cx="10338822" cy="1723668"/>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28A7FF98-D167-4E06-B24B-E204ACBA25E5}"/>
              </a:ext>
            </a:extLst>
          </p:cNvPr>
          <p:cNvSpPr>
            <a:spLocks noGrp="1"/>
          </p:cNvSpPr>
          <p:nvPr>
            <p:ph type="sldNum" sz="quarter" idx="12"/>
          </p:nvPr>
        </p:nvSpPr>
        <p:spPr/>
        <p:txBody>
          <a:bodyPr/>
          <a:lstStyle/>
          <a:p>
            <a:fld id="{51D4B5CF-3D22-4002-9F84-7C7B6F431C4E}" type="slidenum">
              <a:rPr lang="fr-FR" smtClean="0"/>
              <a:t>20</a:t>
            </a:fld>
            <a:endParaRPr lang="fr-FR"/>
          </a:p>
        </p:txBody>
      </p:sp>
    </p:spTree>
    <p:extLst>
      <p:ext uri="{BB962C8B-B14F-4D97-AF65-F5344CB8AC3E}">
        <p14:creationId xmlns:p14="http://schemas.microsoft.com/office/powerpoint/2010/main" val="1784113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904647" y="386700"/>
            <a:ext cx="2140330"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 réglage des voiles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647437" y="387785"/>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roite 21">
            <a:extLst>
              <a:ext uri="{FF2B5EF4-FFF2-40B4-BE49-F238E27FC236}">
                <a16:creationId xmlns:a16="http://schemas.microsoft.com/office/drawing/2014/main" id="{8FF1717D-DA28-432F-96C0-AD68D4BE91D1}"/>
              </a:ext>
            </a:extLst>
          </p:cNvPr>
          <p:cNvSpPr/>
          <p:nvPr/>
        </p:nvSpPr>
        <p:spPr>
          <a:xfrm rot="4338946" flipV="1">
            <a:off x="1578316" y="1621700"/>
            <a:ext cx="1391128" cy="174481"/>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bas 24">
            <a:extLst>
              <a:ext uri="{FF2B5EF4-FFF2-40B4-BE49-F238E27FC236}">
                <a16:creationId xmlns:a16="http://schemas.microsoft.com/office/drawing/2014/main" id="{ABBFB77E-3ABC-409F-B9D2-B6C0D3A57238}"/>
              </a:ext>
            </a:extLst>
          </p:cNvPr>
          <p:cNvSpPr/>
          <p:nvPr/>
        </p:nvSpPr>
        <p:spPr>
          <a:xfrm rot="319922" flipH="1">
            <a:off x="1888364" y="1041506"/>
            <a:ext cx="137954" cy="159144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a:extLst>
              <a:ext uri="{FF2B5EF4-FFF2-40B4-BE49-F238E27FC236}">
                <a16:creationId xmlns:a16="http://schemas.microsoft.com/office/drawing/2014/main" id="{8EC5C6CC-C738-439D-8279-5AEE316E6C33}"/>
              </a:ext>
            </a:extLst>
          </p:cNvPr>
          <p:cNvCxnSpPr>
            <a:cxnSpLocks/>
          </p:cNvCxnSpPr>
          <p:nvPr/>
        </p:nvCxnSpPr>
        <p:spPr>
          <a:xfrm flipH="1">
            <a:off x="1671579" y="2389421"/>
            <a:ext cx="863838" cy="1797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6B915108-9C6C-43E5-9F70-83F870A32BB1}"/>
              </a:ext>
            </a:extLst>
          </p:cNvPr>
          <p:cNvCxnSpPr>
            <a:cxnSpLocks/>
          </p:cNvCxnSpPr>
          <p:nvPr/>
        </p:nvCxnSpPr>
        <p:spPr>
          <a:xfrm flipV="1">
            <a:off x="1061464" y="2047871"/>
            <a:ext cx="2202380" cy="11386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Arc plein 29">
            <a:extLst>
              <a:ext uri="{FF2B5EF4-FFF2-40B4-BE49-F238E27FC236}">
                <a16:creationId xmlns:a16="http://schemas.microsoft.com/office/drawing/2014/main" id="{8F5665B9-7A3D-4337-B17B-C6352D542AFC}"/>
              </a:ext>
            </a:extLst>
          </p:cNvPr>
          <p:cNvSpPr/>
          <p:nvPr/>
        </p:nvSpPr>
        <p:spPr>
          <a:xfrm rot="6969166">
            <a:off x="1126057" y="3216588"/>
            <a:ext cx="1947813" cy="2334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Flèche : droite 30">
            <a:extLst>
              <a:ext uri="{FF2B5EF4-FFF2-40B4-BE49-F238E27FC236}">
                <a16:creationId xmlns:a16="http://schemas.microsoft.com/office/drawing/2014/main" id="{60E225E9-46BD-4757-9650-DF1402440639}"/>
              </a:ext>
            </a:extLst>
          </p:cNvPr>
          <p:cNvSpPr/>
          <p:nvPr/>
        </p:nvSpPr>
        <p:spPr>
          <a:xfrm rot="9198521">
            <a:off x="1898531" y="2429094"/>
            <a:ext cx="651570" cy="198463"/>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40" name="ZoneTexte 39">
            <a:extLst>
              <a:ext uri="{FF2B5EF4-FFF2-40B4-BE49-F238E27FC236}">
                <a16:creationId xmlns:a16="http://schemas.microsoft.com/office/drawing/2014/main" id="{2E0BA8FD-0A22-4CBB-AEB9-8FE506EE6637}"/>
              </a:ext>
            </a:extLst>
          </p:cNvPr>
          <p:cNvSpPr txBox="1"/>
          <p:nvPr/>
        </p:nvSpPr>
        <p:spPr>
          <a:xfrm>
            <a:off x="1335885" y="4372694"/>
            <a:ext cx="2399063" cy="369332"/>
          </a:xfrm>
          <a:prstGeom prst="rect">
            <a:avLst/>
          </a:prstGeom>
          <a:noFill/>
        </p:spPr>
        <p:txBody>
          <a:bodyPr wrap="square" rtlCol="0">
            <a:spAutoFit/>
          </a:bodyPr>
          <a:lstStyle/>
          <a:p>
            <a:r>
              <a:rPr lang="fr-FR" dirty="0"/>
              <a:t>TRAVERS</a:t>
            </a:r>
          </a:p>
        </p:txBody>
      </p:sp>
      <p:sp>
        <p:nvSpPr>
          <p:cNvPr id="55" name="ZoneTexte 54">
            <a:extLst>
              <a:ext uri="{FF2B5EF4-FFF2-40B4-BE49-F238E27FC236}">
                <a16:creationId xmlns:a16="http://schemas.microsoft.com/office/drawing/2014/main" id="{028C97A0-7BC1-427D-9892-52F8B262C5D9}"/>
              </a:ext>
            </a:extLst>
          </p:cNvPr>
          <p:cNvSpPr txBox="1"/>
          <p:nvPr/>
        </p:nvSpPr>
        <p:spPr>
          <a:xfrm>
            <a:off x="463107" y="5362806"/>
            <a:ext cx="11294182" cy="1477328"/>
          </a:xfrm>
          <a:prstGeom prst="rect">
            <a:avLst/>
          </a:prstGeom>
          <a:noFill/>
        </p:spPr>
        <p:txBody>
          <a:bodyPr wrap="none" rtlCol="0">
            <a:spAutoFit/>
          </a:bodyPr>
          <a:lstStyle/>
          <a:p>
            <a:r>
              <a:rPr lang="fr-FR" dirty="0"/>
              <a:t>En cas de survente (augmentation de la puissance du vent – pour une même direction), l’angle de vent apparent vs</a:t>
            </a:r>
          </a:p>
          <a:p>
            <a:r>
              <a:rPr lang="fr-FR" dirty="0"/>
              <a:t>axe du bateau augmente et s’éloigne de l’axe . Si on garde le même réglage, il y a trop de vent dans la voile (les flux </a:t>
            </a:r>
          </a:p>
          <a:p>
            <a:r>
              <a:rPr lang="fr-FR" dirty="0"/>
              <a:t>laminaires ne s’évacuent pas normalement vers l’arrière): </a:t>
            </a:r>
            <a:r>
              <a:rPr lang="fr-FR" dirty="0">
                <a:solidFill>
                  <a:srgbClr val="FF0000"/>
                </a:solidFill>
              </a:rPr>
              <a:t>le bateau ralentit et gite fortement</a:t>
            </a:r>
            <a:r>
              <a:rPr lang="fr-FR" dirty="0"/>
              <a:t>. Il faut vite choquer pour </a:t>
            </a:r>
          </a:p>
          <a:p>
            <a:r>
              <a:rPr lang="fr-FR" dirty="0"/>
              <a:t>retrouver un réglage optimal « à la limite du fasseyement ».</a:t>
            </a:r>
          </a:p>
          <a:p>
            <a:endParaRPr lang="fr-FR" dirty="0"/>
          </a:p>
        </p:txBody>
      </p:sp>
      <p:sp>
        <p:nvSpPr>
          <p:cNvPr id="56" name="Rectangle 55">
            <a:extLst>
              <a:ext uri="{FF2B5EF4-FFF2-40B4-BE49-F238E27FC236}">
                <a16:creationId xmlns:a16="http://schemas.microsoft.com/office/drawing/2014/main" id="{DCA2680D-73E5-4B77-B634-CBC2E65B73B5}"/>
              </a:ext>
            </a:extLst>
          </p:cNvPr>
          <p:cNvSpPr/>
          <p:nvPr/>
        </p:nvSpPr>
        <p:spPr>
          <a:xfrm>
            <a:off x="364074" y="5330257"/>
            <a:ext cx="11364819" cy="1283066"/>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9208D56-C119-4687-8E9C-0DAC03745BED}"/>
              </a:ext>
            </a:extLst>
          </p:cNvPr>
          <p:cNvSpPr txBox="1"/>
          <p:nvPr/>
        </p:nvSpPr>
        <p:spPr>
          <a:xfrm>
            <a:off x="4211520" y="2322627"/>
            <a:ext cx="1198149" cy="369332"/>
          </a:xfrm>
          <a:prstGeom prst="rect">
            <a:avLst/>
          </a:prstGeom>
          <a:noFill/>
        </p:spPr>
        <p:txBody>
          <a:bodyPr wrap="none" rtlCol="0">
            <a:spAutoFit/>
          </a:bodyPr>
          <a:lstStyle/>
          <a:p>
            <a:r>
              <a:rPr lang="fr-FR" b="1" dirty="0">
                <a:solidFill>
                  <a:srgbClr val="0000FF"/>
                </a:solidFill>
              </a:rPr>
              <a:t>SURVENTE</a:t>
            </a:r>
          </a:p>
        </p:txBody>
      </p:sp>
      <p:cxnSp>
        <p:nvCxnSpPr>
          <p:cNvPr id="4" name="Connecteur droit avec flèche 3">
            <a:extLst>
              <a:ext uri="{FF2B5EF4-FFF2-40B4-BE49-F238E27FC236}">
                <a16:creationId xmlns:a16="http://schemas.microsoft.com/office/drawing/2014/main" id="{49505D98-6E68-4F31-B707-0A74A7541D1C}"/>
              </a:ext>
            </a:extLst>
          </p:cNvPr>
          <p:cNvCxnSpPr/>
          <p:nvPr/>
        </p:nvCxnSpPr>
        <p:spPr>
          <a:xfrm>
            <a:off x="5777948" y="2477131"/>
            <a:ext cx="125895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Flèche : droite 38">
            <a:extLst>
              <a:ext uri="{FF2B5EF4-FFF2-40B4-BE49-F238E27FC236}">
                <a16:creationId xmlns:a16="http://schemas.microsoft.com/office/drawing/2014/main" id="{0AE961E7-18D1-4B37-B2E3-C05E413A3DE2}"/>
              </a:ext>
            </a:extLst>
          </p:cNvPr>
          <p:cNvSpPr/>
          <p:nvPr/>
        </p:nvSpPr>
        <p:spPr>
          <a:xfrm rot="4338946" flipV="1">
            <a:off x="7768039" y="2117157"/>
            <a:ext cx="2093207" cy="207447"/>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 bas 42">
            <a:extLst>
              <a:ext uri="{FF2B5EF4-FFF2-40B4-BE49-F238E27FC236}">
                <a16:creationId xmlns:a16="http://schemas.microsoft.com/office/drawing/2014/main" id="{AF76BF15-36B6-42F6-8BD9-4E8962457566}"/>
              </a:ext>
            </a:extLst>
          </p:cNvPr>
          <p:cNvSpPr/>
          <p:nvPr/>
        </p:nvSpPr>
        <p:spPr>
          <a:xfrm rot="21379269">
            <a:off x="8412836" y="1237224"/>
            <a:ext cx="177897" cy="226341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7E741CD9-FC3D-4D74-BF5C-1F0E98E63C33}"/>
              </a:ext>
            </a:extLst>
          </p:cNvPr>
          <p:cNvCxnSpPr>
            <a:cxnSpLocks/>
            <a:endCxn id="49" idx="1"/>
          </p:cNvCxnSpPr>
          <p:nvPr/>
        </p:nvCxnSpPr>
        <p:spPr>
          <a:xfrm flipH="1">
            <a:off x="8817518" y="3309769"/>
            <a:ext cx="358144" cy="1752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B8FE71E0-6DD2-4668-9D5C-C12B97FEDB8C}"/>
              </a:ext>
            </a:extLst>
          </p:cNvPr>
          <p:cNvCxnSpPr>
            <a:cxnSpLocks/>
          </p:cNvCxnSpPr>
          <p:nvPr/>
        </p:nvCxnSpPr>
        <p:spPr>
          <a:xfrm flipV="1">
            <a:off x="7885525" y="2744600"/>
            <a:ext cx="2202380" cy="11386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Arc plein 48">
            <a:extLst>
              <a:ext uri="{FF2B5EF4-FFF2-40B4-BE49-F238E27FC236}">
                <a16:creationId xmlns:a16="http://schemas.microsoft.com/office/drawing/2014/main" id="{8EF3167B-51BC-4F99-AD44-41D59D9B31EA}"/>
              </a:ext>
            </a:extLst>
          </p:cNvPr>
          <p:cNvSpPr/>
          <p:nvPr/>
        </p:nvSpPr>
        <p:spPr>
          <a:xfrm rot="6065257">
            <a:off x="8048110" y="4017771"/>
            <a:ext cx="1886496" cy="314361"/>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0" name="Flèche : droite 49">
            <a:extLst>
              <a:ext uri="{FF2B5EF4-FFF2-40B4-BE49-F238E27FC236}">
                <a16:creationId xmlns:a16="http://schemas.microsoft.com/office/drawing/2014/main" id="{90FD78D9-93FF-4A14-9A2F-0E5562EE89DA}"/>
              </a:ext>
            </a:extLst>
          </p:cNvPr>
          <p:cNvSpPr/>
          <p:nvPr/>
        </p:nvSpPr>
        <p:spPr>
          <a:xfrm rot="9198521">
            <a:off x="8503357" y="3212733"/>
            <a:ext cx="651570" cy="198463"/>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17" name="Flèche : courbe vers la droite 16">
            <a:extLst>
              <a:ext uri="{FF2B5EF4-FFF2-40B4-BE49-F238E27FC236}">
                <a16:creationId xmlns:a16="http://schemas.microsoft.com/office/drawing/2014/main" id="{A9649DB6-6ECB-4E7C-9429-AFF51E5B22B8}"/>
              </a:ext>
            </a:extLst>
          </p:cNvPr>
          <p:cNvSpPr/>
          <p:nvPr/>
        </p:nvSpPr>
        <p:spPr>
          <a:xfrm rot="19636084">
            <a:off x="7877876" y="4115754"/>
            <a:ext cx="487629" cy="1373767"/>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8" name="ZoneTexte 17">
            <a:extLst>
              <a:ext uri="{FF2B5EF4-FFF2-40B4-BE49-F238E27FC236}">
                <a16:creationId xmlns:a16="http://schemas.microsoft.com/office/drawing/2014/main" id="{3CFE94F1-DCE7-4F49-9617-8B440AC92F35}"/>
              </a:ext>
            </a:extLst>
          </p:cNvPr>
          <p:cNvSpPr txBox="1"/>
          <p:nvPr/>
        </p:nvSpPr>
        <p:spPr>
          <a:xfrm>
            <a:off x="6903834" y="4827075"/>
            <a:ext cx="990977" cy="369332"/>
          </a:xfrm>
          <a:prstGeom prst="rect">
            <a:avLst/>
          </a:prstGeom>
          <a:noFill/>
        </p:spPr>
        <p:txBody>
          <a:bodyPr wrap="none" rtlCol="0">
            <a:spAutoFit/>
          </a:bodyPr>
          <a:lstStyle/>
          <a:p>
            <a:r>
              <a:rPr lang="fr-FR" dirty="0"/>
              <a:t>Choquer</a:t>
            </a:r>
          </a:p>
        </p:txBody>
      </p:sp>
      <p:sp>
        <p:nvSpPr>
          <p:cNvPr id="51" name="Arc plein 50">
            <a:extLst>
              <a:ext uri="{FF2B5EF4-FFF2-40B4-BE49-F238E27FC236}">
                <a16:creationId xmlns:a16="http://schemas.microsoft.com/office/drawing/2014/main" id="{D8D679C3-02DF-4F98-9F2A-8DB93447FD88}"/>
              </a:ext>
            </a:extLst>
          </p:cNvPr>
          <p:cNvSpPr/>
          <p:nvPr/>
        </p:nvSpPr>
        <p:spPr>
          <a:xfrm rot="6969166">
            <a:off x="7714461" y="3995453"/>
            <a:ext cx="1947813" cy="2334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52" name="Connecteur droit 51">
            <a:extLst>
              <a:ext uri="{FF2B5EF4-FFF2-40B4-BE49-F238E27FC236}">
                <a16:creationId xmlns:a16="http://schemas.microsoft.com/office/drawing/2014/main" id="{84F352A2-CF49-4DA0-86FB-A08EA8613AA9}"/>
              </a:ext>
            </a:extLst>
          </p:cNvPr>
          <p:cNvCxnSpPr>
            <a:cxnSpLocks/>
          </p:cNvCxnSpPr>
          <p:nvPr/>
        </p:nvCxnSpPr>
        <p:spPr>
          <a:xfrm flipH="1">
            <a:off x="8215232" y="3240753"/>
            <a:ext cx="863838" cy="1797049"/>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52EB01E5-3E85-4DDA-91B6-96A957F04FFB}"/>
              </a:ext>
            </a:extLst>
          </p:cNvPr>
          <p:cNvSpPr>
            <a:spLocks noGrp="1"/>
          </p:cNvSpPr>
          <p:nvPr>
            <p:ph type="sldNum" sz="quarter" idx="12"/>
          </p:nvPr>
        </p:nvSpPr>
        <p:spPr/>
        <p:txBody>
          <a:bodyPr/>
          <a:lstStyle/>
          <a:p>
            <a:fld id="{51D4B5CF-3D22-4002-9F84-7C7B6F431C4E}" type="slidenum">
              <a:rPr lang="fr-FR" smtClean="0"/>
              <a:t>21</a:t>
            </a:fld>
            <a:endParaRPr lang="fr-FR"/>
          </a:p>
        </p:txBody>
      </p:sp>
    </p:spTree>
    <p:extLst>
      <p:ext uri="{BB962C8B-B14F-4D97-AF65-F5344CB8AC3E}">
        <p14:creationId xmlns:p14="http://schemas.microsoft.com/office/powerpoint/2010/main" val="464469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904647" y="386700"/>
            <a:ext cx="2140330"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 réglage des voiles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434093" y="361184"/>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 droite 21">
            <a:extLst>
              <a:ext uri="{FF2B5EF4-FFF2-40B4-BE49-F238E27FC236}">
                <a16:creationId xmlns:a16="http://schemas.microsoft.com/office/drawing/2014/main" id="{8FF1717D-DA28-432F-96C0-AD68D4BE91D1}"/>
              </a:ext>
            </a:extLst>
          </p:cNvPr>
          <p:cNvSpPr/>
          <p:nvPr/>
        </p:nvSpPr>
        <p:spPr>
          <a:xfrm rot="4338946" flipV="1">
            <a:off x="1578316" y="1621700"/>
            <a:ext cx="1391128" cy="174481"/>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Flèche : bas 24">
            <a:extLst>
              <a:ext uri="{FF2B5EF4-FFF2-40B4-BE49-F238E27FC236}">
                <a16:creationId xmlns:a16="http://schemas.microsoft.com/office/drawing/2014/main" id="{ABBFB77E-3ABC-409F-B9D2-B6C0D3A57238}"/>
              </a:ext>
            </a:extLst>
          </p:cNvPr>
          <p:cNvSpPr/>
          <p:nvPr/>
        </p:nvSpPr>
        <p:spPr>
          <a:xfrm rot="319922" flipH="1">
            <a:off x="1888364" y="1041506"/>
            <a:ext cx="137954" cy="1591443"/>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6" name="Connecteur droit 25">
            <a:extLst>
              <a:ext uri="{FF2B5EF4-FFF2-40B4-BE49-F238E27FC236}">
                <a16:creationId xmlns:a16="http://schemas.microsoft.com/office/drawing/2014/main" id="{8EC5C6CC-C738-439D-8279-5AEE316E6C33}"/>
              </a:ext>
            </a:extLst>
          </p:cNvPr>
          <p:cNvCxnSpPr>
            <a:cxnSpLocks/>
          </p:cNvCxnSpPr>
          <p:nvPr/>
        </p:nvCxnSpPr>
        <p:spPr>
          <a:xfrm flipH="1">
            <a:off x="1671579" y="2389421"/>
            <a:ext cx="863838" cy="1797049"/>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necteur droit avec flèche 26">
            <a:extLst>
              <a:ext uri="{FF2B5EF4-FFF2-40B4-BE49-F238E27FC236}">
                <a16:creationId xmlns:a16="http://schemas.microsoft.com/office/drawing/2014/main" id="{6B915108-9C6C-43E5-9F70-83F870A32BB1}"/>
              </a:ext>
            </a:extLst>
          </p:cNvPr>
          <p:cNvCxnSpPr>
            <a:cxnSpLocks/>
          </p:cNvCxnSpPr>
          <p:nvPr/>
        </p:nvCxnSpPr>
        <p:spPr>
          <a:xfrm flipV="1">
            <a:off x="1061464" y="2047871"/>
            <a:ext cx="2202380" cy="11386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Arc plein 29">
            <a:extLst>
              <a:ext uri="{FF2B5EF4-FFF2-40B4-BE49-F238E27FC236}">
                <a16:creationId xmlns:a16="http://schemas.microsoft.com/office/drawing/2014/main" id="{8F5665B9-7A3D-4337-B17B-C6352D542AFC}"/>
              </a:ext>
            </a:extLst>
          </p:cNvPr>
          <p:cNvSpPr/>
          <p:nvPr/>
        </p:nvSpPr>
        <p:spPr>
          <a:xfrm rot="6969166">
            <a:off x="1126057" y="3216588"/>
            <a:ext cx="1947813" cy="2334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1" name="Flèche : droite 30">
            <a:extLst>
              <a:ext uri="{FF2B5EF4-FFF2-40B4-BE49-F238E27FC236}">
                <a16:creationId xmlns:a16="http://schemas.microsoft.com/office/drawing/2014/main" id="{60E225E9-46BD-4757-9650-DF1402440639}"/>
              </a:ext>
            </a:extLst>
          </p:cNvPr>
          <p:cNvSpPr/>
          <p:nvPr/>
        </p:nvSpPr>
        <p:spPr>
          <a:xfrm rot="9198521">
            <a:off x="1898531" y="2429094"/>
            <a:ext cx="651570" cy="198463"/>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40" name="ZoneTexte 39">
            <a:extLst>
              <a:ext uri="{FF2B5EF4-FFF2-40B4-BE49-F238E27FC236}">
                <a16:creationId xmlns:a16="http://schemas.microsoft.com/office/drawing/2014/main" id="{2E0BA8FD-0A22-4CBB-AEB9-8FE506EE6637}"/>
              </a:ext>
            </a:extLst>
          </p:cNvPr>
          <p:cNvSpPr txBox="1"/>
          <p:nvPr/>
        </p:nvSpPr>
        <p:spPr>
          <a:xfrm>
            <a:off x="1236196" y="4809056"/>
            <a:ext cx="2399063" cy="369332"/>
          </a:xfrm>
          <a:prstGeom prst="rect">
            <a:avLst/>
          </a:prstGeom>
          <a:noFill/>
        </p:spPr>
        <p:txBody>
          <a:bodyPr wrap="square" rtlCol="0">
            <a:spAutoFit/>
          </a:bodyPr>
          <a:lstStyle/>
          <a:p>
            <a:r>
              <a:rPr lang="fr-FR" dirty="0"/>
              <a:t>TRAVERS</a:t>
            </a:r>
          </a:p>
        </p:txBody>
      </p:sp>
      <p:sp>
        <p:nvSpPr>
          <p:cNvPr id="55" name="ZoneTexte 54">
            <a:extLst>
              <a:ext uri="{FF2B5EF4-FFF2-40B4-BE49-F238E27FC236}">
                <a16:creationId xmlns:a16="http://schemas.microsoft.com/office/drawing/2014/main" id="{028C97A0-7BC1-427D-9892-52F8B262C5D9}"/>
              </a:ext>
            </a:extLst>
          </p:cNvPr>
          <p:cNvSpPr txBox="1"/>
          <p:nvPr/>
        </p:nvSpPr>
        <p:spPr>
          <a:xfrm>
            <a:off x="683424" y="5537659"/>
            <a:ext cx="10926646" cy="923330"/>
          </a:xfrm>
          <a:prstGeom prst="rect">
            <a:avLst/>
          </a:prstGeom>
          <a:noFill/>
        </p:spPr>
        <p:txBody>
          <a:bodyPr wrap="none" rtlCol="0">
            <a:spAutoFit/>
          </a:bodyPr>
          <a:lstStyle/>
          <a:p>
            <a:r>
              <a:rPr lang="fr-FR" dirty="0"/>
              <a:t>Lorsque le vent mollit (diminution de la puissance du vent – pour une même direction), l’angle de vent apparent vs</a:t>
            </a:r>
          </a:p>
          <a:p>
            <a:r>
              <a:rPr lang="fr-FR" dirty="0"/>
              <a:t>axe du bateau diminue et tend vers l’axe. Si on garde le même réglage, il n’y a pas assez de vent dans la voile qui </a:t>
            </a:r>
          </a:p>
          <a:p>
            <a:r>
              <a:rPr lang="fr-FR" dirty="0"/>
              <a:t>risque de </a:t>
            </a:r>
            <a:r>
              <a:rPr lang="fr-FR" dirty="0" err="1"/>
              <a:t>fasseyer</a:t>
            </a:r>
            <a:r>
              <a:rPr lang="fr-FR" dirty="0"/>
              <a:t>. Il faudra alors border la voile.</a:t>
            </a:r>
          </a:p>
        </p:txBody>
      </p:sp>
      <p:sp>
        <p:nvSpPr>
          <p:cNvPr id="56" name="Rectangle 55">
            <a:extLst>
              <a:ext uri="{FF2B5EF4-FFF2-40B4-BE49-F238E27FC236}">
                <a16:creationId xmlns:a16="http://schemas.microsoft.com/office/drawing/2014/main" id="{DCA2680D-73E5-4B77-B634-CBC2E65B73B5}"/>
              </a:ext>
            </a:extLst>
          </p:cNvPr>
          <p:cNvSpPr/>
          <p:nvPr/>
        </p:nvSpPr>
        <p:spPr>
          <a:xfrm>
            <a:off x="699138" y="5375118"/>
            <a:ext cx="10793723" cy="1283066"/>
          </a:xfrm>
          <a:prstGeom prst="rect">
            <a:avLst/>
          </a:prstGeom>
          <a:solidFill>
            <a:schemeClr val="accent1">
              <a:alpha val="2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69208D56-C119-4687-8E9C-0DAC03745BED}"/>
              </a:ext>
            </a:extLst>
          </p:cNvPr>
          <p:cNvSpPr txBox="1"/>
          <p:nvPr/>
        </p:nvSpPr>
        <p:spPr>
          <a:xfrm>
            <a:off x="5697483" y="2316011"/>
            <a:ext cx="1742785" cy="369332"/>
          </a:xfrm>
          <a:prstGeom prst="rect">
            <a:avLst/>
          </a:prstGeom>
          <a:noFill/>
        </p:spPr>
        <p:txBody>
          <a:bodyPr wrap="none" rtlCol="0">
            <a:spAutoFit/>
          </a:bodyPr>
          <a:lstStyle/>
          <a:p>
            <a:r>
              <a:rPr lang="fr-FR" b="1" dirty="0">
                <a:solidFill>
                  <a:srgbClr val="0000FF"/>
                </a:solidFill>
              </a:rPr>
              <a:t>LE VENT MOLLIT</a:t>
            </a:r>
          </a:p>
        </p:txBody>
      </p:sp>
      <p:cxnSp>
        <p:nvCxnSpPr>
          <p:cNvPr id="4" name="Connecteur droit avec flèche 3">
            <a:extLst>
              <a:ext uri="{FF2B5EF4-FFF2-40B4-BE49-F238E27FC236}">
                <a16:creationId xmlns:a16="http://schemas.microsoft.com/office/drawing/2014/main" id="{49505D98-6E68-4F31-B707-0A74A7541D1C}"/>
              </a:ext>
            </a:extLst>
          </p:cNvPr>
          <p:cNvCxnSpPr>
            <a:cxnSpLocks/>
          </p:cNvCxnSpPr>
          <p:nvPr/>
        </p:nvCxnSpPr>
        <p:spPr>
          <a:xfrm flipH="1">
            <a:off x="4083012" y="2500677"/>
            <a:ext cx="141543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9" name="Flèche : droite 38">
            <a:extLst>
              <a:ext uri="{FF2B5EF4-FFF2-40B4-BE49-F238E27FC236}">
                <a16:creationId xmlns:a16="http://schemas.microsoft.com/office/drawing/2014/main" id="{0AE961E7-18D1-4B37-B2E3-C05E413A3DE2}"/>
              </a:ext>
            </a:extLst>
          </p:cNvPr>
          <p:cNvSpPr/>
          <p:nvPr/>
        </p:nvSpPr>
        <p:spPr>
          <a:xfrm rot="4338946" flipV="1">
            <a:off x="7768039" y="2117157"/>
            <a:ext cx="2093207" cy="207447"/>
          </a:xfrm>
          <a:prstGeom prst="rightArrow">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lèche : bas 42">
            <a:extLst>
              <a:ext uri="{FF2B5EF4-FFF2-40B4-BE49-F238E27FC236}">
                <a16:creationId xmlns:a16="http://schemas.microsoft.com/office/drawing/2014/main" id="{AF76BF15-36B6-42F6-8BD9-4E8962457566}"/>
              </a:ext>
            </a:extLst>
          </p:cNvPr>
          <p:cNvSpPr/>
          <p:nvPr/>
        </p:nvSpPr>
        <p:spPr>
          <a:xfrm rot="21379269">
            <a:off x="8412836" y="1237224"/>
            <a:ext cx="177897" cy="2263417"/>
          </a:xfrm>
          <a:prstGeom prst="downArrow">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44" name="Connecteur droit 43">
            <a:extLst>
              <a:ext uri="{FF2B5EF4-FFF2-40B4-BE49-F238E27FC236}">
                <a16:creationId xmlns:a16="http://schemas.microsoft.com/office/drawing/2014/main" id="{7E741CD9-FC3D-4D74-BF5C-1F0E98E63C33}"/>
              </a:ext>
            </a:extLst>
          </p:cNvPr>
          <p:cNvCxnSpPr>
            <a:cxnSpLocks/>
            <a:endCxn id="49" idx="1"/>
          </p:cNvCxnSpPr>
          <p:nvPr/>
        </p:nvCxnSpPr>
        <p:spPr>
          <a:xfrm flipH="1">
            <a:off x="8817518" y="3309769"/>
            <a:ext cx="358144" cy="1752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B8FE71E0-6DD2-4668-9D5C-C12B97FEDB8C}"/>
              </a:ext>
            </a:extLst>
          </p:cNvPr>
          <p:cNvCxnSpPr>
            <a:cxnSpLocks/>
          </p:cNvCxnSpPr>
          <p:nvPr/>
        </p:nvCxnSpPr>
        <p:spPr>
          <a:xfrm flipV="1">
            <a:off x="7885525" y="2744600"/>
            <a:ext cx="2202380" cy="113864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Arc plein 48">
            <a:extLst>
              <a:ext uri="{FF2B5EF4-FFF2-40B4-BE49-F238E27FC236}">
                <a16:creationId xmlns:a16="http://schemas.microsoft.com/office/drawing/2014/main" id="{8EF3167B-51BC-4F99-AD44-41D59D9B31EA}"/>
              </a:ext>
            </a:extLst>
          </p:cNvPr>
          <p:cNvSpPr/>
          <p:nvPr/>
        </p:nvSpPr>
        <p:spPr>
          <a:xfrm rot="6065257">
            <a:off x="8048110" y="4017771"/>
            <a:ext cx="1886496" cy="314361"/>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0" name="Flèche : droite 49">
            <a:extLst>
              <a:ext uri="{FF2B5EF4-FFF2-40B4-BE49-F238E27FC236}">
                <a16:creationId xmlns:a16="http://schemas.microsoft.com/office/drawing/2014/main" id="{90FD78D9-93FF-4A14-9A2F-0E5562EE89DA}"/>
              </a:ext>
            </a:extLst>
          </p:cNvPr>
          <p:cNvSpPr/>
          <p:nvPr/>
        </p:nvSpPr>
        <p:spPr>
          <a:xfrm rot="9198521">
            <a:off x="8503357" y="3212733"/>
            <a:ext cx="651570" cy="198463"/>
          </a:xfrm>
          <a:prstGeom prst="rightArrow">
            <a:avLst/>
          </a:prstGeom>
          <a:solidFill>
            <a:srgbClr val="008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18" name="ZoneTexte 17">
            <a:extLst>
              <a:ext uri="{FF2B5EF4-FFF2-40B4-BE49-F238E27FC236}">
                <a16:creationId xmlns:a16="http://schemas.microsoft.com/office/drawing/2014/main" id="{3CFE94F1-DCE7-4F49-9617-8B440AC92F35}"/>
              </a:ext>
            </a:extLst>
          </p:cNvPr>
          <p:cNvSpPr txBox="1"/>
          <p:nvPr/>
        </p:nvSpPr>
        <p:spPr>
          <a:xfrm>
            <a:off x="527612" y="4164665"/>
            <a:ext cx="825932" cy="369332"/>
          </a:xfrm>
          <a:prstGeom prst="rect">
            <a:avLst/>
          </a:prstGeom>
          <a:noFill/>
        </p:spPr>
        <p:txBody>
          <a:bodyPr wrap="none" rtlCol="0">
            <a:spAutoFit/>
          </a:bodyPr>
          <a:lstStyle/>
          <a:p>
            <a:r>
              <a:rPr lang="fr-FR" dirty="0"/>
              <a:t>Border</a:t>
            </a:r>
          </a:p>
        </p:txBody>
      </p:sp>
      <p:sp>
        <p:nvSpPr>
          <p:cNvPr id="7" name="Flèche : courbe vers la gauche 6">
            <a:extLst>
              <a:ext uri="{FF2B5EF4-FFF2-40B4-BE49-F238E27FC236}">
                <a16:creationId xmlns:a16="http://schemas.microsoft.com/office/drawing/2014/main" id="{00AC17EA-BDA8-481C-949B-922F91185D50}"/>
              </a:ext>
            </a:extLst>
          </p:cNvPr>
          <p:cNvSpPr/>
          <p:nvPr/>
        </p:nvSpPr>
        <p:spPr>
          <a:xfrm rot="8498325">
            <a:off x="1407312" y="3746611"/>
            <a:ext cx="456184" cy="107275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8" name="Arc plein 27">
            <a:extLst>
              <a:ext uri="{FF2B5EF4-FFF2-40B4-BE49-F238E27FC236}">
                <a16:creationId xmlns:a16="http://schemas.microsoft.com/office/drawing/2014/main" id="{F74F6989-CC88-417B-AD28-CEEA7E096089}"/>
              </a:ext>
            </a:extLst>
          </p:cNvPr>
          <p:cNvSpPr/>
          <p:nvPr/>
        </p:nvSpPr>
        <p:spPr>
          <a:xfrm rot="6065257">
            <a:off x="1415801" y="3240940"/>
            <a:ext cx="1886496" cy="314361"/>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29" name="Connecteur droit 28">
            <a:extLst>
              <a:ext uri="{FF2B5EF4-FFF2-40B4-BE49-F238E27FC236}">
                <a16:creationId xmlns:a16="http://schemas.microsoft.com/office/drawing/2014/main" id="{4EB5D437-8FB5-4906-A5CF-B81CA0AA6523}"/>
              </a:ext>
            </a:extLst>
          </p:cNvPr>
          <p:cNvCxnSpPr>
            <a:cxnSpLocks/>
          </p:cNvCxnSpPr>
          <p:nvPr/>
        </p:nvCxnSpPr>
        <p:spPr>
          <a:xfrm flipH="1">
            <a:off x="2170815" y="2494228"/>
            <a:ext cx="358144" cy="1752262"/>
          </a:xfrm>
          <a:prstGeom prst="line">
            <a:avLst/>
          </a:prstGeom>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491D308D-247C-46A5-A2C5-AE38A737695D}"/>
              </a:ext>
            </a:extLst>
          </p:cNvPr>
          <p:cNvSpPr>
            <a:spLocks noGrp="1"/>
          </p:cNvSpPr>
          <p:nvPr>
            <p:ph type="sldNum" sz="quarter" idx="12"/>
          </p:nvPr>
        </p:nvSpPr>
        <p:spPr/>
        <p:txBody>
          <a:bodyPr/>
          <a:lstStyle/>
          <a:p>
            <a:fld id="{51D4B5CF-3D22-4002-9F84-7C7B6F431C4E}" type="slidenum">
              <a:rPr lang="fr-FR" smtClean="0"/>
              <a:t>22</a:t>
            </a:fld>
            <a:endParaRPr lang="fr-FR"/>
          </a:p>
        </p:txBody>
      </p:sp>
    </p:spTree>
    <p:extLst>
      <p:ext uri="{BB962C8B-B14F-4D97-AF65-F5344CB8AC3E}">
        <p14:creationId xmlns:p14="http://schemas.microsoft.com/office/powerpoint/2010/main" val="1498795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3797731" y="397545"/>
            <a:ext cx="4865434"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 réglages de voiles (les penons dans le génois)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434093" y="372029"/>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290" name="Picture 2" descr="RÃ©sultat de recherche d'images pour &quot;rÃ©glage du gÃ©nois grÃ¢ce aux penons&quot;">
            <a:extLst>
              <a:ext uri="{FF2B5EF4-FFF2-40B4-BE49-F238E27FC236}">
                <a16:creationId xmlns:a16="http://schemas.microsoft.com/office/drawing/2014/main" id="{BD1AABAD-5D83-4D17-B865-98189D9B1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727" y="3823894"/>
            <a:ext cx="5528273" cy="263656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Ã©sultat de recherche d'images pour &quot;rÃ©glage du gÃ©nois grÃ¢ce aux penons&quot;">
            <a:extLst>
              <a:ext uri="{FF2B5EF4-FFF2-40B4-BE49-F238E27FC236}">
                <a16:creationId xmlns:a16="http://schemas.microsoft.com/office/drawing/2014/main" id="{9EFFC83F-6D65-438C-B422-AE5BE65BEC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093" y="792439"/>
            <a:ext cx="5528273" cy="2636561"/>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 2">
            <a:extLst>
              <a:ext uri="{FF2B5EF4-FFF2-40B4-BE49-F238E27FC236}">
                <a16:creationId xmlns:a16="http://schemas.microsoft.com/office/drawing/2014/main" id="{8FFFEBD7-98C2-40EF-9E6C-654CACC5EA5B}"/>
              </a:ext>
            </a:extLst>
          </p:cNvPr>
          <p:cNvPicPr>
            <a:picLocks noChangeAspect="1"/>
          </p:cNvPicPr>
          <p:nvPr/>
        </p:nvPicPr>
        <p:blipFill>
          <a:blip r:embed="rId4"/>
          <a:stretch>
            <a:fillRect/>
          </a:stretch>
        </p:blipFill>
        <p:spPr>
          <a:xfrm>
            <a:off x="7123250" y="1020106"/>
            <a:ext cx="4200525" cy="2181225"/>
          </a:xfrm>
          <a:prstGeom prst="rect">
            <a:avLst/>
          </a:prstGeom>
        </p:spPr>
      </p:pic>
      <p:pic>
        <p:nvPicPr>
          <p:cNvPr id="4" name="Image 3">
            <a:extLst>
              <a:ext uri="{FF2B5EF4-FFF2-40B4-BE49-F238E27FC236}">
                <a16:creationId xmlns:a16="http://schemas.microsoft.com/office/drawing/2014/main" id="{CA0008D7-C479-46D2-992D-A8B1E79FA77E}"/>
              </a:ext>
            </a:extLst>
          </p:cNvPr>
          <p:cNvPicPr>
            <a:picLocks noChangeAspect="1"/>
          </p:cNvPicPr>
          <p:nvPr/>
        </p:nvPicPr>
        <p:blipFill>
          <a:blip r:embed="rId5"/>
          <a:stretch>
            <a:fillRect/>
          </a:stretch>
        </p:blipFill>
        <p:spPr>
          <a:xfrm>
            <a:off x="6518412" y="3280202"/>
            <a:ext cx="5410200" cy="885825"/>
          </a:xfrm>
          <a:prstGeom prst="rect">
            <a:avLst/>
          </a:prstGeom>
        </p:spPr>
      </p:pic>
      <p:sp>
        <p:nvSpPr>
          <p:cNvPr id="2" name="Espace réservé du numéro de diapositive 1">
            <a:extLst>
              <a:ext uri="{FF2B5EF4-FFF2-40B4-BE49-F238E27FC236}">
                <a16:creationId xmlns:a16="http://schemas.microsoft.com/office/drawing/2014/main" id="{44206BC1-4C0B-446C-811B-E23039FF7D06}"/>
              </a:ext>
            </a:extLst>
          </p:cNvPr>
          <p:cNvSpPr>
            <a:spLocks noGrp="1"/>
          </p:cNvSpPr>
          <p:nvPr>
            <p:ph type="sldNum" sz="quarter" idx="12"/>
          </p:nvPr>
        </p:nvSpPr>
        <p:spPr/>
        <p:txBody>
          <a:bodyPr/>
          <a:lstStyle/>
          <a:p>
            <a:fld id="{51D4B5CF-3D22-4002-9F84-7C7B6F431C4E}" type="slidenum">
              <a:rPr lang="fr-FR" smtClean="0"/>
              <a:t>23</a:t>
            </a:fld>
            <a:endParaRPr lang="fr-FR"/>
          </a:p>
        </p:txBody>
      </p:sp>
    </p:spTree>
    <p:extLst>
      <p:ext uri="{BB962C8B-B14F-4D97-AF65-F5344CB8AC3E}">
        <p14:creationId xmlns:p14="http://schemas.microsoft.com/office/powerpoint/2010/main" val="3891409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420584" y="397545"/>
            <a:ext cx="2140330"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 réglages de voiles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477080" y="386912"/>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653D8C5-F1AA-4F61-AE5C-BA9E5BF80FBE}"/>
              </a:ext>
            </a:extLst>
          </p:cNvPr>
          <p:cNvSpPr txBox="1"/>
          <p:nvPr/>
        </p:nvSpPr>
        <p:spPr>
          <a:xfrm>
            <a:off x="477080" y="833128"/>
            <a:ext cx="1904689" cy="369332"/>
          </a:xfrm>
          <a:prstGeom prst="rect">
            <a:avLst/>
          </a:prstGeom>
          <a:noFill/>
        </p:spPr>
        <p:txBody>
          <a:bodyPr wrap="none" rtlCol="0">
            <a:spAutoFit/>
          </a:bodyPr>
          <a:lstStyle/>
          <a:p>
            <a:r>
              <a:rPr lang="fr-FR" b="1" u="sng" dirty="0"/>
              <a:t>Principes de base:</a:t>
            </a:r>
          </a:p>
        </p:txBody>
      </p:sp>
      <p:sp>
        <p:nvSpPr>
          <p:cNvPr id="3" name="ZoneTexte 2">
            <a:extLst>
              <a:ext uri="{FF2B5EF4-FFF2-40B4-BE49-F238E27FC236}">
                <a16:creationId xmlns:a16="http://schemas.microsoft.com/office/drawing/2014/main" id="{94876C71-F37A-483C-9C25-3E46AE55EDEA}"/>
              </a:ext>
            </a:extLst>
          </p:cNvPr>
          <p:cNvSpPr txBox="1"/>
          <p:nvPr/>
        </p:nvSpPr>
        <p:spPr>
          <a:xfrm>
            <a:off x="1194621" y="1202460"/>
            <a:ext cx="9731638" cy="5355312"/>
          </a:xfrm>
          <a:prstGeom prst="rect">
            <a:avLst/>
          </a:prstGeom>
          <a:noFill/>
        </p:spPr>
        <p:txBody>
          <a:bodyPr wrap="none" rtlCol="0">
            <a:spAutoFit/>
          </a:bodyPr>
          <a:lstStyle/>
          <a:p>
            <a:pPr marL="285750" indent="-285750">
              <a:buFont typeface="Arial" panose="020B0604020202020204" pitchFamily="34" charset="0"/>
              <a:buChar char="•"/>
            </a:pPr>
            <a:r>
              <a:rPr lang="fr-FR" dirty="0"/>
              <a:t>Les chariots agissent principalement sur l’angle d’incidence des voiles par rapport à l’axe du bateau</a:t>
            </a:r>
          </a:p>
          <a:p>
            <a:pPr marL="285750" indent="-285750">
              <a:buFont typeface="Arial" panose="020B0604020202020204" pitchFamily="34" charset="0"/>
              <a:buChar char="•"/>
            </a:pPr>
            <a:r>
              <a:rPr lang="fr-FR" dirty="0"/>
              <a:t>Les écoutes ont plusieurs actions:</a:t>
            </a:r>
          </a:p>
          <a:p>
            <a:r>
              <a:rPr lang="fr-FR" dirty="0"/>
              <a:t>	-angle d’incidence</a:t>
            </a:r>
          </a:p>
          <a:p>
            <a:r>
              <a:rPr lang="fr-FR" dirty="0"/>
              <a:t>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4" name="Image 3">
            <a:extLst>
              <a:ext uri="{FF2B5EF4-FFF2-40B4-BE49-F238E27FC236}">
                <a16:creationId xmlns:a16="http://schemas.microsoft.com/office/drawing/2014/main" id="{2324DAE3-34E6-4888-8B41-77A338B32023}"/>
              </a:ext>
            </a:extLst>
          </p:cNvPr>
          <p:cNvPicPr>
            <a:picLocks noChangeAspect="1"/>
          </p:cNvPicPr>
          <p:nvPr/>
        </p:nvPicPr>
        <p:blipFill>
          <a:blip r:embed="rId2"/>
          <a:stretch>
            <a:fillRect/>
          </a:stretch>
        </p:blipFill>
        <p:spPr>
          <a:xfrm>
            <a:off x="6644827" y="2875563"/>
            <a:ext cx="5547173" cy="2557946"/>
          </a:xfrm>
          <a:prstGeom prst="rect">
            <a:avLst/>
          </a:prstGeom>
        </p:spPr>
      </p:pic>
      <p:sp>
        <p:nvSpPr>
          <p:cNvPr id="7" name="ZoneTexte 6">
            <a:extLst>
              <a:ext uri="{FF2B5EF4-FFF2-40B4-BE49-F238E27FC236}">
                <a16:creationId xmlns:a16="http://schemas.microsoft.com/office/drawing/2014/main" id="{5678125D-4F66-49A0-9BCF-8426A76E4004}"/>
              </a:ext>
            </a:extLst>
          </p:cNvPr>
          <p:cNvSpPr txBox="1"/>
          <p:nvPr/>
        </p:nvSpPr>
        <p:spPr>
          <a:xfrm>
            <a:off x="1066553" y="2461950"/>
            <a:ext cx="3657540" cy="369332"/>
          </a:xfrm>
          <a:prstGeom prst="rect">
            <a:avLst/>
          </a:prstGeom>
          <a:noFill/>
        </p:spPr>
        <p:txBody>
          <a:bodyPr wrap="none" rtlCol="0">
            <a:spAutoFit/>
          </a:bodyPr>
          <a:lstStyle/>
          <a:p>
            <a:r>
              <a:rPr lang="fr-FR" dirty="0"/>
              <a:t>-aplatir ou creuser une voile (Génois)</a:t>
            </a:r>
          </a:p>
        </p:txBody>
      </p:sp>
      <p:sp>
        <p:nvSpPr>
          <p:cNvPr id="8" name="ZoneTexte 7">
            <a:extLst>
              <a:ext uri="{FF2B5EF4-FFF2-40B4-BE49-F238E27FC236}">
                <a16:creationId xmlns:a16="http://schemas.microsoft.com/office/drawing/2014/main" id="{1C793DCF-1896-4A6D-89BF-C25519750189}"/>
              </a:ext>
            </a:extLst>
          </p:cNvPr>
          <p:cNvSpPr txBox="1"/>
          <p:nvPr/>
        </p:nvSpPr>
        <p:spPr>
          <a:xfrm>
            <a:off x="7311003" y="1851558"/>
            <a:ext cx="2418739" cy="369332"/>
          </a:xfrm>
          <a:prstGeom prst="rect">
            <a:avLst/>
          </a:prstGeom>
          <a:noFill/>
        </p:spPr>
        <p:txBody>
          <a:bodyPr wrap="none" rtlCol="0">
            <a:spAutoFit/>
          </a:bodyPr>
          <a:lstStyle/>
          <a:p>
            <a:r>
              <a:rPr lang="fr-FR" dirty="0"/>
              <a:t>-vriller ou non une voile</a:t>
            </a:r>
          </a:p>
        </p:txBody>
      </p:sp>
      <p:pic>
        <p:nvPicPr>
          <p:cNvPr id="9" name="Image 8">
            <a:extLst>
              <a:ext uri="{FF2B5EF4-FFF2-40B4-BE49-F238E27FC236}">
                <a16:creationId xmlns:a16="http://schemas.microsoft.com/office/drawing/2014/main" id="{E62DBFF1-A521-4893-8A46-2101CD5D5A0D}"/>
              </a:ext>
            </a:extLst>
          </p:cNvPr>
          <p:cNvPicPr>
            <a:picLocks noChangeAspect="1"/>
          </p:cNvPicPr>
          <p:nvPr/>
        </p:nvPicPr>
        <p:blipFill>
          <a:blip r:embed="rId3"/>
          <a:stretch>
            <a:fillRect/>
          </a:stretch>
        </p:blipFill>
        <p:spPr>
          <a:xfrm>
            <a:off x="355027" y="2915794"/>
            <a:ext cx="5449427" cy="2909825"/>
          </a:xfrm>
          <a:prstGeom prst="rect">
            <a:avLst/>
          </a:prstGeom>
        </p:spPr>
      </p:pic>
      <p:sp>
        <p:nvSpPr>
          <p:cNvPr id="10" name="Rectangle 9">
            <a:extLst>
              <a:ext uri="{FF2B5EF4-FFF2-40B4-BE49-F238E27FC236}">
                <a16:creationId xmlns:a16="http://schemas.microsoft.com/office/drawing/2014/main" id="{24D01FBF-A0B9-4CA4-89FC-69D94E385C00}"/>
              </a:ext>
            </a:extLst>
          </p:cNvPr>
          <p:cNvSpPr/>
          <p:nvPr/>
        </p:nvSpPr>
        <p:spPr>
          <a:xfrm>
            <a:off x="1054273" y="2461950"/>
            <a:ext cx="3657539" cy="330890"/>
          </a:xfrm>
          <a:prstGeom prst="rect">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Rectangle 10">
            <a:extLst>
              <a:ext uri="{FF2B5EF4-FFF2-40B4-BE49-F238E27FC236}">
                <a16:creationId xmlns:a16="http://schemas.microsoft.com/office/drawing/2014/main" id="{2BAEA8D2-ABA0-46FA-B89D-5D78906448A3}"/>
              </a:ext>
            </a:extLst>
          </p:cNvPr>
          <p:cNvSpPr/>
          <p:nvPr/>
        </p:nvSpPr>
        <p:spPr>
          <a:xfrm>
            <a:off x="2138290" y="1783374"/>
            <a:ext cx="1842868" cy="351154"/>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a:extLst>
              <a:ext uri="{FF2B5EF4-FFF2-40B4-BE49-F238E27FC236}">
                <a16:creationId xmlns:a16="http://schemas.microsoft.com/office/drawing/2014/main" id="{89F17775-CA14-4916-ADE6-1CE6519A6E53}"/>
              </a:ext>
            </a:extLst>
          </p:cNvPr>
          <p:cNvSpPr/>
          <p:nvPr/>
        </p:nvSpPr>
        <p:spPr>
          <a:xfrm>
            <a:off x="7311003" y="1878503"/>
            <a:ext cx="2418739" cy="330890"/>
          </a:xfrm>
          <a:prstGeom prst="rect">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7AA1E157-5425-4176-B2DE-99EB2C8AC74B}"/>
              </a:ext>
            </a:extLst>
          </p:cNvPr>
          <p:cNvSpPr txBox="1"/>
          <p:nvPr/>
        </p:nvSpPr>
        <p:spPr>
          <a:xfrm>
            <a:off x="1265741" y="6147922"/>
            <a:ext cx="10272877" cy="646331"/>
          </a:xfrm>
          <a:prstGeom prst="rect">
            <a:avLst/>
          </a:prstGeom>
          <a:noFill/>
        </p:spPr>
        <p:txBody>
          <a:bodyPr wrap="none" rtlCol="0">
            <a:spAutoFit/>
          </a:bodyPr>
          <a:lstStyle/>
          <a:p>
            <a:pPr marL="285750" indent="-285750">
              <a:buFont typeface="Arial" panose="020B0604020202020204" pitchFamily="34" charset="0"/>
              <a:buChar char="•"/>
            </a:pPr>
            <a:r>
              <a:rPr lang="fr-FR" dirty="0"/>
              <a:t>La puissance aux allures du près jusqu’au travers est assurée par le génois. Chronologiquement, on règle</a:t>
            </a:r>
          </a:p>
          <a:p>
            <a:r>
              <a:rPr lang="fr-FR" dirty="0"/>
              <a:t>     d’abord le génois, ensuite la GV</a:t>
            </a:r>
          </a:p>
        </p:txBody>
      </p:sp>
      <p:sp>
        <p:nvSpPr>
          <p:cNvPr id="14" name="ZoneTexte 13">
            <a:extLst>
              <a:ext uri="{FF2B5EF4-FFF2-40B4-BE49-F238E27FC236}">
                <a16:creationId xmlns:a16="http://schemas.microsoft.com/office/drawing/2014/main" id="{BDF75C38-C86E-4676-AE82-1236B78F370B}"/>
              </a:ext>
            </a:extLst>
          </p:cNvPr>
          <p:cNvSpPr txBox="1"/>
          <p:nvPr/>
        </p:nvSpPr>
        <p:spPr>
          <a:xfrm>
            <a:off x="5886249" y="2267056"/>
            <a:ext cx="5519781" cy="646331"/>
          </a:xfrm>
          <a:prstGeom prst="rect">
            <a:avLst/>
          </a:prstGeom>
          <a:noFill/>
        </p:spPr>
        <p:txBody>
          <a:bodyPr wrap="none" rtlCol="0">
            <a:spAutoFit/>
          </a:bodyPr>
          <a:lstStyle/>
          <a:p>
            <a:r>
              <a:rPr lang="fr-FR" dirty="0"/>
              <a:t>Vriller une voile, c’est former une sorte de S sur sa chute.</a:t>
            </a:r>
          </a:p>
          <a:p>
            <a:r>
              <a:rPr lang="fr-FR" dirty="0"/>
              <a:t>Cela a pour action d’évacuer l’air en haut de la voile. </a:t>
            </a:r>
          </a:p>
        </p:txBody>
      </p:sp>
      <p:sp>
        <p:nvSpPr>
          <p:cNvPr id="15" name="Espace réservé du numéro de diapositive 14">
            <a:extLst>
              <a:ext uri="{FF2B5EF4-FFF2-40B4-BE49-F238E27FC236}">
                <a16:creationId xmlns:a16="http://schemas.microsoft.com/office/drawing/2014/main" id="{FBAC1558-0FA1-4407-8B6A-F695F30F5527}"/>
              </a:ext>
            </a:extLst>
          </p:cNvPr>
          <p:cNvSpPr>
            <a:spLocks noGrp="1"/>
          </p:cNvSpPr>
          <p:nvPr>
            <p:ph type="sldNum" sz="quarter" idx="12"/>
          </p:nvPr>
        </p:nvSpPr>
        <p:spPr/>
        <p:txBody>
          <a:bodyPr/>
          <a:lstStyle/>
          <a:p>
            <a:fld id="{51D4B5CF-3D22-4002-9F84-7C7B6F431C4E}" type="slidenum">
              <a:rPr lang="fr-FR" smtClean="0"/>
              <a:t>24</a:t>
            </a:fld>
            <a:endParaRPr lang="fr-FR"/>
          </a:p>
        </p:txBody>
      </p:sp>
      <p:pic>
        <p:nvPicPr>
          <p:cNvPr id="16" name="Image 15">
            <a:extLst>
              <a:ext uri="{FF2B5EF4-FFF2-40B4-BE49-F238E27FC236}">
                <a16:creationId xmlns:a16="http://schemas.microsoft.com/office/drawing/2014/main" id="{CC058F8B-7211-4AF3-86C4-8671C546B7E9}"/>
              </a:ext>
            </a:extLst>
          </p:cNvPr>
          <p:cNvPicPr>
            <a:picLocks noChangeAspect="1"/>
          </p:cNvPicPr>
          <p:nvPr/>
        </p:nvPicPr>
        <p:blipFill>
          <a:blip r:embed="rId4"/>
          <a:stretch>
            <a:fillRect/>
          </a:stretch>
        </p:blipFill>
        <p:spPr>
          <a:xfrm>
            <a:off x="5804453" y="3316017"/>
            <a:ext cx="4138691" cy="2759127"/>
          </a:xfrm>
          <a:prstGeom prst="rect">
            <a:avLst/>
          </a:prstGeom>
        </p:spPr>
      </p:pic>
    </p:spTree>
    <p:extLst>
      <p:ext uri="{BB962C8B-B14F-4D97-AF65-F5344CB8AC3E}">
        <p14:creationId xmlns:p14="http://schemas.microsoft.com/office/powerpoint/2010/main" val="38276975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420584" y="397545"/>
            <a:ext cx="2140330"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 réglages de voiles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477080" y="386912"/>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1653D8C5-F1AA-4F61-AE5C-BA9E5BF80FBE}"/>
              </a:ext>
            </a:extLst>
          </p:cNvPr>
          <p:cNvSpPr txBox="1"/>
          <p:nvPr/>
        </p:nvSpPr>
        <p:spPr>
          <a:xfrm>
            <a:off x="477080" y="833128"/>
            <a:ext cx="1082861" cy="369332"/>
          </a:xfrm>
          <a:prstGeom prst="rect">
            <a:avLst/>
          </a:prstGeom>
          <a:noFill/>
        </p:spPr>
        <p:txBody>
          <a:bodyPr wrap="none" rtlCol="0">
            <a:spAutoFit/>
          </a:bodyPr>
          <a:lstStyle/>
          <a:p>
            <a:r>
              <a:rPr lang="fr-FR" b="1" u="sng" dirty="0"/>
              <a:t>Réglages:</a:t>
            </a:r>
          </a:p>
        </p:txBody>
      </p:sp>
      <p:sp>
        <p:nvSpPr>
          <p:cNvPr id="7" name="ZoneTexte 6">
            <a:extLst>
              <a:ext uri="{FF2B5EF4-FFF2-40B4-BE49-F238E27FC236}">
                <a16:creationId xmlns:a16="http://schemas.microsoft.com/office/drawing/2014/main" id="{1AEF6EFE-6715-4E6E-9D39-89EC3B1C131D}"/>
              </a:ext>
            </a:extLst>
          </p:cNvPr>
          <p:cNvSpPr txBox="1"/>
          <p:nvPr/>
        </p:nvSpPr>
        <p:spPr>
          <a:xfrm>
            <a:off x="272674" y="1575494"/>
            <a:ext cx="1664751" cy="646331"/>
          </a:xfrm>
          <a:prstGeom prst="rect">
            <a:avLst/>
          </a:prstGeom>
          <a:noFill/>
        </p:spPr>
        <p:txBody>
          <a:bodyPr wrap="none" rtlCol="0">
            <a:spAutoFit/>
          </a:bodyPr>
          <a:lstStyle/>
          <a:p>
            <a:r>
              <a:rPr lang="fr-FR" dirty="0">
                <a:solidFill>
                  <a:srgbClr val="0000FF"/>
                </a:solidFill>
              </a:rPr>
              <a:t>Ecoute bordée: </a:t>
            </a:r>
          </a:p>
          <a:p>
            <a:endParaRPr lang="fr-FR" dirty="0">
              <a:solidFill>
                <a:srgbClr val="0000FF"/>
              </a:solidFill>
            </a:endParaRPr>
          </a:p>
        </p:txBody>
      </p:sp>
      <p:sp>
        <p:nvSpPr>
          <p:cNvPr id="9" name="ZoneTexte 8">
            <a:extLst>
              <a:ext uri="{FF2B5EF4-FFF2-40B4-BE49-F238E27FC236}">
                <a16:creationId xmlns:a16="http://schemas.microsoft.com/office/drawing/2014/main" id="{69ECE38D-3BD9-48AF-B1C1-BCEE4FCCB4D3}"/>
              </a:ext>
            </a:extLst>
          </p:cNvPr>
          <p:cNvSpPr txBox="1"/>
          <p:nvPr/>
        </p:nvSpPr>
        <p:spPr>
          <a:xfrm>
            <a:off x="413065" y="1902175"/>
            <a:ext cx="3333926" cy="646331"/>
          </a:xfrm>
          <a:prstGeom prst="rect">
            <a:avLst/>
          </a:prstGeom>
          <a:noFill/>
        </p:spPr>
        <p:txBody>
          <a:bodyPr wrap="none" rtlCol="0">
            <a:spAutoFit/>
          </a:bodyPr>
          <a:lstStyle/>
          <a:p>
            <a:pPr marL="285750" indent="-285750">
              <a:buFont typeface="Arial" panose="020B0604020202020204" pitchFamily="34" charset="0"/>
              <a:buChar char="•"/>
            </a:pPr>
            <a:r>
              <a:rPr lang="fr-FR" dirty="0"/>
              <a:t>réduit le creux (aplatit la voile)</a:t>
            </a:r>
          </a:p>
          <a:p>
            <a:pPr marL="285750" indent="-285750">
              <a:buFont typeface="Arial" panose="020B0604020202020204" pitchFamily="34" charset="0"/>
              <a:buChar char="•"/>
            </a:pPr>
            <a:r>
              <a:rPr lang="fr-FR" dirty="0"/>
              <a:t>ferme le vrillage</a:t>
            </a:r>
          </a:p>
        </p:txBody>
      </p:sp>
      <p:sp>
        <p:nvSpPr>
          <p:cNvPr id="10" name="ZoneTexte 9">
            <a:extLst>
              <a:ext uri="{FF2B5EF4-FFF2-40B4-BE49-F238E27FC236}">
                <a16:creationId xmlns:a16="http://schemas.microsoft.com/office/drawing/2014/main" id="{E31EE690-79ED-4599-955C-0C88177172F3}"/>
              </a:ext>
            </a:extLst>
          </p:cNvPr>
          <p:cNvSpPr txBox="1"/>
          <p:nvPr/>
        </p:nvSpPr>
        <p:spPr>
          <a:xfrm>
            <a:off x="272674" y="2567690"/>
            <a:ext cx="1807354" cy="646331"/>
          </a:xfrm>
          <a:prstGeom prst="rect">
            <a:avLst/>
          </a:prstGeom>
          <a:noFill/>
        </p:spPr>
        <p:txBody>
          <a:bodyPr wrap="none" rtlCol="0">
            <a:spAutoFit/>
          </a:bodyPr>
          <a:lstStyle/>
          <a:p>
            <a:r>
              <a:rPr lang="fr-FR" dirty="0">
                <a:solidFill>
                  <a:srgbClr val="0000FF"/>
                </a:solidFill>
              </a:rPr>
              <a:t>Ecoute choquée: </a:t>
            </a:r>
          </a:p>
          <a:p>
            <a:endParaRPr lang="fr-FR" dirty="0">
              <a:solidFill>
                <a:srgbClr val="0000FF"/>
              </a:solidFill>
            </a:endParaRPr>
          </a:p>
        </p:txBody>
      </p:sp>
      <p:sp>
        <p:nvSpPr>
          <p:cNvPr id="11" name="ZoneTexte 10">
            <a:extLst>
              <a:ext uri="{FF2B5EF4-FFF2-40B4-BE49-F238E27FC236}">
                <a16:creationId xmlns:a16="http://schemas.microsoft.com/office/drawing/2014/main" id="{D8F12280-C2F8-4376-86B5-0BFAA849D5FC}"/>
              </a:ext>
            </a:extLst>
          </p:cNvPr>
          <p:cNvSpPr txBox="1"/>
          <p:nvPr/>
        </p:nvSpPr>
        <p:spPr>
          <a:xfrm>
            <a:off x="383121" y="2935313"/>
            <a:ext cx="3108608" cy="646331"/>
          </a:xfrm>
          <a:prstGeom prst="rect">
            <a:avLst/>
          </a:prstGeom>
          <a:noFill/>
        </p:spPr>
        <p:txBody>
          <a:bodyPr wrap="none" rtlCol="0">
            <a:spAutoFit/>
          </a:bodyPr>
          <a:lstStyle/>
          <a:p>
            <a:pPr marL="285750" indent="-285750">
              <a:buFont typeface="Arial" panose="020B0604020202020204" pitchFamily="34" charset="0"/>
              <a:buChar char="•"/>
            </a:pPr>
            <a:r>
              <a:rPr lang="fr-FR" dirty="0"/>
              <a:t>augmente le creux</a:t>
            </a:r>
          </a:p>
          <a:p>
            <a:pPr marL="285750" indent="-285750">
              <a:buFont typeface="Arial" panose="020B0604020202020204" pitchFamily="34" charset="0"/>
              <a:buChar char="•"/>
            </a:pPr>
            <a:r>
              <a:rPr lang="fr-FR" dirty="0"/>
              <a:t>ouvre (augmente) le vrillage</a:t>
            </a:r>
          </a:p>
        </p:txBody>
      </p:sp>
      <p:sp>
        <p:nvSpPr>
          <p:cNvPr id="12" name="ZoneTexte 11">
            <a:extLst>
              <a:ext uri="{FF2B5EF4-FFF2-40B4-BE49-F238E27FC236}">
                <a16:creationId xmlns:a16="http://schemas.microsoft.com/office/drawing/2014/main" id="{BD5D5058-D3E3-4BC4-BC1B-E072394FA03C}"/>
              </a:ext>
            </a:extLst>
          </p:cNvPr>
          <p:cNvSpPr txBox="1"/>
          <p:nvPr/>
        </p:nvSpPr>
        <p:spPr>
          <a:xfrm>
            <a:off x="3766169" y="1553816"/>
            <a:ext cx="1674048" cy="646331"/>
          </a:xfrm>
          <a:prstGeom prst="rect">
            <a:avLst/>
          </a:prstGeom>
          <a:noFill/>
        </p:spPr>
        <p:txBody>
          <a:bodyPr wrap="none" rtlCol="0">
            <a:spAutoFit/>
          </a:bodyPr>
          <a:lstStyle/>
          <a:p>
            <a:r>
              <a:rPr lang="fr-FR" dirty="0">
                <a:solidFill>
                  <a:srgbClr val="0000FF"/>
                </a:solidFill>
              </a:rPr>
              <a:t>Chariot reculé: </a:t>
            </a:r>
          </a:p>
          <a:p>
            <a:endParaRPr lang="fr-FR" dirty="0">
              <a:solidFill>
                <a:srgbClr val="0000FF"/>
              </a:solidFill>
            </a:endParaRPr>
          </a:p>
        </p:txBody>
      </p:sp>
      <p:sp>
        <p:nvSpPr>
          <p:cNvPr id="13" name="ZoneTexte 12">
            <a:extLst>
              <a:ext uri="{FF2B5EF4-FFF2-40B4-BE49-F238E27FC236}">
                <a16:creationId xmlns:a16="http://schemas.microsoft.com/office/drawing/2014/main" id="{D9665FA2-2CE5-4EA9-8DA8-16D1E5B8DD37}"/>
              </a:ext>
            </a:extLst>
          </p:cNvPr>
          <p:cNvSpPr txBox="1"/>
          <p:nvPr/>
        </p:nvSpPr>
        <p:spPr>
          <a:xfrm>
            <a:off x="3971367" y="1867981"/>
            <a:ext cx="3333926" cy="923330"/>
          </a:xfrm>
          <a:prstGeom prst="rect">
            <a:avLst/>
          </a:prstGeom>
          <a:noFill/>
        </p:spPr>
        <p:txBody>
          <a:bodyPr wrap="none" rtlCol="0">
            <a:spAutoFit/>
          </a:bodyPr>
          <a:lstStyle/>
          <a:p>
            <a:pPr marL="285750" indent="-285750">
              <a:buFont typeface="Arial" panose="020B0604020202020204" pitchFamily="34" charset="0"/>
              <a:buChar char="•"/>
            </a:pPr>
            <a:r>
              <a:rPr lang="fr-FR" dirty="0"/>
              <a:t>réduit le creux (aplatit la voile)</a:t>
            </a:r>
          </a:p>
          <a:p>
            <a:pPr marL="285750" indent="-285750">
              <a:buFont typeface="Arial" panose="020B0604020202020204" pitchFamily="34" charset="0"/>
              <a:buChar char="•"/>
            </a:pPr>
            <a:r>
              <a:rPr lang="fr-FR" dirty="0"/>
              <a:t>ouvre le vrillage</a:t>
            </a:r>
          </a:p>
          <a:p>
            <a:endParaRPr lang="fr-FR" dirty="0"/>
          </a:p>
        </p:txBody>
      </p:sp>
      <p:sp>
        <p:nvSpPr>
          <p:cNvPr id="14" name="ZoneTexte 13">
            <a:extLst>
              <a:ext uri="{FF2B5EF4-FFF2-40B4-BE49-F238E27FC236}">
                <a16:creationId xmlns:a16="http://schemas.microsoft.com/office/drawing/2014/main" id="{0EC10B54-4012-4DCC-BE55-B75A72611D9D}"/>
              </a:ext>
            </a:extLst>
          </p:cNvPr>
          <p:cNvSpPr txBox="1"/>
          <p:nvPr/>
        </p:nvSpPr>
        <p:spPr>
          <a:xfrm>
            <a:off x="3784335" y="2560776"/>
            <a:ext cx="1746760" cy="646331"/>
          </a:xfrm>
          <a:prstGeom prst="rect">
            <a:avLst/>
          </a:prstGeom>
          <a:noFill/>
        </p:spPr>
        <p:txBody>
          <a:bodyPr wrap="none" rtlCol="0">
            <a:spAutoFit/>
          </a:bodyPr>
          <a:lstStyle/>
          <a:p>
            <a:r>
              <a:rPr lang="fr-FR" dirty="0">
                <a:solidFill>
                  <a:srgbClr val="0000FF"/>
                </a:solidFill>
              </a:rPr>
              <a:t>Chariot avancé: </a:t>
            </a:r>
          </a:p>
          <a:p>
            <a:endParaRPr lang="fr-FR" dirty="0">
              <a:solidFill>
                <a:srgbClr val="0000FF"/>
              </a:solidFill>
            </a:endParaRPr>
          </a:p>
        </p:txBody>
      </p:sp>
      <p:sp>
        <p:nvSpPr>
          <p:cNvPr id="15" name="ZoneTexte 14">
            <a:extLst>
              <a:ext uri="{FF2B5EF4-FFF2-40B4-BE49-F238E27FC236}">
                <a16:creationId xmlns:a16="http://schemas.microsoft.com/office/drawing/2014/main" id="{8388AB2F-85C9-4ACD-ADE6-6BFA85D90CC0}"/>
              </a:ext>
            </a:extLst>
          </p:cNvPr>
          <p:cNvSpPr txBox="1"/>
          <p:nvPr/>
        </p:nvSpPr>
        <p:spPr>
          <a:xfrm>
            <a:off x="3971678" y="2919244"/>
            <a:ext cx="2209644" cy="923330"/>
          </a:xfrm>
          <a:prstGeom prst="rect">
            <a:avLst/>
          </a:prstGeom>
          <a:noFill/>
        </p:spPr>
        <p:txBody>
          <a:bodyPr wrap="none" rtlCol="0">
            <a:spAutoFit/>
          </a:bodyPr>
          <a:lstStyle/>
          <a:p>
            <a:pPr marL="285750" indent="-285750">
              <a:buFont typeface="Arial" panose="020B0604020202020204" pitchFamily="34" charset="0"/>
              <a:buChar char="•"/>
            </a:pPr>
            <a:r>
              <a:rPr lang="fr-FR" dirty="0"/>
              <a:t>augmente le creux</a:t>
            </a:r>
          </a:p>
          <a:p>
            <a:pPr marL="285750" indent="-285750">
              <a:buFont typeface="Arial" panose="020B0604020202020204" pitchFamily="34" charset="0"/>
              <a:buChar char="•"/>
            </a:pPr>
            <a:r>
              <a:rPr lang="fr-FR" dirty="0"/>
              <a:t>ferme le vrillage</a:t>
            </a:r>
          </a:p>
          <a:p>
            <a:endParaRPr lang="fr-FR" dirty="0"/>
          </a:p>
        </p:txBody>
      </p:sp>
      <p:sp>
        <p:nvSpPr>
          <p:cNvPr id="16" name="ZoneTexte 15">
            <a:extLst>
              <a:ext uri="{FF2B5EF4-FFF2-40B4-BE49-F238E27FC236}">
                <a16:creationId xmlns:a16="http://schemas.microsoft.com/office/drawing/2014/main" id="{7103D3A9-FD05-42CF-A31B-D072E586CEE5}"/>
              </a:ext>
            </a:extLst>
          </p:cNvPr>
          <p:cNvSpPr txBox="1"/>
          <p:nvPr/>
        </p:nvSpPr>
        <p:spPr>
          <a:xfrm>
            <a:off x="2793627" y="1206162"/>
            <a:ext cx="922047" cy="369332"/>
          </a:xfrm>
          <a:prstGeom prst="rect">
            <a:avLst/>
          </a:prstGeom>
          <a:noFill/>
        </p:spPr>
        <p:txBody>
          <a:bodyPr wrap="none" rtlCol="0">
            <a:spAutoFit/>
          </a:bodyPr>
          <a:lstStyle/>
          <a:p>
            <a:r>
              <a:rPr lang="fr-FR" b="1" dirty="0">
                <a:solidFill>
                  <a:srgbClr val="FF0000"/>
                </a:solidFill>
              </a:rPr>
              <a:t>GENOIS</a:t>
            </a:r>
          </a:p>
        </p:txBody>
      </p:sp>
      <p:sp>
        <p:nvSpPr>
          <p:cNvPr id="17" name="ZoneTexte 16">
            <a:extLst>
              <a:ext uri="{FF2B5EF4-FFF2-40B4-BE49-F238E27FC236}">
                <a16:creationId xmlns:a16="http://schemas.microsoft.com/office/drawing/2014/main" id="{265AE13C-15C2-4411-BBEC-DDEDA75B38BB}"/>
              </a:ext>
            </a:extLst>
          </p:cNvPr>
          <p:cNvSpPr txBox="1"/>
          <p:nvPr/>
        </p:nvSpPr>
        <p:spPr>
          <a:xfrm flipH="1">
            <a:off x="2942242" y="3764601"/>
            <a:ext cx="1083150" cy="369332"/>
          </a:xfrm>
          <a:prstGeom prst="rect">
            <a:avLst/>
          </a:prstGeom>
          <a:noFill/>
        </p:spPr>
        <p:txBody>
          <a:bodyPr wrap="square" rtlCol="0">
            <a:spAutoFit/>
          </a:bodyPr>
          <a:lstStyle/>
          <a:p>
            <a:r>
              <a:rPr lang="fr-FR" b="1" dirty="0">
                <a:solidFill>
                  <a:srgbClr val="FF0000"/>
                </a:solidFill>
              </a:rPr>
              <a:t>GV</a:t>
            </a:r>
          </a:p>
        </p:txBody>
      </p:sp>
      <p:sp>
        <p:nvSpPr>
          <p:cNvPr id="18" name="ZoneTexte 17">
            <a:extLst>
              <a:ext uri="{FF2B5EF4-FFF2-40B4-BE49-F238E27FC236}">
                <a16:creationId xmlns:a16="http://schemas.microsoft.com/office/drawing/2014/main" id="{4AB09C7B-8309-4696-B4BE-B8CFE7AA8999}"/>
              </a:ext>
            </a:extLst>
          </p:cNvPr>
          <p:cNvSpPr txBox="1"/>
          <p:nvPr/>
        </p:nvSpPr>
        <p:spPr>
          <a:xfrm>
            <a:off x="272674" y="4345146"/>
            <a:ext cx="1664751" cy="646331"/>
          </a:xfrm>
          <a:prstGeom prst="rect">
            <a:avLst/>
          </a:prstGeom>
          <a:noFill/>
        </p:spPr>
        <p:txBody>
          <a:bodyPr wrap="none" rtlCol="0">
            <a:spAutoFit/>
          </a:bodyPr>
          <a:lstStyle/>
          <a:p>
            <a:r>
              <a:rPr lang="fr-FR" dirty="0">
                <a:solidFill>
                  <a:srgbClr val="0000FF"/>
                </a:solidFill>
              </a:rPr>
              <a:t>Ecoute bordée: </a:t>
            </a:r>
          </a:p>
          <a:p>
            <a:endParaRPr lang="fr-FR" dirty="0">
              <a:solidFill>
                <a:srgbClr val="0000FF"/>
              </a:solidFill>
            </a:endParaRPr>
          </a:p>
        </p:txBody>
      </p:sp>
      <p:sp>
        <p:nvSpPr>
          <p:cNvPr id="19" name="ZoneTexte 18">
            <a:extLst>
              <a:ext uri="{FF2B5EF4-FFF2-40B4-BE49-F238E27FC236}">
                <a16:creationId xmlns:a16="http://schemas.microsoft.com/office/drawing/2014/main" id="{8819AE2D-0428-4EEE-8EE9-021A3CC9EAEB}"/>
              </a:ext>
            </a:extLst>
          </p:cNvPr>
          <p:cNvSpPr txBox="1"/>
          <p:nvPr/>
        </p:nvSpPr>
        <p:spPr>
          <a:xfrm>
            <a:off x="402956" y="4712769"/>
            <a:ext cx="3038139" cy="646331"/>
          </a:xfrm>
          <a:prstGeom prst="rect">
            <a:avLst/>
          </a:prstGeom>
          <a:noFill/>
        </p:spPr>
        <p:txBody>
          <a:bodyPr wrap="none" rtlCol="0">
            <a:spAutoFit/>
          </a:bodyPr>
          <a:lstStyle/>
          <a:p>
            <a:pPr marL="285750" indent="-285750">
              <a:buFont typeface="Arial" panose="020B0604020202020204" pitchFamily="34" charset="0"/>
              <a:buChar char="•"/>
            </a:pPr>
            <a:r>
              <a:rPr lang="fr-FR" dirty="0"/>
              <a:t>joue sur l’angle d’incidence</a:t>
            </a:r>
          </a:p>
          <a:p>
            <a:pPr marL="285750" indent="-285750">
              <a:buFont typeface="Arial" panose="020B0604020202020204" pitchFamily="34" charset="0"/>
              <a:buChar char="•"/>
            </a:pPr>
            <a:r>
              <a:rPr lang="fr-FR" dirty="0"/>
              <a:t>ferme le vrillage</a:t>
            </a:r>
          </a:p>
        </p:txBody>
      </p:sp>
      <p:sp>
        <p:nvSpPr>
          <p:cNvPr id="20" name="ZoneTexte 19">
            <a:extLst>
              <a:ext uri="{FF2B5EF4-FFF2-40B4-BE49-F238E27FC236}">
                <a16:creationId xmlns:a16="http://schemas.microsoft.com/office/drawing/2014/main" id="{3769EC0A-473D-4D53-BDEF-481E49EBF958}"/>
              </a:ext>
            </a:extLst>
          </p:cNvPr>
          <p:cNvSpPr txBox="1"/>
          <p:nvPr/>
        </p:nvSpPr>
        <p:spPr>
          <a:xfrm>
            <a:off x="272674" y="5428484"/>
            <a:ext cx="1807354" cy="646331"/>
          </a:xfrm>
          <a:prstGeom prst="rect">
            <a:avLst/>
          </a:prstGeom>
          <a:noFill/>
        </p:spPr>
        <p:txBody>
          <a:bodyPr wrap="none" rtlCol="0">
            <a:spAutoFit/>
          </a:bodyPr>
          <a:lstStyle/>
          <a:p>
            <a:r>
              <a:rPr lang="fr-FR" dirty="0">
                <a:solidFill>
                  <a:srgbClr val="0000FF"/>
                </a:solidFill>
              </a:rPr>
              <a:t>Ecoute choquée: </a:t>
            </a:r>
          </a:p>
          <a:p>
            <a:endParaRPr lang="fr-FR" dirty="0">
              <a:solidFill>
                <a:srgbClr val="0000FF"/>
              </a:solidFill>
            </a:endParaRPr>
          </a:p>
        </p:txBody>
      </p:sp>
      <p:sp>
        <p:nvSpPr>
          <p:cNvPr id="21" name="ZoneTexte 20">
            <a:extLst>
              <a:ext uri="{FF2B5EF4-FFF2-40B4-BE49-F238E27FC236}">
                <a16:creationId xmlns:a16="http://schemas.microsoft.com/office/drawing/2014/main" id="{B0036584-E333-469D-82B8-27D4E5E46292}"/>
              </a:ext>
            </a:extLst>
          </p:cNvPr>
          <p:cNvSpPr txBox="1"/>
          <p:nvPr/>
        </p:nvSpPr>
        <p:spPr>
          <a:xfrm>
            <a:off x="413065" y="5714172"/>
            <a:ext cx="3108608" cy="646331"/>
          </a:xfrm>
          <a:prstGeom prst="rect">
            <a:avLst/>
          </a:prstGeom>
          <a:noFill/>
        </p:spPr>
        <p:txBody>
          <a:bodyPr wrap="none" rtlCol="0">
            <a:spAutoFit/>
          </a:bodyPr>
          <a:lstStyle/>
          <a:p>
            <a:pPr marL="285750" indent="-285750">
              <a:buFont typeface="Arial" panose="020B0604020202020204" pitchFamily="34" charset="0"/>
              <a:buChar char="•"/>
            </a:pPr>
            <a:r>
              <a:rPr lang="fr-FR" dirty="0"/>
              <a:t>joue sur l’angle d’incidence</a:t>
            </a:r>
          </a:p>
          <a:p>
            <a:pPr marL="285750" indent="-285750">
              <a:buFont typeface="Arial" panose="020B0604020202020204" pitchFamily="34" charset="0"/>
              <a:buChar char="•"/>
            </a:pPr>
            <a:r>
              <a:rPr lang="fr-FR" dirty="0"/>
              <a:t>ouvre (augmente) le vrillage</a:t>
            </a:r>
          </a:p>
        </p:txBody>
      </p:sp>
      <p:sp>
        <p:nvSpPr>
          <p:cNvPr id="22" name="ZoneTexte 21">
            <a:extLst>
              <a:ext uri="{FF2B5EF4-FFF2-40B4-BE49-F238E27FC236}">
                <a16:creationId xmlns:a16="http://schemas.microsoft.com/office/drawing/2014/main" id="{0C367336-6D63-4F11-B2AF-06A1C72206E0}"/>
              </a:ext>
            </a:extLst>
          </p:cNvPr>
          <p:cNvSpPr txBox="1"/>
          <p:nvPr/>
        </p:nvSpPr>
        <p:spPr>
          <a:xfrm>
            <a:off x="3468478" y="4362445"/>
            <a:ext cx="2780633" cy="646331"/>
          </a:xfrm>
          <a:prstGeom prst="rect">
            <a:avLst/>
          </a:prstGeom>
          <a:noFill/>
        </p:spPr>
        <p:txBody>
          <a:bodyPr wrap="none" rtlCol="0">
            <a:spAutoFit/>
          </a:bodyPr>
          <a:lstStyle/>
          <a:p>
            <a:r>
              <a:rPr lang="fr-FR" dirty="0">
                <a:solidFill>
                  <a:srgbClr val="0000FF"/>
                </a:solidFill>
              </a:rPr>
              <a:t>Chariot bordé (dans l’axe): </a:t>
            </a:r>
          </a:p>
          <a:p>
            <a:endParaRPr lang="fr-FR" dirty="0">
              <a:solidFill>
                <a:srgbClr val="0000FF"/>
              </a:solidFill>
            </a:endParaRPr>
          </a:p>
        </p:txBody>
      </p:sp>
      <p:sp>
        <p:nvSpPr>
          <p:cNvPr id="23" name="ZoneTexte 22">
            <a:extLst>
              <a:ext uri="{FF2B5EF4-FFF2-40B4-BE49-F238E27FC236}">
                <a16:creationId xmlns:a16="http://schemas.microsoft.com/office/drawing/2014/main" id="{D39C5E88-B663-4033-A377-2324F4F774C0}"/>
              </a:ext>
            </a:extLst>
          </p:cNvPr>
          <p:cNvSpPr txBox="1"/>
          <p:nvPr/>
        </p:nvSpPr>
        <p:spPr>
          <a:xfrm>
            <a:off x="3971678" y="4710994"/>
            <a:ext cx="3038139" cy="646331"/>
          </a:xfrm>
          <a:prstGeom prst="rect">
            <a:avLst/>
          </a:prstGeom>
          <a:noFill/>
        </p:spPr>
        <p:txBody>
          <a:bodyPr wrap="none" rtlCol="0">
            <a:spAutoFit/>
          </a:bodyPr>
          <a:lstStyle/>
          <a:p>
            <a:pPr marL="285750" indent="-285750">
              <a:buFont typeface="Arial" panose="020B0604020202020204" pitchFamily="34" charset="0"/>
              <a:buChar char="•"/>
            </a:pPr>
            <a:r>
              <a:rPr lang="fr-FR" dirty="0"/>
              <a:t>joue sur l’angle d’incidence</a:t>
            </a:r>
          </a:p>
          <a:p>
            <a:endParaRPr lang="fr-FR" dirty="0"/>
          </a:p>
        </p:txBody>
      </p:sp>
      <p:sp>
        <p:nvSpPr>
          <p:cNvPr id="24" name="ZoneTexte 23">
            <a:extLst>
              <a:ext uri="{FF2B5EF4-FFF2-40B4-BE49-F238E27FC236}">
                <a16:creationId xmlns:a16="http://schemas.microsoft.com/office/drawing/2014/main" id="{CD620552-6274-4722-BF7F-BA2106B196A5}"/>
              </a:ext>
            </a:extLst>
          </p:cNvPr>
          <p:cNvSpPr txBox="1"/>
          <p:nvPr/>
        </p:nvSpPr>
        <p:spPr>
          <a:xfrm>
            <a:off x="3483817" y="5400007"/>
            <a:ext cx="2953694" cy="646331"/>
          </a:xfrm>
          <a:prstGeom prst="rect">
            <a:avLst/>
          </a:prstGeom>
          <a:noFill/>
        </p:spPr>
        <p:txBody>
          <a:bodyPr wrap="none" rtlCol="0">
            <a:spAutoFit/>
          </a:bodyPr>
          <a:lstStyle/>
          <a:p>
            <a:r>
              <a:rPr lang="fr-FR" dirty="0">
                <a:solidFill>
                  <a:srgbClr val="0000FF"/>
                </a:solidFill>
              </a:rPr>
              <a:t>Chariot choqué (dans l’axe): </a:t>
            </a:r>
          </a:p>
          <a:p>
            <a:endParaRPr lang="fr-FR" dirty="0">
              <a:solidFill>
                <a:srgbClr val="0000FF"/>
              </a:solidFill>
            </a:endParaRPr>
          </a:p>
        </p:txBody>
      </p:sp>
      <p:sp>
        <p:nvSpPr>
          <p:cNvPr id="25" name="ZoneTexte 24">
            <a:extLst>
              <a:ext uri="{FF2B5EF4-FFF2-40B4-BE49-F238E27FC236}">
                <a16:creationId xmlns:a16="http://schemas.microsoft.com/office/drawing/2014/main" id="{C67A14E6-1580-4230-88F2-90F00E9A8295}"/>
              </a:ext>
            </a:extLst>
          </p:cNvPr>
          <p:cNvSpPr txBox="1"/>
          <p:nvPr/>
        </p:nvSpPr>
        <p:spPr>
          <a:xfrm>
            <a:off x="3971679" y="5751528"/>
            <a:ext cx="3038139" cy="646331"/>
          </a:xfrm>
          <a:prstGeom prst="rect">
            <a:avLst/>
          </a:prstGeom>
          <a:noFill/>
        </p:spPr>
        <p:txBody>
          <a:bodyPr wrap="none" rtlCol="0">
            <a:spAutoFit/>
          </a:bodyPr>
          <a:lstStyle/>
          <a:p>
            <a:pPr marL="285750" indent="-285750">
              <a:buFont typeface="Arial" panose="020B0604020202020204" pitchFamily="34" charset="0"/>
              <a:buChar char="•"/>
            </a:pPr>
            <a:r>
              <a:rPr lang="fr-FR" dirty="0"/>
              <a:t>joue sur l’angle d’incidence</a:t>
            </a:r>
          </a:p>
          <a:p>
            <a:endParaRPr lang="fr-FR" dirty="0"/>
          </a:p>
        </p:txBody>
      </p:sp>
      <p:pic>
        <p:nvPicPr>
          <p:cNvPr id="26" name="Image 25">
            <a:extLst>
              <a:ext uri="{FF2B5EF4-FFF2-40B4-BE49-F238E27FC236}">
                <a16:creationId xmlns:a16="http://schemas.microsoft.com/office/drawing/2014/main" id="{7CFE2F30-352E-4108-BD7F-727302D724A2}"/>
              </a:ext>
            </a:extLst>
          </p:cNvPr>
          <p:cNvPicPr>
            <a:picLocks noChangeAspect="1"/>
          </p:cNvPicPr>
          <p:nvPr/>
        </p:nvPicPr>
        <p:blipFill>
          <a:blip r:embed="rId2"/>
          <a:stretch>
            <a:fillRect/>
          </a:stretch>
        </p:blipFill>
        <p:spPr>
          <a:xfrm>
            <a:off x="8203037" y="1029576"/>
            <a:ext cx="2667000" cy="2962275"/>
          </a:xfrm>
          <a:prstGeom prst="rect">
            <a:avLst/>
          </a:prstGeom>
        </p:spPr>
      </p:pic>
      <p:pic>
        <p:nvPicPr>
          <p:cNvPr id="27" name="Image 26">
            <a:extLst>
              <a:ext uri="{FF2B5EF4-FFF2-40B4-BE49-F238E27FC236}">
                <a16:creationId xmlns:a16="http://schemas.microsoft.com/office/drawing/2014/main" id="{EED709F4-637F-4494-B676-C966CC166CA4}"/>
              </a:ext>
            </a:extLst>
          </p:cNvPr>
          <p:cNvPicPr>
            <a:picLocks noChangeAspect="1"/>
          </p:cNvPicPr>
          <p:nvPr/>
        </p:nvPicPr>
        <p:blipFill>
          <a:blip r:embed="rId3"/>
          <a:stretch>
            <a:fillRect/>
          </a:stretch>
        </p:blipFill>
        <p:spPr>
          <a:xfrm>
            <a:off x="6960745" y="4265183"/>
            <a:ext cx="2608800" cy="2552087"/>
          </a:xfrm>
          <a:prstGeom prst="rect">
            <a:avLst/>
          </a:prstGeom>
        </p:spPr>
      </p:pic>
      <p:pic>
        <p:nvPicPr>
          <p:cNvPr id="28" name="Image 27">
            <a:extLst>
              <a:ext uri="{FF2B5EF4-FFF2-40B4-BE49-F238E27FC236}">
                <a16:creationId xmlns:a16="http://schemas.microsoft.com/office/drawing/2014/main" id="{BC4E169B-C916-49D0-A25C-B8611A5A47F1}"/>
              </a:ext>
            </a:extLst>
          </p:cNvPr>
          <p:cNvPicPr>
            <a:picLocks noChangeAspect="1"/>
          </p:cNvPicPr>
          <p:nvPr/>
        </p:nvPicPr>
        <p:blipFill>
          <a:blip r:embed="rId4"/>
          <a:stretch>
            <a:fillRect/>
          </a:stretch>
        </p:blipFill>
        <p:spPr>
          <a:xfrm>
            <a:off x="9585283" y="4275958"/>
            <a:ext cx="2456329" cy="2416389"/>
          </a:xfrm>
          <a:prstGeom prst="rect">
            <a:avLst/>
          </a:prstGeom>
        </p:spPr>
      </p:pic>
      <p:sp>
        <p:nvSpPr>
          <p:cNvPr id="3" name="Espace réservé du numéro de diapositive 2">
            <a:extLst>
              <a:ext uri="{FF2B5EF4-FFF2-40B4-BE49-F238E27FC236}">
                <a16:creationId xmlns:a16="http://schemas.microsoft.com/office/drawing/2014/main" id="{BC4828B7-93CB-4458-AC16-BE4D977FCB05}"/>
              </a:ext>
            </a:extLst>
          </p:cNvPr>
          <p:cNvSpPr>
            <a:spLocks noGrp="1"/>
          </p:cNvSpPr>
          <p:nvPr>
            <p:ph type="sldNum" sz="quarter" idx="12"/>
          </p:nvPr>
        </p:nvSpPr>
        <p:spPr/>
        <p:txBody>
          <a:bodyPr/>
          <a:lstStyle/>
          <a:p>
            <a:fld id="{51D4B5CF-3D22-4002-9F84-7C7B6F431C4E}" type="slidenum">
              <a:rPr lang="fr-FR" smtClean="0"/>
              <a:t>25</a:t>
            </a:fld>
            <a:endParaRPr lang="fr-FR"/>
          </a:p>
        </p:txBody>
      </p:sp>
    </p:spTree>
    <p:extLst>
      <p:ext uri="{BB962C8B-B14F-4D97-AF65-F5344CB8AC3E}">
        <p14:creationId xmlns:p14="http://schemas.microsoft.com/office/powerpoint/2010/main" val="770625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3797731" y="397545"/>
            <a:ext cx="3338350" cy="369332"/>
          </a:xfrm>
          <a:prstGeom prst="rect">
            <a:avLst/>
          </a:prstGeom>
        </p:spPr>
        <p:txBody>
          <a:bodyPr wrap="none">
            <a:spAutoFit/>
          </a:bodyPr>
          <a:lstStyle/>
          <a:p>
            <a:r>
              <a:rPr lang="fr-FR" dirty="0">
                <a:solidFill>
                  <a:srgbClr val="000000"/>
                </a:solidFill>
                <a:latin typeface="Times New Roman" panose="02020603050405020304" pitchFamily="18" charset="0"/>
              </a:rPr>
              <a:t>Virer de bord / conduite du bateau</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381084" y="397545"/>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Image 1">
            <a:extLst>
              <a:ext uri="{FF2B5EF4-FFF2-40B4-BE49-F238E27FC236}">
                <a16:creationId xmlns:a16="http://schemas.microsoft.com/office/drawing/2014/main" id="{B3C41B8A-641C-4AF4-8672-9F27A02BA451}"/>
              </a:ext>
            </a:extLst>
          </p:cNvPr>
          <p:cNvPicPr>
            <a:picLocks noChangeAspect="1"/>
          </p:cNvPicPr>
          <p:nvPr/>
        </p:nvPicPr>
        <p:blipFill>
          <a:blip r:embed="rId2"/>
          <a:stretch>
            <a:fillRect/>
          </a:stretch>
        </p:blipFill>
        <p:spPr>
          <a:xfrm>
            <a:off x="1553197" y="1032633"/>
            <a:ext cx="8265542" cy="4792733"/>
          </a:xfrm>
          <a:prstGeom prst="rect">
            <a:avLst/>
          </a:prstGeom>
        </p:spPr>
      </p:pic>
      <p:sp>
        <p:nvSpPr>
          <p:cNvPr id="3" name="Espace réservé du numéro de diapositive 2">
            <a:extLst>
              <a:ext uri="{FF2B5EF4-FFF2-40B4-BE49-F238E27FC236}">
                <a16:creationId xmlns:a16="http://schemas.microsoft.com/office/drawing/2014/main" id="{507CD2DE-1564-49AF-B24F-33030CE2797F}"/>
              </a:ext>
            </a:extLst>
          </p:cNvPr>
          <p:cNvSpPr>
            <a:spLocks noGrp="1"/>
          </p:cNvSpPr>
          <p:nvPr>
            <p:ph type="sldNum" sz="quarter" idx="12"/>
          </p:nvPr>
        </p:nvSpPr>
        <p:spPr/>
        <p:txBody>
          <a:bodyPr/>
          <a:lstStyle/>
          <a:p>
            <a:fld id="{51D4B5CF-3D22-4002-9F84-7C7B6F431C4E}" type="slidenum">
              <a:rPr lang="fr-FR" smtClean="0"/>
              <a:t>26</a:t>
            </a:fld>
            <a:endParaRPr lang="fr-FR"/>
          </a:p>
        </p:txBody>
      </p:sp>
    </p:spTree>
    <p:extLst>
      <p:ext uri="{BB962C8B-B14F-4D97-AF65-F5344CB8AC3E}">
        <p14:creationId xmlns:p14="http://schemas.microsoft.com/office/powerpoint/2010/main" val="81351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3797731" y="397545"/>
            <a:ext cx="3589444" cy="369332"/>
          </a:xfrm>
          <a:prstGeom prst="rect">
            <a:avLst/>
          </a:prstGeom>
        </p:spPr>
        <p:txBody>
          <a:bodyPr wrap="none">
            <a:spAutoFit/>
          </a:bodyPr>
          <a:lstStyle/>
          <a:p>
            <a:r>
              <a:rPr lang="fr-FR" dirty="0">
                <a:solidFill>
                  <a:srgbClr val="000000"/>
                </a:solidFill>
                <a:latin typeface="Times New Roman" panose="02020603050405020304" pitchFamily="18" charset="0"/>
              </a:rPr>
              <a:t>Mettre à la cape / conduite du bateau</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358593" y="402422"/>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507CD2DE-1564-49AF-B24F-33030CE2797F}"/>
              </a:ext>
            </a:extLst>
          </p:cNvPr>
          <p:cNvSpPr>
            <a:spLocks noGrp="1"/>
          </p:cNvSpPr>
          <p:nvPr>
            <p:ph type="sldNum" sz="quarter" idx="12"/>
          </p:nvPr>
        </p:nvSpPr>
        <p:spPr/>
        <p:txBody>
          <a:bodyPr/>
          <a:lstStyle/>
          <a:p>
            <a:fld id="{51D4B5CF-3D22-4002-9F84-7C7B6F431C4E}" type="slidenum">
              <a:rPr lang="fr-FR" smtClean="0"/>
              <a:t>27</a:t>
            </a:fld>
            <a:endParaRPr lang="fr-FR"/>
          </a:p>
        </p:txBody>
      </p:sp>
      <p:pic>
        <p:nvPicPr>
          <p:cNvPr id="4" name="Image 3">
            <a:extLst>
              <a:ext uri="{FF2B5EF4-FFF2-40B4-BE49-F238E27FC236}">
                <a16:creationId xmlns:a16="http://schemas.microsoft.com/office/drawing/2014/main" id="{92CB35B0-D202-41D3-9C8A-1207F2D882D5}"/>
              </a:ext>
            </a:extLst>
          </p:cNvPr>
          <p:cNvPicPr>
            <a:picLocks noChangeAspect="1"/>
          </p:cNvPicPr>
          <p:nvPr/>
        </p:nvPicPr>
        <p:blipFill>
          <a:blip r:embed="rId2"/>
          <a:stretch>
            <a:fillRect/>
          </a:stretch>
        </p:blipFill>
        <p:spPr>
          <a:xfrm>
            <a:off x="1133474" y="901699"/>
            <a:ext cx="5978191" cy="5889625"/>
          </a:xfrm>
          <a:prstGeom prst="rect">
            <a:avLst/>
          </a:prstGeom>
        </p:spPr>
      </p:pic>
      <p:sp>
        <p:nvSpPr>
          <p:cNvPr id="7" name="ZoneTexte 6">
            <a:extLst>
              <a:ext uri="{FF2B5EF4-FFF2-40B4-BE49-F238E27FC236}">
                <a16:creationId xmlns:a16="http://schemas.microsoft.com/office/drawing/2014/main" id="{17F73A60-7699-47A4-8487-ABAFF599D2E8}"/>
              </a:ext>
            </a:extLst>
          </p:cNvPr>
          <p:cNvSpPr txBox="1"/>
          <p:nvPr/>
        </p:nvSpPr>
        <p:spPr>
          <a:xfrm>
            <a:off x="7301715" y="901699"/>
            <a:ext cx="4728359" cy="3693319"/>
          </a:xfrm>
          <a:prstGeom prst="rect">
            <a:avLst/>
          </a:prstGeom>
          <a:noFill/>
        </p:spPr>
        <p:txBody>
          <a:bodyPr wrap="square" rtlCol="0">
            <a:spAutoFit/>
          </a:bodyPr>
          <a:lstStyle/>
          <a:p>
            <a:r>
              <a:rPr lang="fr-FR" u="sng" dirty="0"/>
              <a:t>Dans le virement de bord:</a:t>
            </a:r>
          </a:p>
          <a:p>
            <a:endParaRPr lang="fr-FR" u="sng" dirty="0"/>
          </a:p>
          <a:p>
            <a:pPr marL="285750" indent="-285750">
              <a:buFont typeface="Arial" panose="020B0604020202020204" pitchFamily="34" charset="0"/>
              <a:buChar char="•"/>
            </a:pPr>
            <a:r>
              <a:rPr lang="fr-FR" dirty="0"/>
              <a:t>On laisse le foc à contre (aucune action sur le foc)</a:t>
            </a:r>
          </a:p>
          <a:p>
            <a:pPr marL="285750" indent="-285750">
              <a:buFont typeface="Arial" panose="020B0604020202020204" pitchFamily="34" charset="0"/>
              <a:buChar char="•"/>
            </a:pPr>
            <a:r>
              <a:rPr lang="fr-FR" dirty="0"/>
              <a:t>Barre (franche) sous le vent</a:t>
            </a:r>
          </a:p>
          <a:p>
            <a:pPr marL="285750" indent="-285750">
              <a:buFont typeface="Arial" panose="020B0604020202020204" pitchFamily="34" charset="0"/>
              <a:buChar char="•"/>
            </a:pPr>
            <a:r>
              <a:rPr lang="fr-FR" dirty="0"/>
              <a:t>GV choquée entièrement</a:t>
            </a:r>
          </a:p>
          <a:p>
            <a:pPr marL="285750" indent="-285750">
              <a:buFont typeface="Arial" panose="020B0604020202020204" pitchFamily="34" charset="0"/>
              <a:buChar char="•"/>
            </a:pPr>
            <a:endParaRPr lang="fr-FR" dirty="0"/>
          </a:p>
          <a:p>
            <a:r>
              <a:rPr lang="fr-FR" u="sng" dirty="0"/>
              <a:t>Cape courante:</a:t>
            </a:r>
            <a:endParaRPr lang="fr-FR" dirty="0"/>
          </a:p>
          <a:p>
            <a:endParaRPr lang="fr-FR" dirty="0"/>
          </a:p>
          <a:p>
            <a:pPr marL="285750" indent="-285750">
              <a:buFont typeface="Arial" panose="020B0604020202020204" pitchFamily="34" charset="0"/>
              <a:buChar char="•"/>
            </a:pPr>
            <a:r>
              <a:rPr lang="fr-FR" dirty="0"/>
              <a:t>Le bateau étant à la cape, on peut faire route à petite vitesse en bordant légèrement la GV et en remettant la barre dans l’axe</a:t>
            </a:r>
          </a:p>
          <a:p>
            <a:pPr marL="285750" indent="-285750">
              <a:buFont typeface="Arial" panose="020B0604020202020204" pitchFamily="34" charset="0"/>
              <a:buChar char="•"/>
            </a:pPr>
            <a:endParaRPr lang="fr-FR" dirty="0"/>
          </a:p>
        </p:txBody>
      </p:sp>
    </p:spTree>
    <p:extLst>
      <p:ext uri="{BB962C8B-B14F-4D97-AF65-F5344CB8AC3E}">
        <p14:creationId xmlns:p14="http://schemas.microsoft.com/office/powerpoint/2010/main" val="3536889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3797731" y="397545"/>
            <a:ext cx="3653564" cy="369332"/>
          </a:xfrm>
          <a:prstGeom prst="rect">
            <a:avLst/>
          </a:prstGeom>
        </p:spPr>
        <p:txBody>
          <a:bodyPr wrap="none">
            <a:spAutoFit/>
          </a:bodyPr>
          <a:lstStyle/>
          <a:p>
            <a:r>
              <a:rPr lang="fr-FR" dirty="0">
                <a:solidFill>
                  <a:srgbClr val="000000"/>
                </a:solidFill>
                <a:latin typeface="Times New Roman" panose="02020603050405020304" pitchFamily="18" charset="0"/>
              </a:rPr>
              <a:t>Homme à la mer / conduite du bateau</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297138" y="397545"/>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numéro de diapositive 2">
            <a:extLst>
              <a:ext uri="{FF2B5EF4-FFF2-40B4-BE49-F238E27FC236}">
                <a16:creationId xmlns:a16="http://schemas.microsoft.com/office/drawing/2014/main" id="{507CD2DE-1564-49AF-B24F-33030CE2797F}"/>
              </a:ext>
            </a:extLst>
          </p:cNvPr>
          <p:cNvSpPr>
            <a:spLocks noGrp="1"/>
          </p:cNvSpPr>
          <p:nvPr>
            <p:ph type="sldNum" sz="quarter" idx="12"/>
          </p:nvPr>
        </p:nvSpPr>
        <p:spPr/>
        <p:txBody>
          <a:bodyPr/>
          <a:lstStyle/>
          <a:p>
            <a:fld id="{51D4B5CF-3D22-4002-9F84-7C7B6F431C4E}" type="slidenum">
              <a:rPr lang="fr-FR" smtClean="0"/>
              <a:t>28</a:t>
            </a:fld>
            <a:endParaRPr lang="fr-FR"/>
          </a:p>
        </p:txBody>
      </p:sp>
      <p:sp>
        <p:nvSpPr>
          <p:cNvPr id="7" name="ZoneTexte 6">
            <a:extLst>
              <a:ext uri="{FF2B5EF4-FFF2-40B4-BE49-F238E27FC236}">
                <a16:creationId xmlns:a16="http://schemas.microsoft.com/office/drawing/2014/main" id="{17F73A60-7699-47A4-8487-ABAFF599D2E8}"/>
              </a:ext>
            </a:extLst>
          </p:cNvPr>
          <p:cNvSpPr txBox="1"/>
          <p:nvPr/>
        </p:nvSpPr>
        <p:spPr>
          <a:xfrm>
            <a:off x="5844390" y="898523"/>
            <a:ext cx="5509410" cy="6186309"/>
          </a:xfrm>
          <a:prstGeom prst="rect">
            <a:avLst/>
          </a:prstGeom>
          <a:noFill/>
        </p:spPr>
        <p:txBody>
          <a:bodyPr wrap="square" rtlCol="0">
            <a:spAutoFit/>
          </a:bodyPr>
          <a:lstStyle/>
          <a:p>
            <a:r>
              <a:rPr lang="fr-FR" u="sng" dirty="0"/>
              <a:t>Perte MOB au près:</a:t>
            </a:r>
          </a:p>
          <a:p>
            <a:endParaRPr lang="fr-FR" u="sng" dirty="0"/>
          </a:p>
          <a:p>
            <a:pPr marL="342900" indent="-342900">
              <a:buFont typeface="+mj-lt"/>
              <a:buAutoNum type="arabicPeriod"/>
            </a:pPr>
            <a:r>
              <a:rPr lang="fr-FR" dirty="0"/>
              <a:t>Communiquer: « MOB » / lancer bouée fer à cheval</a:t>
            </a:r>
          </a:p>
          <a:p>
            <a:pPr marL="342900" indent="-342900">
              <a:buFont typeface="+mj-lt"/>
              <a:buAutoNum type="arabicPeriod"/>
            </a:pPr>
            <a:r>
              <a:rPr lang="fr-FR" dirty="0"/>
              <a:t>Garder le contrôle</a:t>
            </a:r>
          </a:p>
          <a:p>
            <a:pPr marL="342900" indent="-342900">
              <a:buFont typeface="+mj-lt"/>
              <a:buAutoNum type="arabicPeriod"/>
            </a:pPr>
            <a:r>
              <a:rPr lang="fr-FR" dirty="0"/>
              <a:t>Descendre sous le lit du vent du MOB</a:t>
            </a:r>
          </a:p>
          <a:p>
            <a:pPr marL="342900" indent="-342900">
              <a:buFont typeface="+mj-lt"/>
              <a:buAutoNum type="arabicPeriod"/>
            </a:pPr>
            <a:r>
              <a:rPr lang="fr-FR" dirty="0"/>
              <a:t>Descendre sous le lit du vent du MOB</a:t>
            </a:r>
          </a:p>
          <a:p>
            <a:pPr marL="342900" indent="-342900">
              <a:buFont typeface="+mj-lt"/>
              <a:buAutoNum type="arabicPeriod"/>
            </a:pPr>
            <a:r>
              <a:rPr lang="fr-FR" dirty="0"/>
              <a:t>Allumer le moteur</a:t>
            </a:r>
          </a:p>
          <a:p>
            <a:pPr marL="342900" indent="-342900">
              <a:buFont typeface="+mj-lt"/>
              <a:buAutoNum type="arabicPeriod"/>
            </a:pPr>
            <a:r>
              <a:rPr lang="fr-FR" dirty="0"/>
              <a:t>Virer de bord (proscrire les empannages)</a:t>
            </a:r>
          </a:p>
          <a:p>
            <a:pPr marL="342900" indent="-342900">
              <a:buFont typeface="+mj-lt"/>
              <a:buAutoNum type="arabicPeriod"/>
            </a:pPr>
            <a:r>
              <a:rPr lang="fr-FR" dirty="0"/>
              <a:t>Approcher le MOB</a:t>
            </a:r>
          </a:p>
          <a:p>
            <a:pPr marL="342900" indent="-342900">
              <a:buFont typeface="+mj-lt"/>
              <a:buAutoNum type="arabicPeriod"/>
            </a:pPr>
            <a:r>
              <a:rPr lang="fr-FR" dirty="0"/>
              <a:t>Récupérer le MOB</a:t>
            </a:r>
          </a:p>
          <a:p>
            <a:pPr marL="342900" indent="-342900">
              <a:buFont typeface="+mj-lt"/>
              <a:buAutoNum type="arabicPeriod"/>
            </a:pPr>
            <a:r>
              <a:rPr lang="fr-FR" dirty="0"/>
              <a:t>Remonter le MOB</a:t>
            </a:r>
          </a:p>
          <a:p>
            <a:endParaRPr lang="fr-FR" dirty="0"/>
          </a:p>
          <a:p>
            <a:r>
              <a:rPr lang="fr-FR" u="sng" dirty="0"/>
              <a:t>Perte MOB au portant:</a:t>
            </a:r>
            <a:endParaRPr lang="fr-FR" dirty="0"/>
          </a:p>
          <a:p>
            <a:endParaRPr lang="fr-FR" dirty="0"/>
          </a:p>
          <a:p>
            <a:pPr marL="342900" indent="-342900">
              <a:buFont typeface="+mj-lt"/>
              <a:buAutoNum type="arabicPeriod"/>
            </a:pPr>
            <a:r>
              <a:rPr lang="fr-FR" dirty="0"/>
              <a:t>Communiquer: « MOB » / lancer bouée fer à cheval</a:t>
            </a:r>
          </a:p>
          <a:p>
            <a:pPr marL="342900" indent="-342900">
              <a:buFont typeface="+mj-lt"/>
              <a:buAutoNum type="arabicPeriod"/>
            </a:pPr>
            <a:r>
              <a:rPr lang="fr-FR" dirty="0"/>
              <a:t>Descendre sous le lit du vent du MOB</a:t>
            </a:r>
          </a:p>
          <a:p>
            <a:pPr marL="342900" indent="-342900">
              <a:buAutoNum type="arabicPeriod" startAt="5"/>
            </a:pPr>
            <a:r>
              <a:rPr lang="fr-FR" dirty="0"/>
              <a:t>Allumer le moteur</a:t>
            </a:r>
          </a:p>
          <a:p>
            <a:pPr marL="342900" indent="-342900">
              <a:buAutoNum type="arabicPeriod" startAt="5"/>
            </a:pPr>
            <a:r>
              <a:rPr lang="fr-FR" dirty="0"/>
              <a:t>Virer de bord (proscrire les empannages)</a:t>
            </a:r>
          </a:p>
          <a:p>
            <a:pPr marL="342900" indent="-342900">
              <a:buAutoNum type="arabicPeriod" startAt="5"/>
            </a:pPr>
            <a:r>
              <a:rPr lang="fr-FR" dirty="0"/>
              <a:t>Approcher le MOB</a:t>
            </a:r>
          </a:p>
          <a:p>
            <a:pPr marL="342900" indent="-342900">
              <a:buAutoNum type="arabicPeriod" startAt="5"/>
            </a:pPr>
            <a:r>
              <a:rPr lang="fr-FR" dirty="0"/>
              <a:t>Récupérer le MOB</a:t>
            </a:r>
          </a:p>
          <a:p>
            <a:pPr marL="342900" indent="-342900">
              <a:buAutoNum type="arabicPeriod" startAt="5"/>
            </a:pPr>
            <a:r>
              <a:rPr lang="fr-FR" dirty="0"/>
              <a:t>Remonter le MOB</a:t>
            </a:r>
          </a:p>
          <a:p>
            <a:endParaRPr lang="fr-FR" dirty="0"/>
          </a:p>
        </p:txBody>
      </p:sp>
      <p:pic>
        <p:nvPicPr>
          <p:cNvPr id="2" name="Image 1">
            <a:extLst>
              <a:ext uri="{FF2B5EF4-FFF2-40B4-BE49-F238E27FC236}">
                <a16:creationId xmlns:a16="http://schemas.microsoft.com/office/drawing/2014/main" id="{B3E20700-70C0-421A-A5D8-DBC397CFDE55}"/>
              </a:ext>
            </a:extLst>
          </p:cNvPr>
          <p:cNvPicPr>
            <a:picLocks noChangeAspect="1"/>
          </p:cNvPicPr>
          <p:nvPr/>
        </p:nvPicPr>
        <p:blipFill>
          <a:blip r:embed="rId2"/>
          <a:stretch>
            <a:fillRect/>
          </a:stretch>
        </p:blipFill>
        <p:spPr>
          <a:xfrm>
            <a:off x="762043" y="901699"/>
            <a:ext cx="4128243" cy="2917826"/>
          </a:xfrm>
          <a:prstGeom prst="rect">
            <a:avLst/>
          </a:prstGeom>
        </p:spPr>
      </p:pic>
      <p:pic>
        <p:nvPicPr>
          <p:cNvPr id="8" name="Image 7">
            <a:extLst>
              <a:ext uri="{FF2B5EF4-FFF2-40B4-BE49-F238E27FC236}">
                <a16:creationId xmlns:a16="http://schemas.microsoft.com/office/drawing/2014/main" id="{B5D37278-F3F9-4AB5-AB8D-D40F0F333772}"/>
              </a:ext>
            </a:extLst>
          </p:cNvPr>
          <p:cNvPicPr>
            <a:picLocks noChangeAspect="1"/>
          </p:cNvPicPr>
          <p:nvPr/>
        </p:nvPicPr>
        <p:blipFill>
          <a:blip r:embed="rId3"/>
          <a:stretch>
            <a:fillRect/>
          </a:stretch>
        </p:blipFill>
        <p:spPr>
          <a:xfrm>
            <a:off x="762043" y="3954347"/>
            <a:ext cx="3820542" cy="2547028"/>
          </a:xfrm>
          <a:prstGeom prst="rect">
            <a:avLst/>
          </a:prstGeom>
        </p:spPr>
      </p:pic>
    </p:spTree>
    <p:extLst>
      <p:ext uri="{BB962C8B-B14F-4D97-AF65-F5344CB8AC3E}">
        <p14:creationId xmlns:p14="http://schemas.microsoft.com/office/powerpoint/2010/main" val="2486975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3797731" y="397545"/>
            <a:ext cx="4750018"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 </a:t>
            </a:r>
            <a:r>
              <a:rPr lang="fr-FR" dirty="0">
                <a:solidFill>
                  <a:srgbClr val="000000"/>
                </a:solidFill>
                <a:latin typeface="Times New Roman" panose="02020603050405020304" pitchFamily="18" charset="0"/>
              </a:rPr>
              <a:t>plan de voilure en fonction de la force du vent</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381084" y="397545"/>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AutoShape 2" descr="RÃ©sultat de recherche d'images pour &quot;prendre un ris&quot;">
            <a:extLst>
              <a:ext uri="{FF2B5EF4-FFF2-40B4-BE49-F238E27FC236}">
                <a16:creationId xmlns:a16="http://schemas.microsoft.com/office/drawing/2014/main" id="{52BE7F1D-F1E3-40BD-9194-C9D230276D22}"/>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4" name="Image 3">
            <a:extLst>
              <a:ext uri="{FF2B5EF4-FFF2-40B4-BE49-F238E27FC236}">
                <a16:creationId xmlns:a16="http://schemas.microsoft.com/office/drawing/2014/main" id="{F0C9AC07-41F9-44AF-B72D-DEEA0D1D3D5E}"/>
              </a:ext>
            </a:extLst>
          </p:cNvPr>
          <p:cNvPicPr>
            <a:picLocks noChangeAspect="1"/>
          </p:cNvPicPr>
          <p:nvPr/>
        </p:nvPicPr>
        <p:blipFill>
          <a:blip r:embed="rId2"/>
          <a:stretch>
            <a:fillRect/>
          </a:stretch>
        </p:blipFill>
        <p:spPr>
          <a:xfrm>
            <a:off x="2045296" y="884680"/>
            <a:ext cx="7326323" cy="5008229"/>
          </a:xfrm>
          <a:prstGeom prst="rect">
            <a:avLst/>
          </a:prstGeom>
        </p:spPr>
      </p:pic>
      <p:sp>
        <p:nvSpPr>
          <p:cNvPr id="2" name="Espace réservé du numéro de diapositive 1">
            <a:extLst>
              <a:ext uri="{FF2B5EF4-FFF2-40B4-BE49-F238E27FC236}">
                <a16:creationId xmlns:a16="http://schemas.microsoft.com/office/drawing/2014/main" id="{75252A18-F2D1-4292-B9C9-9B8438CBC01B}"/>
              </a:ext>
            </a:extLst>
          </p:cNvPr>
          <p:cNvSpPr>
            <a:spLocks noGrp="1"/>
          </p:cNvSpPr>
          <p:nvPr>
            <p:ph type="sldNum" sz="quarter" idx="12"/>
          </p:nvPr>
        </p:nvSpPr>
        <p:spPr/>
        <p:txBody>
          <a:bodyPr/>
          <a:lstStyle/>
          <a:p>
            <a:fld id="{51D4B5CF-3D22-4002-9F84-7C7B6F431C4E}" type="slidenum">
              <a:rPr lang="fr-FR" smtClean="0"/>
              <a:t>29</a:t>
            </a:fld>
            <a:endParaRPr lang="fr-FR"/>
          </a:p>
        </p:txBody>
      </p:sp>
      <p:sp>
        <p:nvSpPr>
          <p:cNvPr id="9" name="Rectangle 8">
            <a:extLst>
              <a:ext uri="{FF2B5EF4-FFF2-40B4-BE49-F238E27FC236}">
                <a16:creationId xmlns:a16="http://schemas.microsoft.com/office/drawing/2014/main" id="{18D048F1-E184-4C09-ACC5-7C5DBAF5480F}"/>
              </a:ext>
            </a:extLst>
          </p:cNvPr>
          <p:cNvSpPr/>
          <p:nvPr/>
        </p:nvSpPr>
        <p:spPr>
          <a:xfrm>
            <a:off x="153798" y="6010713"/>
            <a:ext cx="11750180" cy="646331"/>
          </a:xfrm>
          <a:prstGeom prst="rect">
            <a:avLst/>
          </a:prstGeom>
        </p:spPr>
        <p:txBody>
          <a:bodyPr wrap="square">
            <a:spAutoFit/>
          </a:bodyPr>
          <a:lstStyle/>
          <a:p>
            <a:r>
              <a:rPr lang="fr-FR" dirty="0"/>
              <a:t>En nautisme, le ris désigne une division d'une voile en intervalles permettant la prise de ris (les bouts associés étant la bosse de ris et la garcette de ris).</a:t>
            </a:r>
          </a:p>
        </p:txBody>
      </p:sp>
    </p:spTree>
    <p:extLst>
      <p:ext uri="{BB962C8B-B14F-4D97-AF65-F5344CB8AC3E}">
        <p14:creationId xmlns:p14="http://schemas.microsoft.com/office/powerpoint/2010/main" val="35842455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540606" y="395117"/>
            <a:ext cx="3110788"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effets de la poussée vélique</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927651" y="395117"/>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D03705C3-D868-42CD-B00F-CD3A7DBEEE77}"/>
              </a:ext>
            </a:extLst>
          </p:cNvPr>
          <p:cNvSpPr/>
          <p:nvPr/>
        </p:nvSpPr>
        <p:spPr>
          <a:xfrm>
            <a:off x="927651" y="895315"/>
            <a:ext cx="10654748" cy="1477328"/>
          </a:xfrm>
          <a:prstGeom prst="rect">
            <a:avLst/>
          </a:prstGeom>
        </p:spPr>
        <p:txBody>
          <a:bodyPr wrap="square">
            <a:spAutoFit/>
          </a:bodyPr>
          <a:lstStyle/>
          <a:p>
            <a:r>
              <a:rPr lang="fr-FR" b="0" i="0" dirty="0">
                <a:solidFill>
                  <a:srgbClr val="000000"/>
                </a:solidFill>
                <a:effectLst/>
                <a:latin typeface="Times New Roman" panose="02020603050405020304" pitchFamily="18" charset="0"/>
              </a:rPr>
              <a:t>La poussée vélique est issue de deux forces :</a:t>
            </a:r>
          </a:p>
          <a:p>
            <a:pPr>
              <a:buFont typeface="Arial" panose="020B0604020202020204" pitchFamily="34" charset="0"/>
              <a:buChar char="•"/>
            </a:pPr>
            <a:r>
              <a:rPr lang="fr-FR" b="0" i="0" dirty="0">
                <a:solidFill>
                  <a:srgbClr val="000000"/>
                </a:solidFill>
                <a:effectLst/>
                <a:latin typeface="Times New Roman" panose="02020603050405020304" pitchFamily="18" charset="0"/>
              </a:rPr>
              <a:t>La </a:t>
            </a:r>
            <a:r>
              <a:rPr lang="fr-FR" b="0" i="0" dirty="0">
                <a:solidFill>
                  <a:srgbClr val="009933"/>
                </a:solidFill>
                <a:effectLst/>
                <a:latin typeface="Times New Roman" panose="02020603050405020304" pitchFamily="18" charset="0"/>
              </a:rPr>
              <a:t>"composante propulsive"</a:t>
            </a:r>
            <a:r>
              <a:rPr lang="fr-FR" b="0" i="0" dirty="0">
                <a:solidFill>
                  <a:srgbClr val="000000"/>
                </a:solidFill>
                <a:effectLst/>
                <a:latin typeface="Times New Roman" panose="02020603050405020304" pitchFamily="18" charset="0"/>
              </a:rPr>
              <a:t>. Cette force est parallèle à l'axe du bateau. C'est également elle qui tracte le voilier vers l'avant.</a:t>
            </a:r>
          </a:p>
          <a:p>
            <a:pPr>
              <a:buFont typeface="Arial" panose="020B0604020202020204" pitchFamily="34" charset="0"/>
              <a:buChar char="•"/>
            </a:pPr>
            <a:r>
              <a:rPr lang="fr-FR" b="0" i="0" dirty="0">
                <a:solidFill>
                  <a:srgbClr val="000000"/>
                </a:solidFill>
                <a:effectLst/>
                <a:latin typeface="Times New Roman" panose="02020603050405020304" pitchFamily="18" charset="0"/>
              </a:rPr>
              <a:t>La </a:t>
            </a:r>
            <a:r>
              <a:rPr lang="fr-FR" b="0" i="0" dirty="0">
                <a:solidFill>
                  <a:srgbClr val="FF0000"/>
                </a:solidFill>
                <a:effectLst/>
                <a:latin typeface="Times New Roman" panose="02020603050405020304" pitchFamily="18" charset="0"/>
              </a:rPr>
              <a:t>"composante de dérive"</a:t>
            </a:r>
            <a:r>
              <a:rPr lang="fr-FR" b="0" i="0" dirty="0">
                <a:solidFill>
                  <a:srgbClr val="000000"/>
                </a:solidFill>
                <a:effectLst/>
                <a:latin typeface="Times New Roman" panose="02020603050405020304" pitchFamily="18" charset="0"/>
              </a:rPr>
              <a:t>. Cette force est perpendiculaire à l'axe du bateau. C'est cette force qui entraine le voilier sous le vent. </a:t>
            </a:r>
          </a:p>
        </p:txBody>
      </p:sp>
      <p:pic>
        <p:nvPicPr>
          <p:cNvPr id="4098" name="Picture 2" descr="Poussee velique.png">
            <a:extLst>
              <a:ext uri="{FF2B5EF4-FFF2-40B4-BE49-F238E27FC236}">
                <a16:creationId xmlns:a16="http://schemas.microsoft.com/office/drawing/2014/main" id="{39E509D3-5232-4CF8-AF2E-01A81202E8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0329" y="2372643"/>
            <a:ext cx="4762500" cy="44386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A9816508-D70B-43CB-B41F-DDAC4DEB01F8}"/>
              </a:ext>
            </a:extLst>
          </p:cNvPr>
          <p:cNvSpPr/>
          <p:nvPr/>
        </p:nvSpPr>
        <p:spPr>
          <a:xfrm>
            <a:off x="5433391" y="3558208"/>
            <a:ext cx="6546574" cy="369332"/>
          </a:xfrm>
          <a:prstGeom prst="rect">
            <a:avLst/>
          </a:prstGeom>
        </p:spPr>
        <p:txBody>
          <a:bodyPr wrap="square">
            <a:spAutoFit/>
          </a:bodyPr>
          <a:lstStyle/>
          <a:p>
            <a:r>
              <a:rPr lang="fr-FR" b="0" i="0" dirty="0">
                <a:solidFill>
                  <a:srgbClr val="00B050"/>
                </a:solidFill>
                <a:effectLst/>
                <a:latin typeface="Times New Roman" panose="02020603050405020304" pitchFamily="18" charset="0"/>
              </a:rPr>
              <a:t>Composante propulsive</a:t>
            </a:r>
            <a:r>
              <a:rPr lang="fr-FR" b="0" i="0" dirty="0">
                <a:solidFill>
                  <a:srgbClr val="000000"/>
                </a:solidFill>
                <a:effectLst/>
                <a:latin typeface="Times New Roman" panose="02020603050405020304" pitchFamily="18" charset="0"/>
              </a:rPr>
              <a:t> + </a:t>
            </a:r>
            <a:r>
              <a:rPr lang="fr-FR" b="0" i="0" dirty="0">
                <a:solidFill>
                  <a:srgbClr val="FF0000"/>
                </a:solidFill>
                <a:effectLst/>
                <a:latin typeface="Times New Roman" panose="02020603050405020304" pitchFamily="18" charset="0"/>
              </a:rPr>
              <a:t>Composante de dérive</a:t>
            </a:r>
            <a:r>
              <a:rPr lang="fr-FR" b="0" i="0" dirty="0">
                <a:solidFill>
                  <a:srgbClr val="000000"/>
                </a:solidFill>
                <a:effectLst/>
                <a:latin typeface="Times New Roman" panose="02020603050405020304" pitchFamily="18" charset="0"/>
              </a:rPr>
              <a:t> = </a:t>
            </a:r>
            <a:r>
              <a:rPr lang="fr-FR" b="0" i="0" dirty="0">
                <a:solidFill>
                  <a:srgbClr val="0070C0"/>
                </a:solidFill>
                <a:effectLst/>
                <a:latin typeface="Times New Roman" panose="02020603050405020304" pitchFamily="18" charset="0"/>
              </a:rPr>
              <a:t>Poussée vélique</a:t>
            </a:r>
            <a:endParaRPr lang="fr-FR" dirty="0"/>
          </a:p>
        </p:txBody>
      </p:sp>
      <p:sp>
        <p:nvSpPr>
          <p:cNvPr id="4" name="Rectangle 3">
            <a:extLst>
              <a:ext uri="{FF2B5EF4-FFF2-40B4-BE49-F238E27FC236}">
                <a16:creationId xmlns:a16="http://schemas.microsoft.com/office/drawing/2014/main" id="{5A1048D7-9617-49A4-8C67-46576F43ABA9}"/>
              </a:ext>
            </a:extLst>
          </p:cNvPr>
          <p:cNvSpPr/>
          <p:nvPr/>
        </p:nvSpPr>
        <p:spPr>
          <a:xfrm>
            <a:off x="5433391" y="3429000"/>
            <a:ext cx="6453809" cy="732183"/>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a:extLst>
              <a:ext uri="{FF2B5EF4-FFF2-40B4-BE49-F238E27FC236}">
                <a16:creationId xmlns:a16="http://schemas.microsoft.com/office/drawing/2014/main" id="{3DA51FEC-7847-4B09-BE4A-B6EF92326042}"/>
              </a:ext>
            </a:extLst>
          </p:cNvPr>
          <p:cNvSpPr/>
          <p:nvPr/>
        </p:nvSpPr>
        <p:spPr>
          <a:xfrm>
            <a:off x="5433390" y="4708557"/>
            <a:ext cx="6453809" cy="1754326"/>
          </a:xfrm>
          <a:prstGeom prst="rect">
            <a:avLst/>
          </a:prstGeom>
        </p:spPr>
        <p:txBody>
          <a:bodyPr wrap="square">
            <a:spAutoFit/>
          </a:bodyPr>
          <a:lstStyle/>
          <a:p>
            <a:r>
              <a:rPr lang="fr-FR" dirty="0">
                <a:solidFill>
                  <a:srgbClr val="656565"/>
                </a:solidFill>
                <a:latin typeface="Source Sans Pro" panose="020B0503030403020204" pitchFamily="34" charset="0"/>
              </a:rPr>
              <a:t>La poussée vélique est la force résultante du vent sur la voile, elle passe par le point vélique qui est « le milieu » de la voile, et qui est perpendiculaire au plan de la voile. En général pour créer une énergie il faut un moteur + un carburant, dans notre cas le moteur est la voile, le carburant est le vent apparent et l’énergie crée est la poussée vélique.</a:t>
            </a:r>
            <a:endParaRPr lang="fr-FR" b="0" i="0" dirty="0">
              <a:solidFill>
                <a:srgbClr val="656565"/>
              </a:solidFill>
              <a:effectLst/>
              <a:latin typeface="Source Sans Pro" panose="020B0503030403020204" pitchFamily="34" charset="0"/>
            </a:endParaRPr>
          </a:p>
        </p:txBody>
      </p:sp>
      <p:sp>
        <p:nvSpPr>
          <p:cNvPr id="7" name="Rectangle 6">
            <a:extLst>
              <a:ext uri="{FF2B5EF4-FFF2-40B4-BE49-F238E27FC236}">
                <a16:creationId xmlns:a16="http://schemas.microsoft.com/office/drawing/2014/main" id="{24B1A893-8BF2-41F7-887C-27D26D2ABA25}"/>
              </a:ext>
            </a:extLst>
          </p:cNvPr>
          <p:cNvSpPr/>
          <p:nvPr/>
        </p:nvSpPr>
        <p:spPr>
          <a:xfrm>
            <a:off x="5433390" y="4708557"/>
            <a:ext cx="6453809" cy="1788540"/>
          </a:xfrm>
          <a:prstGeom prst="rect">
            <a:avLst/>
          </a:prstGeom>
          <a:solidFill>
            <a:schemeClr val="accent1">
              <a:alpha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numéro de diapositive 8">
            <a:extLst>
              <a:ext uri="{FF2B5EF4-FFF2-40B4-BE49-F238E27FC236}">
                <a16:creationId xmlns:a16="http://schemas.microsoft.com/office/drawing/2014/main" id="{6D5B2ACC-0C78-44D2-AB4B-39D19C0AD934}"/>
              </a:ext>
            </a:extLst>
          </p:cNvPr>
          <p:cNvSpPr>
            <a:spLocks noGrp="1"/>
          </p:cNvSpPr>
          <p:nvPr>
            <p:ph type="sldNum" sz="quarter" idx="12"/>
          </p:nvPr>
        </p:nvSpPr>
        <p:spPr/>
        <p:txBody>
          <a:bodyPr/>
          <a:lstStyle/>
          <a:p>
            <a:fld id="{51D4B5CF-3D22-4002-9F84-7C7B6F431C4E}" type="slidenum">
              <a:rPr lang="fr-FR" smtClean="0"/>
              <a:t>3</a:t>
            </a:fld>
            <a:endParaRPr lang="fr-FR"/>
          </a:p>
        </p:txBody>
      </p:sp>
    </p:spTree>
    <p:extLst>
      <p:ext uri="{BB962C8B-B14F-4D97-AF65-F5344CB8AC3E}">
        <p14:creationId xmlns:p14="http://schemas.microsoft.com/office/powerpoint/2010/main" val="6694234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540606" y="395117"/>
            <a:ext cx="3110788"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effets de la poussée vélique</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927651" y="395117"/>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A9816508-D70B-43CB-B41F-DDAC4DEB01F8}"/>
              </a:ext>
            </a:extLst>
          </p:cNvPr>
          <p:cNvSpPr/>
          <p:nvPr/>
        </p:nvSpPr>
        <p:spPr>
          <a:xfrm>
            <a:off x="2386779" y="6037166"/>
            <a:ext cx="6546574" cy="369332"/>
          </a:xfrm>
          <a:prstGeom prst="rect">
            <a:avLst/>
          </a:prstGeom>
        </p:spPr>
        <p:txBody>
          <a:bodyPr wrap="square">
            <a:spAutoFit/>
          </a:bodyPr>
          <a:lstStyle/>
          <a:p>
            <a:r>
              <a:rPr lang="fr-FR" b="0" i="0" dirty="0">
                <a:solidFill>
                  <a:srgbClr val="00B050"/>
                </a:solidFill>
                <a:effectLst/>
                <a:latin typeface="Times New Roman" panose="02020603050405020304" pitchFamily="18" charset="0"/>
              </a:rPr>
              <a:t>Composante propulsive</a:t>
            </a:r>
            <a:r>
              <a:rPr lang="fr-FR" b="0" i="0" dirty="0">
                <a:solidFill>
                  <a:srgbClr val="000000"/>
                </a:solidFill>
                <a:effectLst/>
                <a:latin typeface="Times New Roman" panose="02020603050405020304" pitchFamily="18" charset="0"/>
              </a:rPr>
              <a:t> + </a:t>
            </a:r>
            <a:r>
              <a:rPr lang="fr-FR" b="0" i="0" dirty="0">
                <a:solidFill>
                  <a:srgbClr val="FF0000"/>
                </a:solidFill>
                <a:effectLst/>
                <a:latin typeface="Times New Roman" panose="02020603050405020304" pitchFamily="18" charset="0"/>
              </a:rPr>
              <a:t>Composante de dérive</a:t>
            </a:r>
            <a:r>
              <a:rPr lang="fr-FR" b="0" i="0" dirty="0">
                <a:solidFill>
                  <a:srgbClr val="000000"/>
                </a:solidFill>
                <a:effectLst/>
                <a:latin typeface="Times New Roman" panose="02020603050405020304" pitchFamily="18" charset="0"/>
              </a:rPr>
              <a:t> = </a:t>
            </a:r>
            <a:r>
              <a:rPr lang="fr-FR" b="0" i="0" dirty="0">
                <a:solidFill>
                  <a:srgbClr val="0070C0"/>
                </a:solidFill>
                <a:effectLst/>
                <a:latin typeface="Times New Roman" panose="02020603050405020304" pitchFamily="18" charset="0"/>
              </a:rPr>
              <a:t>Poussée vélique</a:t>
            </a:r>
            <a:endParaRPr lang="fr-FR" dirty="0"/>
          </a:p>
        </p:txBody>
      </p:sp>
      <p:sp>
        <p:nvSpPr>
          <p:cNvPr id="4" name="Rectangle 3">
            <a:extLst>
              <a:ext uri="{FF2B5EF4-FFF2-40B4-BE49-F238E27FC236}">
                <a16:creationId xmlns:a16="http://schemas.microsoft.com/office/drawing/2014/main" id="{5A1048D7-9617-49A4-8C67-46576F43ABA9}"/>
              </a:ext>
            </a:extLst>
          </p:cNvPr>
          <p:cNvSpPr/>
          <p:nvPr/>
        </p:nvSpPr>
        <p:spPr>
          <a:xfrm>
            <a:off x="2333243" y="5830009"/>
            <a:ext cx="6453809" cy="732183"/>
          </a:xfrm>
          <a:prstGeom prst="rect">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Flèche : bas 6">
            <a:extLst>
              <a:ext uri="{FF2B5EF4-FFF2-40B4-BE49-F238E27FC236}">
                <a16:creationId xmlns:a16="http://schemas.microsoft.com/office/drawing/2014/main" id="{A5BAEBC2-EA63-43EE-9964-435AD413E9B3}"/>
              </a:ext>
            </a:extLst>
          </p:cNvPr>
          <p:cNvSpPr/>
          <p:nvPr/>
        </p:nvSpPr>
        <p:spPr>
          <a:xfrm>
            <a:off x="5350101" y="945875"/>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040D2225-0DDF-4A24-9E46-19CDD6F508E5}"/>
              </a:ext>
            </a:extLst>
          </p:cNvPr>
          <p:cNvSpPr txBox="1"/>
          <p:nvPr/>
        </p:nvSpPr>
        <p:spPr>
          <a:xfrm>
            <a:off x="6338316" y="1065747"/>
            <a:ext cx="616707" cy="369332"/>
          </a:xfrm>
          <a:prstGeom prst="rect">
            <a:avLst/>
          </a:prstGeom>
          <a:noFill/>
        </p:spPr>
        <p:txBody>
          <a:bodyPr wrap="none" rtlCol="0">
            <a:spAutoFit/>
          </a:bodyPr>
          <a:lstStyle/>
          <a:p>
            <a:r>
              <a:rPr lang="fr-FR" dirty="0"/>
              <a:t>Vent</a:t>
            </a:r>
          </a:p>
        </p:txBody>
      </p:sp>
      <p:sp>
        <p:nvSpPr>
          <p:cNvPr id="11" name="Flèche : droite 10">
            <a:extLst>
              <a:ext uri="{FF2B5EF4-FFF2-40B4-BE49-F238E27FC236}">
                <a16:creationId xmlns:a16="http://schemas.microsoft.com/office/drawing/2014/main" id="{C0D991BA-589E-47F3-BA19-D4E0B6994261}"/>
              </a:ext>
            </a:extLst>
          </p:cNvPr>
          <p:cNvSpPr/>
          <p:nvPr/>
        </p:nvSpPr>
        <p:spPr>
          <a:xfrm>
            <a:off x="4951232" y="2750559"/>
            <a:ext cx="1119581" cy="194792"/>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13" name="Flèche : bas 12">
            <a:extLst>
              <a:ext uri="{FF2B5EF4-FFF2-40B4-BE49-F238E27FC236}">
                <a16:creationId xmlns:a16="http://schemas.microsoft.com/office/drawing/2014/main" id="{14A62ABA-59E6-4298-BA3D-D2D86CDD0B8F}"/>
              </a:ext>
            </a:extLst>
          </p:cNvPr>
          <p:cNvSpPr/>
          <p:nvPr/>
        </p:nvSpPr>
        <p:spPr>
          <a:xfrm>
            <a:off x="4851381" y="2866959"/>
            <a:ext cx="155416" cy="981451"/>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lèche : droite 14">
            <a:extLst>
              <a:ext uri="{FF2B5EF4-FFF2-40B4-BE49-F238E27FC236}">
                <a16:creationId xmlns:a16="http://schemas.microsoft.com/office/drawing/2014/main" id="{7F6ECA29-675C-4389-90F2-D07171D7A266}"/>
              </a:ext>
            </a:extLst>
          </p:cNvPr>
          <p:cNvSpPr/>
          <p:nvPr/>
        </p:nvSpPr>
        <p:spPr>
          <a:xfrm rot="2604635" flipV="1">
            <a:off x="4757790" y="3243949"/>
            <a:ext cx="1402301" cy="146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7" name="Connecteur droit 16">
            <a:extLst>
              <a:ext uri="{FF2B5EF4-FFF2-40B4-BE49-F238E27FC236}">
                <a16:creationId xmlns:a16="http://schemas.microsoft.com/office/drawing/2014/main" id="{FBF964D7-C610-46BC-9CAE-391C26AED217}"/>
              </a:ext>
            </a:extLst>
          </p:cNvPr>
          <p:cNvCxnSpPr>
            <a:cxnSpLocks/>
          </p:cNvCxnSpPr>
          <p:nvPr/>
        </p:nvCxnSpPr>
        <p:spPr>
          <a:xfrm flipH="1">
            <a:off x="4095449" y="2076373"/>
            <a:ext cx="1450674" cy="1345261"/>
          </a:xfrm>
          <a:prstGeom prst="line">
            <a:avLst/>
          </a:prstGeom>
        </p:spPr>
        <p:style>
          <a:lnRef idx="1">
            <a:schemeClr val="accent1"/>
          </a:lnRef>
          <a:fillRef idx="0">
            <a:schemeClr val="accent1"/>
          </a:fillRef>
          <a:effectRef idx="0">
            <a:schemeClr val="accent1"/>
          </a:effectRef>
          <a:fontRef idx="minor">
            <a:schemeClr val="tx1"/>
          </a:fontRef>
        </p:style>
      </p:cxnSp>
      <p:sp>
        <p:nvSpPr>
          <p:cNvPr id="20" name="Flèche : droite 19">
            <a:extLst>
              <a:ext uri="{FF2B5EF4-FFF2-40B4-BE49-F238E27FC236}">
                <a16:creationId xmlns:a16="http://schemas.microsoft.com/office/drawing/2014/main" id="{FA9BB073-9E70-4CBB-BBFF-6CEC446259F9}"/>
              </a:ext>
            </a:extLst>
          </p:cNvPr>
          <p:cNvSpPr/>
          <p:nvPr/>
        </p:nvSpPr>
        <p:spPr>
          <a:xfrm rot="18283561">
            <a:off x="1607087" y="2119211"/>
            <a:ext cx="814368" cy="182377"/>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cxnSp>
        <p:nvCxnSpPr>
          <p:cNvPr id="21" name="Connecteur droit 20">
            <a:extLst>
              <a:ext uri="{FF2B5EF4-FFF2-40B4-BE49-F238E27FC236}">
                <a16:creationId xmlns:a16="http://schemas.microsoft.com/office/drawing/2014/main" id="{963ED3C5-B11C-484E-B2B5-29D77B243339}"/>
              </a:ext>
            </a:extLst>
          </p:cNvPr>
          <p:cNvCxnSpPr>
            <a:cxnSpLocks/>
          </p:cNvCxnSpPr>
          <p:nvPr/>
        </p:nvCxnSpPr>
        <p:spPr>
          <a:xfrm flipH="1">
            <a:off x="1275944" y="1823796"/>
            <a:ext cx="576845" cy="1780555"/>
          </a:xfrm>
          <a:prstGeom prst="line">
            <a:avLst/>
          </a:prstGeom>
        </p:spPr>
        <p:style>
          <a:lnRef idx="1">
            <a:schemeClr val="accent1"/>
          </a:lnRef>
          <a:fillRef idx="0">
            <a:schemeClr val="accent1"/>
          </a:fillRef>
          <a:effectRef idx="0">
            <a:schemeClr val="accent1"/>
          </a:effectRef>
          <a:fontRef idx="minor">
            <a:schemeClr val="tx1"/>
          </a:fontRef>
        </p:style>
      </p:cxnSp>
      <p:sp>
        <p:nvSpPr>
          <p:cNvPr id="23" name="Flèche : droite 22">
            <a:extLst>
              <a:ext uri="{FF2B5EF4-FFF2-40B4-BE49-F238E27FC236}">
                <a16:creationId xmlns:a16="http://schemas.microsoft.com/office/drawing/2014/main" id="{1137BBFF-5002-49C1-990B-FB9CAB1651D8}"/>
              </a:ext>
            </a:extLst>
          </p:cNvPr>
          <p:cNvSpPr/>
          <p:nvPr/>
        </p:nvSpPr>
        <p:spPr>
          <a:xfrm rot="921857" flipV="1">
            <a:off x="1717222" y="2683959"/>
            <a:ext cx="1391128" cy="1744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Flèche : bas 27">
            <a:extLst>
              <a:ext uri="{FF2B5EF4-FFF2-40B4-BE49-F238E27FC236}">
                <a16:creationId xmlns:a16="http://schemas.microsoft.com/office/drawing/2014/main" id="{796341DE-18C4-4D8B-9B8A-3106000801DB}"/>
              </a:ext>
            </a:extLst>
          </p:cNvPr>
          <p:cNvSpPr/>
          <p:nvPr/>
        </p:nvSpPr>
        <p:spPr>
          <a:xfrm rot="18588858">
            <a:off x="2169724" y="2333992"/>
            <a:ext cx="184034" cy="1469429"/>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9" name="Connecteur droit 28">
            <a:extLst>
              <a:ext uri="{FF2B5EF4-FFF2-40B4-BE49-F238E27FC236}">
                <a16:creationId xmlns:a16="http://schemas.microsoft.com/office/drawing/2014/main" id="{7EBC42E7-46E3-4CE4-AAD1-46CF7DC052A5}"/>
              </a:ext>
            </a:extLst>
          </p:cNvPr>
          <p:cNvCxnSpPr>
            <a:cxnSpLocks/>
          </p:cNvCxnSpPr>
          <p:nvPr/>
        </p:nvCxnSpPr>
        <p:spPr>
          <a:xfrm flipH="1">
            <a:off x="9581735" y="2910944"/>
            <a:ext cx="1903418"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Flèche : droite 30">
            <a:extLst>
              <a:ext uri="{FF2B5EF4-FFF2-40B4-BE49-F238E27FC236}">
                <a16:creationId xmlns:a16="http://schemas.microsoft.com/office/drawing/2014/main" id="{F80ECA7B-52F3-47CE-9232-25686383A9B5}"/>
              </a:ext>
            </a:extLst>
          </p:cNvPr>
          <p:cNvSpPr/>
          <p:nvPr/>
        </p:nvSpPr>
        <p:spPr>
          <a:xfrm rot="5400000" flipV="1">
            <a:off x="10149228" y="3654616"/>
            <a:ext cx="1402301" cy="1467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Flèche : droite 31">
            <a:extLst>
              <a:ext uri="{FF2B5EF4-FFF2-40B4-BE49-F238E27FC236}">
                <a16:creationId xmlns:a16="http://schemas.microsoft.com/office/drawing/2014/main" id="{2BEF2508-8961-4DBB-ADEF-CFD9C01393D1}"/>
              </a:ext>
            </a:extLst>
          </p:cNvPr>
          <p:cNvSpPr/>
          <p:nvPr/>
        </p:nvSpPr>
        <p:spPr>
          <a:xfrm rot="5400000">
            <a:off x="9732085" y="3654615"/>
            <a:ext cx="1402302" cy="146798"/>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10" name="Arc plein 9">
            <a:extLst>
              <a:ext uri="{FF2B5EF4-FFF2-40B4-BE49-F238E27FC236}">
                <a16:creationId xmlns:a16="http://schemas.microsoft.com/office/drawing/2014/main" id="{820CB394-A4BE-461D-AF6B-D98C99FD97B4}"/>
              </a:ext>
            </a:extLst>
          </p:cNvPr>
          <p:cNvSpPr/>
          <p:nvPr/>
        </p:nvSpPr>
        <p:spPr>
          <a:xfrm rot="6506688">
            <a:off x="610515" y="2597367"/>
            <a:ext cx="1947813" cy="233415"/>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Arc plein 23">
            <a:extLst>
              <a:ext uri="{FF2B5EF4-FFF2-40B4-BE49-F238E27FC236}">
                <a16:creationId xmlns:a16="http://schemas.microsoft.com/office/drawing/2014/main" id="{EF62C223-0312-498D-8E15-D2EDF3C67AED}"/>
              </a:ext>
            </a:extLst>
          </p:cNvPr>
          <p:cNvSpPr/>
          <p:nvPr/>
        </p:nvSpPr>
        <p:spPr>
          <a:xfrm rot="8213450">
            <a:off x="3819383" y="2646319"/>
            <a:ext cx="1990779" cy="2782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7" name="Arc plein 26">
            <a:extLst>
              <a:ext uri="{FF2B5EF4-FFF2-40B4-BE49-F238E27FC236}">
                <a16:creationId xmlns:a16="http://schemas.microsoft.com/office/drawing/2014/main" id="{C4171896-E86D-4278-AB0A-9C53CBAFFE8A}"/>
              </a:ext>
            </a:extLst>
          </p:cNvPr>
          <p:cNvSpPr/>
          <p:nvPr/>
        </p:nvSpPr>
        <p:spPr>
          <a:xfrm rot="10800000">
            <a:off x="9574869" y="2785457"/>
            <a:ext cx="1990779" cy="2782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30" name="Arc plein 29">
            <a:extLst>
              <a:ext uri="{FF2B5EF4-FFF2-40B4-BE49-F238E27FC236}">
                <a16:creationId xmlns:a16="http://schemas.microsoft.com/office/drawing/2014/main" id="{B3678322-9C10-4D0B-BC0C-EEF292360B3A}"/>
              </a:ext>
            </a:extLst>
          </p:cNvPr>
          <p:cNvSpPr/>
          <p:nvPr/>
        </p:nvSpPr>
        <p:spPr>
          <a:xfrm rot="9669789">
            <a:off x="6755954" y="2801375"/>
            <a:ext cx="1990779" cy="278276"/>
          </a:xfrm>
          <a:prstGeom prst="blockArc">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cxnSp>
        <p:nvCxnSpPr>
          <p:cNvPr id="33" name="Connecteur droit 32">
            <a:extLst>
              <a:ext uri="{FF2B5EF4-FFF2-40B4-BE49-F238E27FC236}">
                <a16:creationId xmlns:a16="http://schemas.microsoft.com/office/drawing/2014/main" id="{F1D4DFF0-EB74-469A-800F-78AAC1519F2E}"/>
              </a:ext>
            </a:extLst>
          </p:cNvPr>
          <p:cNvCxnSpPr>
            <a:cxnSpLocks/>
          </p:cNvCxnSpPr>
          <p:nvPr/>
        </p:nvCxnSpPr>
        <p:spPr>
          <a:xfrm flipH="1">
            <a:off x="6855250" y="2600789"/>
            <a:ext cx="1818314" cy="620310"/>
          </a:xfrm>
          <a:prstGeom prst="line">
            <a:avLst/>
          </a:prstGeom>
        </p:spPr>
        <p:style>
          <a:lnRef idx="1">
            <a:schemeClr val="accent1"/>
          </a:lnRef>
          <a:fillRef idx="0">
            <a:schemeClr val="accent1"/>
          </a:fillRef>
          <a:effectRef idx="0">
            <a:schemeClr val="accent1"/>
          </a:effectRef>
          <a:fontRef idx="minor">
            <a:schemeClr val="tx1"/>
          </a:fontRef>
        </p:style>
      </p:cxnSp>
      <p:sp>
        <p:nvSpPr>
          <p:cNvPr id="34" name="Flèche : droite 33">
            <a:extLst>
              <a:ext uri="{FF2B5EF4-FFF2-40B4-BE49-F238E27FC236}">
                <a16:creationId xmlns:a16="http://schemas.microsoft.com/office/drawing/2014/main" id="{C5E6BFFC-2647-451C-8B5A-0A682A24CFEE}"/>
              </a:ext>
            </a:extLst>
          </p:cNvPr>
          <p:cNvSpPr/>
          <p:nvPr/>
        </p:nvSpPr>
        <p:spPr>
          <a:xfrm rot="3826406" flipV="1">
            <a:off x="7469531" y="3531121"/>
            <a:ext cx="1294530" cy="1824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Flèche : droite 34">
            <a:extLst>
              <a:ext uri="{FF2B5EF4-FFF2-40B4-BE49-F238E27FC236}">
                <a16:creationId xmlns:a16="http://schemas.microsoft.com/office/drawing/2014/main" id="{5B94DCA9-16C1-43CC-80F9-705AF0C989F8}"/>
              </a:ext>
            </a:extLst>
          </p:cNvPr>
          <p:cNvSpPr/>
          <p:nvPr/>
        </p:nvSpPr>
        <p:spPr>
          <a:xfrm rot="2879951">
            <a:off x="7680064" y="3409834"/>
            <a:ext cx="1310746" cy="188849"/>
          </a:xfrm>
          <a:prstGeom prst="rightArrow">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FF00"/>
              </a:solidFill>
            </a:endParaRPr>
          </a:p>
        </p:txBody>
      </p:sp>
      <p:sp>
        <p:nvSpPr>
          <p:cNvPr id="36" name="Flèche : bas 35">
            <a:extLst>
              <a:ext uri="{FF2B5EF4-FFF2-40B4-BE49-F238E27FC236}">
                <a16:creationId xmlns:a16="http://schemas.microsoft.com/office/drawing/2014/main" id="{A02C58FE-DA3A-42C4-8475-435A5F4572B7}"/>
              </a:ext>
            </a:extLst>
          </p:cNvPr>
          <p:cNvSpPr/>
          <p:nvPr/>
        </p:nvSpPr>
        <p:spPr>
          <a:xfrm rot="2354212" flipH="1">
            <a:off x="7621103" y="2996021"/>
            <a:ext cx="111931" cy="50538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ZoneTexte 17">
            <a:extLst>
              <a:ext uri="{FF2B5EF4-FFF2-40B4-BE49-F238E27FC236}">
                <a16:creationId xmlns:a16="http://schemas.microsoft.com/office/drawing/2014/main" id="{F6816FBA-21E6-46A5-B0F0-17EDF38CC3F6}"/>
              </a:ext>
            </a:extLst>
          </p:cNvPr>
          <p:cNvSpPr txBox="1"/>
          <p:nvPr/>
        </p:nvSpPr>
        <p:spPr>
          <a:xfrm>
            <a:off x="1152688" y="4560096"/>
            <a:ext cx="1690078" cy="369332"/>
          </a:xfrm>
          <a:prstGeom prst="rect">
            <a:avLst/>
          </a:prstGeom>
          <a:noFill/>
        </p:spPr>
        <p:txBody>
          <a:bodyPr wrap="none" rtlCol="0">
            <a:spAutoFit/>
          </a:bodyPr>
          <a:lstStyle/>
          <a:p>
            <a:r>
              <a:rPr lang="fr-FR" dirty="0"/>
              <a:t>Près – bon plein</a:t>
            </a:r>
          </a:p>
        </p:txBody>
      </p:sp>
      <p:sp>
        <p:nvSpPr>
          <p:cNvPr id="40" name="ZoneTexte 39">
            <a:extLst>
              <a:ext uri="{FF2B5EF4-FFF2-40B4-BE49-F238E27FC236}">
                <a16:creationId xmlns:a16="http://schemas.microsoft.com/office/drawing/2014/main" id="{9E3A7A63-A8F9-4748-984F-5CD4BC35A8B1}"/>
              </a:ext>
            </a:extLst>
          </p:cNvPr>
          <p:cNvSpPr txBox="1"/>
          <p:nvPr/>
        </p:nvSpPr>
        <p:spPr>
          <a:xfrm>
            <a:off x="4643392" y="4597416"/>
            <a:ext cx="993154" cy="369332"/>
          </a:xfrm>
          <a:prstGeom prst="rect">
            <a:avLst/>
          </a:prstGeom>
          <a:noFill/>
        </p:spPr>
        <p:txBody>
          <a:bodyPr wrap="square" rtlCol="0">
            <a:spAutoFit/>
          </a:bodyPr>
          <a:lstStyle/>
          <a:p>
            <a:r>
              <a:rPr lang="fr-FR" dirty="0"/>
              <a:t>Travers</a:t>
            </a:r>
          </a:p>
        </p:txBody>
      </p:sp>
      <p:sp>
        <p:nvSpPr>
          <p:cNvPr id="41" name="ZoneTexte 40">
            <a:extLst>
              <a:ext uri="{FF2B5EF4-FFF2-40B4-BE49-F238E27FC236}">
                <a16:creationId xmlns:a16="http://schemas.microsoft.com/office/drawing/2014/main" id="{1711B365-0C3A-4C95-B80E-E59B5B0A6296}"/>
              </a:ext>
            </a:extLst>
          </p:cNvPr>
          <p:cNvSpPr txBox="1"/>
          <p:nvPr/>
        </p:nvSpPr>
        <p:spPr>
          <a:xfrm>
            <a:off x="7022157" y="4597948"/>
            <a:ext cx="2513800" cy="369332"/>
          </a:xfrm>
          <a:prstGeom prst="rect">
            <a:avLst/>
          </a:prstGeom>
          <a:noFill/>
        </p:spPr>
        <p:txBody>
          <a:bodyPr wrap="square" rtlCol="0">
            <a:spAutoFit/>
          </a:bodyPr>
          <a:lstStyle/>
          <a:p>
            <a:r>
              <a:rPr lang="fr-FR" dirty="0"/>
              <a:t>Largue – Grand Largue</a:t>
            </a:r>
          </a:p>
        </p:txBody>
      </p:sp>
      <p:sp>
        <p:nvSpPr>
          <p:cNvPr id="42" name="ZoneTexte 41">
            <a:extLst>
              <a:ext uri="{FF2B5EF4-FFF2-40B4-BE49-F238E27FC236}">
                <a16:creationId xmlns:a16="http://schemas.microsoft.com/office/drawing/2014/main" id="{574B9060-15A0-4E4B-89BB-BE095ECA9C2B}"/>
              </a:ext>
            </a:extLst>
          </p:cNvPr>
          <p:cNvSpPr txBox="1"/>
          <p:nvPr/>
        </p:nvSpPr>
        <p:spPr>
          <a:xfrm>
            <a:off x="10005080" y="4610256"/>
            <a:ext cx="1832976" cy="369332"/>
          </a:xfrm>
          <a:prstGeom prst="rect">
            <a:avLst/>
          </a:prstGeom>
          <a:noFill/>
        </p:spPr>
        <p:txBody>
          <a:bodyPr wrap="square" rtlCol="0">
            <a:spAutoFit/>
          </a:bodyPr>
          <a:lstStyle/>
          <a:p>
            <a:r>
              <a:rPr lang="fr-FR" dirty="0"/>
              <a:t>Vent arrière</a:t>
            </a:r>
          </a:p>
        </p:txBody>
      </p:sp>
      <p:cxnSp>
        <p:nvCxnSpPr>
          <p:cNvPr id="22" name="Connecteur droit avec flèche 21">
            <a:extLst>
              <a:ext uri="{FF2B5EF4-FFF2-40B4-BE49-F238E27FC236}">
                <a16:creationId xmlns:a16="http://schemas.microsoft.com/office/drawing/2014/main" id="{7A44F17B-70B1-49D6-926F-0946BB1A01BC}"/>
              </a:ext>
            </a:extLst>
          </p:cNvPr>
          <p:cNvCxnSpPr>
            <a:cxnSpLocks/>
          </p:cNvCxnSpPr>
          <p:nvPr/>
        </p:nvCxnSpPr>
        <p:spPr>
          <a:xfrm flipV="1">
            <a:off x="1061304" y="1094154"/>
            <a:ext cx="1362932" cy="17442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Connecteur droit avec flèche 42">
            <a:extLst>
              <a:ext uri="{FF2B5EF4-FFF2-40B4-BE49-F238E27FC236}">
                <a16:creationId xmlns:a16="http://schemas.microsoft.com/office/drawing/2014/main" id="{BC227B7F-372C-46D4-8B4B-0E03067E3009}"/>
              </a:ext>
            </a:extLst>
          </p:cNvPr>
          <p:cNvCxnSpPr>
            <a:cxnSpLocks/>
          </p:cNvCxnSpPr>
          <p:nvPr/>
        </p:nvCxnSpPr>
        <p:spPr>
          <a:xfrm flipV="1">
            <a:off x="4019424" y="2094433"/>
            <a:ext cx="2661353" cy="51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cteur droit avec flèche 44">
            <a:extLst>
              <a:ext uri="{FF2B5EF4-FFF2-40B4-BE49-F238E27FC236}">
                <a16:creationId xmlns:a16="http://schemas.microsoft.com/office/drawing/2014/main" id="{800A19B6-A63C-49B6-BC92-1A73EC0497D0}"/>
              </a:ext>
            </a:extLst>
          </p:cNvPr>
          <p:cNvCxnSpPr>
            <a:cxnSpLocks/>
          </p:cNvCxnSpPr>
          <p:nvPr/>
        </p:nvCxnSpPr>
        <p:spPr>
          <a:xfrm>
            <a:off x="7370213" y="1526873"/>
            <a:ext cx="2166602" cy="1773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E9F6BD91-70D3-4E99-AAF3-5849BDAFEB85}"/>
              </a:ext>
            </a:extLst>
          </p:cNvPr>
          <p:cNvCxnSpPr>
            <a:cxnSpLocks/>
          </p:cNvCxnSpPr>
          <p:nvPr/>
        </p:nvCxnSpPr>
        <p:spPr>
          <a:xfrm>
            <a:off x="11582400" y="1435079"/>
            <a:ext cx="0" cy="20171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43A9A9DE-03A7-443B-B738-FE2A28AC0B5F}"/>
              </a:ext>
            </a:extLst>
          </p:cNvPr>
          <p:cNvSpPr>
            <a:spLocks noGrp="1"/>
          </p:cNvSpPr>
          <p:nvPr>
            <p:ph type="sldNum" sz="quarter" idx="12"/>
          </p:nvPr>
        </p:nvSpPr>
        <p:spPr/>
        <p:txBody>
          <a:bodyPr/>
          <a:lstStyle/>
          <a:p>
            <a:fld id="{51D4B5CF-3D22-4002-9F84-7C7B6F431C4E}" type="slidenum">
              <a:rPr lang="fr-FR" smtClean="0"/>
              <a:t>4</a:t>
            </a:fld>
            <a:endParaRPr lang="fr-FR"/>
          </a:p>
        </p:txBody>
      </p:sp>
    </p:spTree>
    <p:extLst>
      <p:ext uri="{BB962C8B-B14F-4D97-AF65-F5344CB8AC3E}">
        <p14:creationId xmlns:p14="http://schemas.microsoft.com/office/powerpoint/2010/main" val="2676231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ile faseyante.png">
            <a:extLst>
              <a:ext uri="{FF2B5EF4-FFF2-40B4-BE49-F238E27FC236}">
                <a16:creationId xmlns:a16="http://schemas.microsoft.com/office/drawing/2014/main" id="{AD33E36D-9EB2-4D98-A7AC-09C0D58C20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0793" y="1114128"/>
            <a:ext cx="3751608" cy="551444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84D5049B-5EFF-4772-9E4E-51140A693FE1}"/>
              </a:ext>
            </a:extLst>
          </p:cNvPr>
          <p:cNvSpPr/>
          <p:nvPr/>
        </p:nvSpPr>
        <p:spPr>
          <a:xfrm>
            <a:off x="821635" y="1002630"/>
            <a:ext cx="7009158" cy="4247317"/>
          </a:xfrm>
          <a:prstGeom prst="rect">
            <a:avLst/>
          </a:prstGeom>
        </p:spPr>
        <p:txBody>
          <a:bodyPr wrap="square">
            <a:spAutoFit/>
          </a:bodyPr>
          <a:lstStyle/>
          <a:p>
            <a:pPr algn="just">
              <a:spcAft>
                <a:spcPts val="0"/>
              </a:spcAft>
            </a:pPr>
            <a:r>
              <a:rPr lang="fr-FR" b="0" i="0" dirty="0">
                <a:solidFill>
                  <a:srgbClr val="000000"/>
                </a:solidFill>
                <a:effectLst/>
                <a:latin typeface="Times New Roman" panose="02020603050405020304" pitchFamily="18" charset="0"/>
              </a:rPr>
              <a:t>L’air exerce sur la voile une force aérodynamique qui est la somme des forces de pression et de dépression créées par l’écoulement de l’air sur la surface de la voile.</a:t>
            </a:r>
          </a:p>
          <a:p>
            <a:pPr algn="just">
              <a:spcAft>
                <a:spcPts val="0"/>
              </a:spcAft>
            </a:pPr>
            <a:endParaRPr lang="fr-FR" dirty="0">
              <a:solidFill>
                <a:srgbClr val="000000"/>
              </a:solidFill>
              <a:latin typeface="Times New Roman" panose="02020603050405020304" pitchFamily="18" charset="0"/>
            </a:endParaRPr>
          </a:p>
          <a:p>
            <a:pPr algn="just">
              <a:spcAft>
                <a:spcPts val="0"/>
              </a:spcAft>
            </a:pPr>
            <a:r>
              <a:rPr lang="fr-FR" dirty="0">
                <a:solidFill>
                  <a:srgbClr val="000000"/>
                </a:solidFill>
                <a:latin typeface="Times New Roman" panose="02020603050405020304" pitchFamily="18" charset="0"/>
              </a:rPr>
              <a:t>Lorsque le vent rencontre la voile, il se sépare en deux filets d’air qui longent chacun la face externe (l’extrados) et interne (l’intrados) de la voile. Quand les voiles sont bien réglées, l’air circule sans former de tourbillons, on dit que l’écoulement est laminaire.</a:t>
            </a:r>
          </a:p>
          <a:p>
            <a:pPr algn="just">
              <a:spcAft>
                <a:spcPts val="0"/>
              </a:spcAft>
            </a:pPr>
            <a:endParaRPr lang="fr-FR" b="0" i="0" dirty="0">
              <a:solidFill>
                <a:srgbClr val="000000"/>
              </a:solidFill>
              <a:effectLst/>
              <a:latin typeface="Times New Roman" panose="02020603050405020304" pitchFamily="18" charset="0"/>
            </a:endParaRPr>
          </a:p>
          <a:p>
            <a:pPr algn="just">
              <a:spcAft>
                <a:spcPts val="0"/>
              </a:spcAft>
            </a:pPr>
            <a:r>
              <a:rPr lang="fr-FR" b="0" i="0" dirty="0">
                <a:solidFill>
                  <a:srgbClr val="000000"/>
                </a:solidFill>
                <a:effectLst/>
                <a:latin typeface="Times New Roman" panose="02020603050405020304" pitchFamily="18" charset="0"/>
              </a:rPr>
              <a:t>Quand la voile est lâchée ou qu’elle est au bout au vent (placée face au vent), la voile ne peut pas se gonfler correctement. Ainsi, le frottement de l’air sur la voile ne la fait que fasseyer.</a:t>
            </a:r>
          </a:p>
          <a:p>
            <a:pPr algn="just">
              <a:spcAft>
                <a:spcPts val="0"/>
              </a:spcAft>
            </a:pPr>
            <a:endParaRPr lang="fr-FR" dirty="0">
              <a:solidFill>
                <a:srgbClr val="000000"/>
              </a:solidFill>
              <a:latin typeface="Times New Roman" panose="02020603050405020304" pitchFamily="18" charset="0"/>
            </a:endParaRPr>
          </a:p>
          <a:p>
            <a:pPr algn="just">
              <a:spcAft>
                <a:spcPts val="0"/>
              </a:spcAft>
            </a:pPr>
            <a:r>
              <a:rPr lang="fr-FR" b="0" i="0" dirty="0">
                <a:solidFill>
                  <a:srgbClr val="000000"/>
                </a:solidFill>
                <a:effectLst/>
                <a:latin typeface="Times New Roman" panose="02020603050405020304" pitchFamily="18" charset="0"/>
              </a:rPr>
              <a:t>On obtient un bon réglage de la voile en la bordant « à la limite</a:t>
            </a:r>
          </a:p>
          <a:p>
            <a:pPr algn="just">
              <a:spcAft>
                <a:spcPts val="0"/>
              </a:spcAft>
            </a:pPr>
            <a:r>
              <a:rPr lang="fr-FR" dirty="0">
                <a:solidFill>
                  <a:srgbClr val="000000"/>
                </a:solidFill>
                <a:latin typeface="Times New Roman" panose="02020603050405020304" pitchFamily="18" charset="0"/>
              </a:rPr>
              <a:t>du fasseyement ».</a:t>
            </a:r>
            <a:endParaRPr lang="fr-FR" b="0" i="0" dirty="0">
              <a:solidFill>
                <a:srgbClr val="000000"/>
              </a:solidFill>
              <a:effectLst/>
              <a:latin typeface="Times New Roman" panose="02020603050405020304" pitchFamily="18" charset="0"/>
            </a:endParaRPr>
          </a:p>
        </p:txBody>
      </p:sp>
      <p:sp>
        <p:nvSpPr>
          <p:cNvPr id="5" name="Rectangle 4">
            <a:extLst>
              <a:ext uri="{FF2B5EF4-FFF2-40B4-BE49-F238E27FC236}">
                <a16:creationId xmlns:a16="http://schemas.microsoft.com/office/drawing/2014/main" id="{5E1F32E1-EA88-44E2-B2FE-01D214AB2E36}"/>
              </a:ext>
            </a:extLst>
          </p:cNvPr>
          <p:cNvSpPr/>
          <p:nvPr/>
        </p:nvSpPr>
        <p:spPr>
          <a:xfrm>
            <a:off x="4540606" y="395117"/>
            <a:ext cx="3110788"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effets de la poussée vélique</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927651" y="395117"/>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59AD34FB-C159-42F5-AD36-40FA66AA016F}"/>
              </a:ext>
            </a:extLst>
          </p:cNvPr>
          <p:cNvSpPr>
            <a:spLocks noGrp="1"/>
          </p:cNvSpPr>
          <p:nvPr>
            <p:ph type="sldNum" sz="quarter" idx="12"/>
          </p:nvPr>
        </p:nvSpPr>
        <p:spPr/>
        <p:txBody>
          <a:bodyPr/>
          <a:lstStyle/>
          <a:p>
            <a:fld id="{51D4B5CF-3D22-4002-9F84-7C7B6F431C4E}" type="slidenum">
              <a:rPr lang="fr-FR" smtClean="0"/>
              <a:t>5</a:t>
            </a:fld>
            <a:endParaRPr lang="fr-FR"/>
          </a:p>
        </p:txBody>
      </p:sp>
    </p:spTree>
    <p:extLst>
      <p:ext uri="{BB962C8B-B14F-4D97-AF65-F5344CB8AC3E}">
        <p14:creationId xmlns:p14="http://schemas.microsoft.com/office/powerpoint/2010/main" val="535603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Velique 2.png">
            <a:extLst>
              <a:ext uri="{FF2B5EF4-FFF2-40B4-BE49-F238E27FC236}">
                <a16:creationId xmlns:a16="http://schemas.microsoft.com/office/drawing/2014/main" id="{90B9324E-8D6E-4909-B5B8-73C2E0D262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4028" y="1501457"/>
            <a:ext cx="7013748" cy="51337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E1F32E1-EA88-44E2-B2FE-01D214AB2E36}"/>
              </a:ext>
            </a:extLst>
          </p:cNvPr>
          <p:cNvSpPr/>
          <p:nvPr/>
        </p:nvSpPr>
        <p:spPr>
          <a:xfrm>
            <a:off x="4540606" y="395117"/>
            <a:ext cx="3110788"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effets de la poussée vélique</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927651" y="395117"/>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a:extLst>
              <a:ext uri="{FF2B5EF4-FFF2-40B4-BE49-F238E27FC236}">
                <a16:creationId xmlns:a16="http://schemas.microsoft.com/office/drawing/2014/main" id="{AF3DEC9D-D2F3-4532-B4A6-4AF426D89CF7}"/>
              </a:ext>
            </a:extLst>
          </p:cNvPr>
          <p:cNvSpPr/>
          <p:nvPr/>
        </p:nvSpPr>
        <p:spPr>
          <a:xfrm>
            <a:off x="927650" y="1039792"/>
            <a:ext cx="10654749" cy="923330"/>
          </a:xfrm>
          <a:prstGeom prst="rect">
            <a:avLst/>
          </a:prstGeom>
        </p:spPr>
        <p:txBody>
          <a:bodyPr wrap="square">
            <a:spAutoFit/>
          </a:bodyPr>
          <a:lstStyle/>
          <a:p>
            <a:r>
              <a:rPr lang="fr-FR" b="0" i="0" dirty="0">
                <a:solidFill>
                  <a:srgbClr val="000000"/>
                </a:solidFill>
                <a:effectLst/>
                <a:latin typeface="Times New Roman" panose="02020603050405020304" pitchFamily="18" charset="0"/>
              </a:rPr>
              <a:t>Lorsque l'on borde la voile, celle-ci créer un angle avec le vent. La force aérodynamique générée s'appelle poussée vélique. Cette poussée s'exerce perpendiculairement à la voile et ce quelque soit l'angle de la dérivation des filets d'air.</a:t>
            </a:r>
            <a:endParaRPr lang="fr-FR" dirty="0"/>
          </a:p>
        </p:txBody>
      </p:sp>
      <p:sp>
        <p:nvSpPr>
          <p:cNvPr id="3" name="Espace réservé du numéro de diapositive 2">
            <a:extLst>
              <a:ext uri="{FF2B5EF4-FFF2-40B4-BE49-F238E27FC236}">
                <a16:creationId xmlns:a16="http://schemas.microsoft.com/office/drawing/2014/main" id="{66D7CCCE-68A2-421C-B9DA-7B4A0948B82E}"/>
              </a:ext>
            </a:extLst>
          </p:cNvPr>
          <p:cNvSpPr>
            <a:spLocks noGrp="1"/>
          </p:cNvSpPr>
          <p:nvPr>
            <p:ph type="sldNum" sz="quarter" idx="12"/>
          </p:nvPr>
        </p:nvSpPr>
        <p:spPr/>
        <p:txBody>
          <a:bodyPr/>
          <a:lstStyle/>
          <a:p>
            <a:fld id="{51D4B5CF-3D22-4002-9F84-7C7B6F431C4E}" type="slidenum">
              <a:rPr lang="fr-FR" smtClean="0"/>
              <a:t>6</a:t>
            </a:fld>
            <a:endParaRPr lang="fr-FR"/>
          </a:p>
        </p:txBody>
      </p:sp>
      <p:sp>
        <p:nvSpPr>
          <p:cNvPr id="4" name="Rectangle 3">
            <a:extLst>
              <a:ext uri="{FF2B5EF4-FFF2-40B4-BE49-F238E27FC236}">
                <a16:creationId xmlns:a16="http://schemas.microsoft.com/office/drawing/2014/main" id="{C870AE51-4720-4A88-A3AE-1ABDB2396627}"/>
              </a:ext>
            </a:extLst>
          </p:cNvPr>
          <p:cNvSpPr/>
          <p:nvPr/>
        </p:nvSpPr>
        <p:spPr>
          <a:xfrm>
            <a:off x="927650" y="2139291"/>
            <a:ext cx="3884103" cy="3416320"/>
          </a:xfrm>
          <a:prstGeom prst="rect">
            <a:avLst/>
          </a:prstGeom>
        </p:spPr>
        <p:txBody>
          <a:bodyPr wrap="square">
            <a:spAutoFit/>
          </a:bodyPr>
          <a:lstStyle/>
          <a:p>
            <a:r>
              <a:rPr lang="fr-FR" dirty="0">
                <a:solidFill>
                  <a:srgbClr val="000000"/>
                </a:solidFill>
                <a:latin typeface="Times New Roman" panose="02020603050405020304" pitchFamily="18" charset="0"/>
              </a:rPr>
              <a:t>Le vent qui souffle dans la voile crée une différence de pression entre les deux côtés de la voile. Sous le vent l’air dévié par la voile accélère, créant une dépression. Au vent, l’air s’étale dans le creux et ralentit. l’air qui circule dans l’intrados exerce tout de même une pression sur la voile, mais celle-ci est deux fois moins forte que la dépression sous le vent. Voilà pourquoi on considère que les voiles sont plus aspirées que poussées.</a:t>
            </a:r>
          </a:p>
        </p:txBody>
      </p:sp>
    </p:spTree>
    <p:extLst>
      <p:ext uri="{BB962C8B-B14F-4D97-AF65-F5344CB8AC3E}">
        <p14:creationId xmlns:p14="http://schemas.microsoft.com/office/powerpoint/2010/main" val="465406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540606" y="395117"/>
            <a:ext cx="3110788"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effets de la poussée vélique</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927651" y="395117"/>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074" name="Picture 2" descr="good velique.png">
            <a:extLst>
              <a:ext uri="{FF2B5EF4-FFF2-40B4-BE49-F238E27FC236}">
                <a16:creationId xmlns:a16="http://schemas.microsoft.com/office/drawing/2014/main" id="{07614724-D934-49DE-A03C-AE5CCA883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1371600"/>
            <a:ext cx="9525000" cy="5486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0E8851E-E546-41B5-8DCD-462E0868A497}"/>
              </a:ext>
            </a:extLst>
          </p:cNvPr>
          <p:cNvSpPr/>
          <p:nvPr/>
        </p:nvSpPr>
        <p:spPr>
          <a:xfrm>
            <a:off x="927650" y="909935"/>
            <a:ext cx="10654749" cy="369332"/>
          </a:xfrm>
          <a:prstGeom prst="rect">
            <a:avLst/>
          </a:prstGeom>
        </p:spPr>
        <p:txBody>
          <a:bodyPr wrap="square">
            <a:spAutoFit/>
          </a:bodyPr>
          <a:lstStyle/>
          <a:p>
            <a:pPr algn="ctr"/>
            <a:r>
              <a:rPr lang="fr-FR" dirty="0"/>
              <a:t>Effets du réglage de la voile sur la poussée vélique</a:t>
            </a:r>
          </a:p>
        </p:txBody>
      </p:sp>
      <p:sp>
        <p:nvSpPr>
          <p:cNvPr id="2" name="Espace réservé du numéro de diapositive 1">
            <a:extLst>
              <a:ext uri="{FF2B5EF4-FFF2-40B4-BE49-F238E27FC236}">
                <a16:creationId xmlns:a16="http://schemas.microsoft.com/office/drawing/2014/main" id="{3BD70805-A391-467B-8831-FC3764559000}"/>
              </a:ext>
            </a:extLst>
          </p:cNvPr>
          <p:cNvSpPr>
            <a:spLocks noGrp="1"/>
          </p:cNvSpPr>
          <p:nvPr>
            <p:ph type="sldNum" sz="quarter" idx="12"/>
          </p:nvPr>
        </p:nvSpPr>
        <p:spPr/>
        <p:txBody>
          <a:bodyPr/>
          <a:lstStyle/>
          <a:p>
            <a:fld id="{51D4B5CF-3D22-4002-9F84-7C7B6F431C4E}" type="slidenum">
              <a:rPr lang="fr-FR" smtClean="0"/>
              <a:t>7</a:t>
            </a:fld>
            <a:endParaRPr lang="fr-FR"/>
          </a:p>
        </p:txBody>
      </p:sp>
    </p:spTree>
    <p:extLst>
      <p:ext uri="{BB962C8B-B14F-4D97-AF65-F5344CB8AC3E}">
        <p14:creationId xmlns:p14="http://schemas.microsoft.com/office/powerpoint/2010/main" val="1247383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540606" y="395117"/>
            <a:ext cx="4057521"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a:t>
            </a:r>
            <a:r>
              <a:rPr lang="fr-FR" dirty="0">
                <a:solidFill>
                  <a:srgbClr val="000000"/>
                </a:solidFill>
                <a:latin typeface="Times New Roman" panose="02020603050405020304" pitchFamily="18" charset="0"/>
              </a:rPr>
              <a:t>formes de voile et leurs performances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768625" y="390940"/>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050" name="Picture 2" descr="https://upload.wikimedia.org/wikipedia/commons/thumb/4/4e/Square_Sail.png/178px-Square_Sail.png">
            <a:extLst>
              <a:ext uri="{FF2B5EF4-FFF2-40B4-BE49-F238E27FC236}">
                <a16:creationId xmlns:a16="http://schemas.microsoft.com/office/drawing/2014/main" id="{7EA31921-E25E-4F85-A09F-58F3DC4AD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761" y="1477617"/>
            <a:ext cx="1695450" cy="169545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id="{5CCC3670-37EF-48F9-9174-34D11A33C401}"/>
              </a:ext>
            </a:extLst>
          </p:cNvPr>
          <p:cNvSpPr txBox="1"/>
          <p:nvPr/>
        </p:nvSpPr>
        <p:spPr>
          <a:xfrm>
            <a:off x="768625" y="993913"/>
            <a:ext cx="1900264" cy="369332"/>
          </a:xfrm>
          <a:prstGeom prst="rect">
            <a:avLst/>
          </a:prstGeom>
          <a:noFill/>
        </p:spPr>
        <p:txBody>
          <a:bodyPr wrap="none" rtlCol="0">
            <a:spAutoFit/>
          </a:bodyPr>
          <a:lstStyle/>
          <a:p>
            <a:r>
              <a:rPr lang="fr-FR" b="1" dirty="0"/>
              <a:t>Les voiles carrées:</a:t>
            </a:r>
          </a:p>
        </p:txBody>
      </p:sp>
      <p:pic>
        <p:nvPicPr>
          <p:cNvPr id="2052" name="Picture 4" descr="https://upload.wikimedia.org/wikipedia/commons/thumb/f/fe/Roemerschiff1.jpg/220px-Roemerschiff1.jpg">
            <a:extLst>
              <a:ext uri="{FF2B5EF4-FFF2-40B4-BE49-F238E27FC236}">
                <a16:creationId xmlns:a16="http://schemas.microsoft.com/office/drawing/2014/main" id="{68E34524-B3F7-4011-8493-BA7731E67A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43083" y="1477617"/>
            <a:ext cx="2095500" cy="16192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Voile carrÃ©e d'un drakkar">
            <a:extLst>
              <a:ext uri="{FF2B5EF4-FFF2-40B4-BE49-F238E27FC236}">
                <a16:creationId xmlns:a16="http://schemas.microsoft.com/office/drawing/2014/main" id="{20B5B725-0AE3-4B34-A4D7-72768EC84A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1040" y="1477617"/>
            <a:ext cx="1323975" cy="17907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upload.wikimedia.org/wikipedia/commons/thumb/4/41/L%27Hermione_toutes_voiles_dehors_%2820458559311%29.jpg/273px-L%27Hermione_toutes_voiles_dehors_%2820458559311%29.jpg">
            <a:extLst>
              <a:ext uri="{FF2B5EF4-FFF2-40B4-BE49-F238E27FC236}">
                <a16:creationId xmlns:a16="http://schemas.microsoft.com/office/drawing/2014/main" id="{F13E4BC5-BAE2-48CE-8825-F4E42DC6BB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7472" y="1477617"/>
            <a:ext cx="2600325" cy="173355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e clipper Sagres III Ã  voiles carrÃ©es sur les mÃ¢ts avants">
            <a:extLst>
              <a:ext uri="{FF2B5EF4-FFF2-40B4-BE49-F238E27FC236}">
                <a16:creationId xmlns:a16="http://schemas.microsoft.com/office/drawing/2014/main" id="{76AB56B9-BCFB-4787-81D1-03C75B1B13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56424" y="1453804"/>
            <a:ext cx="2266950" cy="17811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CD8D3107-854A-4999-A954-6F07059093B8}"/>
              </a:ext>
            </a:extLst>
          </p:cNvPr>
          <p:cNvSpPr/>
          <p:nvPr/>
        </p:nvSpPr>
        <p:spPr>
          <a:xfrm>
            <a:off x="413858" y="3366762"/>
            <a:ext cx="6580845" cy="4801314"/>
          </a:xfrm>
          <a:prstGeom prst="rect">
            <a:avLst/>
          </a:prstGeom>
        </p:spPr>
        <p:txBody>
          <a:bodyPr wrap="square">
            <a:spAutoFit/>
          </a:bodyPr>
          <a:lstStyle/>
          <a:p>
            <a:r>
              <a:rPr lang="fr-FR" dirty="0"/>
              <a:t>Le gréement carré est un </a:t>
            </a:r>
            <a:r>
              <a:rPr lang="fr-FR" dirty="0">
                <a:hlinkClick r:id="rId7" tooltip="Liste de gréements">
                  <a:extLst>
                    <a:ext uri="{A12FA001-AC4F-418D-AE19-62706E023703}">
                      <ahyp:hlinkClr xmlns:ahyp="http://schemas.microsoft.com/office/drawing/2018/hyperlinkcolor" val="tx"/>
                    </a:ext>
                  </a:extLst>
                </a:hlinkClick>
              </a:rPr>
              <a:t>type de gréement</a:t>
            </a:r>
            <a:r>
              <a:rPr lang="fr-FR" dirty="0"/>
              <a:t> utilisé depuis</a:t>
            </a:r>
            <a:r>
              <a:rPr lang="fr-FR" dirty="0">
                <a:solidFill>
                  <a:srgbClr val="FF0000"/>
                </a:solidFill>
              </a:rPr>
              <a:t> l'</a:t>
            </a:r>
            <a:r>
              <a:rPr lang="fr-FR" dirty="0">
                <a:solidFill>
                  <a:srgbClr val="FF0000"/>
                </a:solidFill>
                <a:hlinkClick r:id="rId8" tooltip="Antiquité">
                  <a:extLst>
                    <a:ext uri="{A12FA001-AC4F-418D-AE19-62706E023703}">
                      <ahyp:hlinkClr xmlns:ahyp="http://schemas.microsoft.com/office/drawing/2018/hyperlinkcolor" val="tx"/>
                    </a:ext>
                  </a:extLst>
                </a:hlinkClick>
              </a:rPr>
              <a:t>Antiquité</a:t>
            </a:r>
            <a:r>
              <a:rPr lang="fr-FR" dirty="0"/>
              <a:t>. La </a:t>
            </a:r>
            <a:r>
              <a:rPr lang="fr-FR" dirty="0">
                <a:hlinkClick r:id="rId9" tooltip="Voile (navire)">
                  <a:extLst>
                    <a:ext uri="{A12FA001-AC4F-418D-AE19-62706E023703}">
                      <ahyp:hlinkClr xmlns:ahyp="http://schemas.microsoft.com/office/drawing/2018/hyperlinkcolor" val="tx"/>
                    </a:ext>
                  </a:extLst>
                </a:hlinkClick>
              </a:rPr>
              <a:t>voile</a:t>
            </a:r>
            <a:r>
              <a:rPr lang="fr-FR" dirty="0"/>
              <a:t>, qui le caractérise, est rectangulaire et est suspendue à une </a:t>
            </a:r>
            <a:r>
              <a:rPr lang="fr-FR" dirty="0">
                <a:hlinkClick r:id="rId10" tooltip="Vergue">
                  <a:extLst>
                    <a:ext uri="{A12FA001-AC4F-418D-AE19-62706E023703}">
                      <ahyp:hlinkClr xmlns:ahyp="http://schemas.microsoft.com/office/drawing/2018/hyperlinkcolor" val="tx"/>
                    </a:ext>
                  </a:extLst>
                </a:hlinkClick>
              </a:rPr>
              <a:t>vergue</a:t>
            </a:r>
            <a:r>
              <a:rPr lang="fr-FR" dirty="0"/>
              <a:t>.</a:t>
            </a:r>
          </a:p>
          <a:p>
            <a:endParaRPr lang="fr-FR" dirty="0"/>
          </a:p>
          <a:p>
            <a:r>
              <a:rPr lang="fr-FR" dirty="0"/>
              <a:t>Ce type de gréement est optimisé pour des </a:t>
            </a:r>
            <a:r>
              <a:rPr lang="fr-FR" dirty="0">
                <a:hlinkClick r:id="rId11" tooltip="Allure (marine)">
                  <a:extLst>
                    <a:ext uri="{A12FA001-AC4F-418D-AE19-62706E023703}">
                      <ahyp:hlinkClr xmlns:ahyp="http://schemas.microsoft.com/office/drawing/2018/hyperlinkcolor" val="tx"/>
                    </a:ext>
                  </a:extLst>
                </a:hlinkClick>
              </a:rPr>
              <a:t>vents portants</a:t>
            </a:r>
            <a:r>
              <a:rPr lang="fr-FR" dirty="0"/>
              <a:t> (du </a:t>
            </a:r>
            <a:r>
              <a:rPr lang="fr-FR" dirty="0">
                <a:hlinkClick r:id="rId12" tooltip="Vent arrière">
                  <a:extLst>
                    <a:ext uri="{A12FA001-AC4F-418D-AE19-62706E023703}">
                      <ahyp:hlinkClr xmlns:ahyp="http://schemas.microsoft.com/office/drawing/2018/hyperlinkcolor" val="tx"/>
                    </a:ext>
                  </a:extLst>
                </a:hlinkClick>
              </a:rPr>
              <a:t>vent arrière</a:t>
            </a:r>
            <a:r>
              <a:rPr lang="fr-FR" dirty="0"/>
              <a:t> au </a:t>
            </a:r>
            <a:r>
              <a:rPr lang="fr-FR" dirty="0">
                <a:hlinkClick r:id="rId13" tooltip="Vent de travers">
                  <a:extLst>
                    <a:ext uri="{A12FA001-AC4F-418D-AE19-62706E023703}">
                      <ahyp:hlinkClr xmlns:ahyp="http://schemas.microsoft.com/office/drawing/2018/hyperlinkcolor" val="tx"/>
                    </a:ext>
                  </a:extLst>
                </a:hlinkClick>
              </a:rPr>
              <a:t>vent de travers</a:t>
            </a:r>
            <a:r>
              <a:rPr lang="fr-FR" dirty="0"/>
              <a:t>) et n'est pas efficace lorsque le voilier doit </a:t>
            </a:r>
            <a:r>
              <a:rPr lang="fr-FR" dirty="0">
                <a:hlinkClick r:id="rId11" tooltip="Allure (marine)">
                  <a:extLst>
                    <a:ext uri="{A12FA001-AC4F-418D-AE19-62706E023703}">
                      <ahyp:hlinkClr xmlns:ahyp="http://schemas.microsoft.com/office/drawing/2018/hyperlinkcolor" val="tx"/>
                    </a:ext>
                  </a:extLst>
                </a:hlinkClick>
              </a:rPr>
              <a:t>remonter contre le vent</a:t>
            </a:r>
            <a:r>
              <a:rPr lang="fr-FR" dirty="0"/>
              <a:t>. Il impose donc de suivre des </a:t>
            </a:r>
            <a:r>
              <a:rPr lang="fr-FR" dirty="0">
                <a:hlinkClick r:id="rId14" tooltip="Route maritime">
                  <a:extLst>
                    <a:ext uri="{A12FA001-AC4F-418D-AE19-62706E023703}">
                      <ahyp:hlinkClr xmlns:ahyp="http://schemas.microsoft.com/office/drawing/2018/hyperlinkcolor" val="tx"/>
                    </a:ext>
                  </a:extLst>
                </a:hlinkClick>
              </a:rPr>
              <a:t>routes maritimes</a:t>
            </a:r>
            <a:r>
              <a:rPr lang="fr-FR" dirty="0"/>
              <a:t> où dominent des vents soufflant avec constance dans la même direction (route des </a:t>
            </a:r>
            <a:r>
              <a:rPr lang="fr-FR" dirty="0">
                <a:hlinkClick r:id="rId15" tooltip="Alizés">
                  <a:extLst>
                    <a:ext uri="{A12FA001-AC4F-418D-AE19-62706E023703}">
                      <ahyp:hlinkClr xmlns:ahyp="http://schemas.microsoft.com/office/drawing/2018/hyperlinkcolor" val="tx"/>
                    </a:ext>
                  </a:extLst>
                </a:hlinkClick>
              </a:rPr>
              <a:t>alizés</a:t>
            </a:r>
            <a:r>
              <a:rPr lang="fr-FR" dirty="0"/>
              <a:t>...). En multipliant le nombre de mâts et le nombre d'étages de voile, le gréement carré fournit une force propulsive considérable et modulable tout en restant maniable.</a:t>
            </a:r>
          </a:p>
          <a:p>
            <a:endParaRPr lang="fr-FR" dirty="0">
              <a:solidFill>
                <a:srgbClr val="222222"/>
              </a:solidFill>
              <a:latin typeface="Arial" panose="020B0604020202020204" pitchFamily="34" charset="0"/>
            </a:endParaRPr>
          </a:p>
          <a:p>
            <a:endParaRPr lang="fr-FR" dirty="0">
              <a:solidFill>
                <a:srgbClr val="222222"/>
              </a:solidFill>
              <a:latin typeface="Arial" panose="020B0604020202020204" pitchFamily="34" charset="0"/>
            </a:endParaRPr>
          </a:p>
          <a:p>
            <a:endParaRPr lang="fr-FR" dirty="0">
              <a:solidFill>
                <a:srgbClr val="222222"/>
              </a:solidFill>
              <a:latin typeface="Arial" panose="020B0604020202020204" pitchFamily="34" charset="0"/>
            </a:endParaRPr>
          </a:p>
          <a:p>
            <a:endParaRPr lang="fr-FR" dirty="0">
              <a:solidFill>
                <a:srgbClr val="222222"/>
              </a:solidFill>
              <a:latin typeface="Arial" panose="020B0604020202020204" pitchFamily="34" charset="0"/>
            </a:endParaRPr>
          </a:p>
          <a:p>
            <a:endParaRPr lang="fr-FR" dirty="0"/>
          </a:p>
        </p:txBody>
      </p:sp>
      <p:sp>
        <p:nvSpPr>
          <p:cNvPr id="2" name="Espace réservé du numéro de diapositive 1">
            <a:extLst>
              <a:ext uri="{FF2B5EF4-FFF2-40B4-BE49-F238E27FC236}">
                <a16:creationId xmlns:a16="http://schemas.microsoft.com/office/drawing/2014/main" id="{B1D6F086-AC3D-4233-8007-FF2CE57516F6}"/>
              </a:ext>
            </a:extLst>
          </p:cNvPr>
          <p:cNvSpPr>
            <a:spLocks noGrp="1"/>
          </p:cNvSpPr>
          <p:nvPr>
            <p:ph type="sldNum" sz="quarter" idx="12"/>
          </p:nvPr>
        </p:nvSpPr>
        <p:spPr/>
        <p:txBody>
          <a:bodyPr/>
          <a:lstStyle/>
          <a:p>
            <a:fld id="{51D4B5CF-3D22-4002-9F84-7C7B6F431C4E}" type="slidenum">
              <a:rPr lang="fr-FR" smtClean="0"/>
              <a:t>8</a:t>
            </a:fld>
            <a:endParaRPr lang="fr-FR"/>
          </a:p>
        </p:txBody>
      </p:sp>
      <p:pic>
        <p:nvPicPr>
          <p:cNvPr id="3" name="Image 2">
            <a:extLst>
              <a:ext uri="{FF2B5EF4-FFF2-40B4-BE49-F238E27FC236}">
                <a16:creationId xmlns:a16="http://schemas.microsoft.com/office/drawing/2014/main" id="{546446DC-FEEE-4130-A54A-FBBD83D73262}"/>
              </a:ext>
            </a:extLst>
          </p:cNvPr>
          <p:cNvPicPr>
            <a:picLocks noChangeAspect="1"/>
          </p:cNvPicPr>
          <p:nvPr/>
        </p:nvPicPr>
        <p:blipFill>
          <a:blip r:embed="rId16"/>
          <a:stretch>
            <a:fillRect/>
          </a:stretch>
        </p:blipFill>
        <p:spPr>
          <a:xfrm>
            <a:off x="7155808" y="3831179"/>
            <a:ext cx="4622334" cy="2888959"/>
          </a:xfrm>
          <a:prstGeom prst="rect">
            <a:avLst/>
          </a:prstGeom>
        </p:spPr>
      </p:pic>
    </p:spTree>
    <p:extLst>
      <p:ext uri="{BB962C8B-B14F-4D97-AF65-F5344CB8AC3E}">
        <p14:creationId xmlns:p14="http://schemas.microsoft.com/office/powerpoint/2010/main" val="2666973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E1F32E1-EA88-44E2-B2FE-01D214AB2E36}"/>
              </a:ext>
            </a:extLst>
          </p:cNvPr>
          <p:cNvSpPr/>
          <p:nvPr/>
        </p:nvSpPr>
        <p:spPr>
          <a:xfrm>
            <a:off x="4540606" y="395117"/>
            <a:ext cx="4057521" cy="369332"/>
          </a:xfrm>
          <a:prstGeom prst="rect">
            <a:avLst/>
          </a:prstGeom>
        </p:spPr>
        <p:txBody>
          <a:bodyPr wrap="none">
            <a:spAutoFit/>
          </a:bodyPr>
          <a:lstStyle/>
          <a:p>
            <a:r>
              <a:rPr lang="fr-FR" b="0" i="0" dirty="0">
                <a:solidFill>
                  <a:srgbClr val="000000"/>
                </a:solidFill>
                <a:effectLst/>
                <a:latin typeface="Times New Roman" panose="02020603050405020304" pitchFamily="18" charset="0"/>
              </a:rPr>
              <a:t>Les </a:t>
            </a:r>
            <a:r>
              <a:rPr lang="fr-FR" dirty="0">
                <a:solidFill>
                  <a:srgbClr val="000000"/>
                </a:solidFill>
                <a:latin typeface="Times New Roman" panose="02020603050405020304" pitchFamily="18" charset="0"/>
              </a:rPr>
              <a:t>formes de voile et leurs performances</a:t>
            </a:r>
            <a:endParaRPr lang="fr-FR" dirty="0"/>
          </a:p>
        </p:txBody>
      </p:sp>
      <p:sp>
        <p:nvSpPr>
          <p:cNvPr id="6" name="Rectangle 5">
            <a:extLst>
              <a:ext uri="{FF2B5EF4-FFF2-40B4-BE49-F238E27FC236}">
                <a16:creationId xmlns:a16="http://schemas.microsoft.com/office/drawing/2014/main" id="{624108EE-1979-40FD-A79D-2CB073C37D45}"/>
              </a:ext>
            </a:extLst>
          </p:cNvPr>
          <p:cNvSpPr/>
          <p:nvPr/>
        </p:nvSpPr>
        <p:spPr>
          <a:xfrm>
            <a:off x="768625" y="390940"/>
            <a:ext cx="10654749" cy="369332"/>
          </a:xfrm>
          <a:prstGeom prst="rect">
            <a:avLst/>
          </a:prstGeom>
          <a:solidFill>
            <a:schemeClr val="accent1">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5CCC3670-37EF-48F9-9174-34D11A33C401}"/>
              </a:ext>
            </a:extLst>
          </p:cNvPr>
          <p:cNvSpPr txBox="1"/>
          <p:nvPr/>
        </p:nvSpPr>
        <p:spPr>
          <a:xfrm>
            <a:off x="768625" y="993913"/>
            <a:ext cx="1842749" cy="369332"/>
          </a:xfrm>
          <a:prstGeom prst="rect">
            <a:avLst/>
          </a:prstGeom>
          <a:noFill/>
        </p:spPr>
        <p:txBody>
          <a:bodyPr wrap="none" rtlCol="0">
            <a:spAutoFit/>
          </a:bodyPr>
          <a:lstStyle/>
          <a:p>
            <a:r>
              <a:rPr lang="fr-FR" b="1" dirty="0"/>
              <a:t>Les voiles latines:</a:t>
            </a:r>
          </a:p>
        </p:txBody>
      </p:sp>
      <p:sp>
        <p:nvSpPr>
          <p:cNvPr id="10" name="Rectangle 9">
            <a:extLst>
              <a:ext uri="{FF2B5EF4-FFF2-40B4-BE49-F238E27FC236}">
                <a16:creationId xmlns:a16="http://schemas.microsoft.com/office/drawing/2014/main" id="{CD8D3107-854A-4999-A954-6F07059093B8}"/>
              </a:ext>
            </a:extLst>
          </p:cNvPr>
          <p:cNvSpPr/>
          <p:nvPr/>
        </p:nvSpPr>
        <p:spPr>
          <a:xfrm>
            <a:off x="768625" y="3519820"/>
            <a:ext cx="10654748" cy="1477328"/>
          </a:xfrm>
          <a:prstGeom prst="rect">
            <a:avLst/>
          </a:prstGeom>
        </p:spPr>
        <p:txBody>
          <a:bodyPr wrap="square">
            <a:spAutoFit/>
          </a:bodyPr>
          <a:lstStyle/>
          <a:p>
            <a:r>
              <a:rPr lang="fr-FR" dirty="0">
                <a:solidFill>
                  <a:srgbClr val="656565"/>
                </a:solidFill>
                <a:latin typeface="Source Sans Pro" panose="020B0503030403020204" pitchFamily="34" charset="0"/>
              </a:rPr>
              <a:t>                 </a:t>
            </a:r>
            <a:endParaRPr lang="fr-FR" dirty="0">
              <a:solidFill>
                <a:srgbClr val="222222"/>
              </a:solidFill>
              <a:latin typeface="Arial" panose="020B0604020202020204" pitchFamily="34" charset="0"/>
            </a:endParaRPr>
          </a:p>
          <a:p>
            <a:endParaRPr lang="fr-FR" dirty="0">
              <a:solidFill>
                <a:srgbClr val="222222"/>
              </a:solidFill>
              <a:latin typeface="Arial" panose="020B0604020202020204" pitchFamily="34" charset="0"/>
            </a:endParaRPr>
          </a:p>
          <a:p>
            <a:endParaRPr lang="fr-FR" dirty="0">
              <a:solidFill>
                <a:srgbClr val="222222"/>
              </a:solidFill>
              <a:latin typeface="Arial" panose="020B0604020202020204" pitchFamily="34" charset="0"/>
            </a:endParaRPr>
          </a:p>
          <a:p>
            <a:endParaRPr lang="fr-FR" dirty="0">
              <a:solidFill>
                <a:srgbClr val="222222"/>
              </a:solidFill>
              <a:latin typeface="Arial" panose="020B0604020202020204" pitchFamily="34" charset="0"/>
            </a:endParaRPr>
          </a:p>
          <a:p>
            <a:endParaRPr lang="fr-FR" dirty="0"/>
          </a:p>
        </p:txBody>
      </p:sp>
      <p:pic>
        <p:nvPicPr>
          <p:cNvPr id="3078" name="Picture 6" descr="https://upload.wikimedia.org/wikipedia/commons/thumb/2/26/Latin_Sail.png/165px-Latin_Sail.png">
            <a:extLst>
              <a:ext uri="{FF2B5EF4-FFF2-40B4-BE49-F238E27FC236}">
                <a16:creationId xmlns:a16="http://schemas.microsoft.com/office/drawing/2014/main" id="{2EBD0918-AACF-4486-A606-88E7D0CDAB9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625" y="1569014"/>
            <a:ext cx="1571625" cy="157162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upload.wikimedia.org/wikipedia/commons/thumb/b/bf/Sbonski_de_Passabon-Galeasse_a_la_voile.jpg/220px-Sbonski_de_Passabon-Galeasse_a_la_voile.jpg">
            <a:extLst>
              <a:ext uri="{FF2B5EF4-FFF2-40B4-BE49-F238E27FC236}">
                <a16:creationId xmlns:a16="http://schemas.microsoft.com/office/drawing/2014/main" id="{FD9C3B6D-F7D9-4829-89B5-8EF6C05E3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35137" y="1542383"/>
            <a:ext cx="20955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s://upload.wikimedia.org/wikipedia/commons/thumb/f/fd/Catalina_barque_2.JPG/220px-Catalina_barque_2.JPG">
            <a:extLst>
              <a:ext uri="{FF2B5EF4-FFF2-40B4-BE49-F238E27FC236}">
                <a16:creationId xmlns:a16="http://schemas.microsoft.com/office/drawing/2014/main" id="{80F8260E-29F1-440F-AFAF-B627F8F948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8093" y="1464239"/>
            <a:ext cx="2095500" cy="16764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648A68A4-1A57-4916-8827-450899FD794C}"/>
              </a:ext>
            </a:extLst>
          </p:cNvPr>
          <p:cNvSpPr/>
          <p:nvPr/>
        </p:nvSpPr>
        <p:spPr>
          <a:xfrm>
            <a:off x="543338" y="3550268"/>
            <a:ext cx="10442713" cy="3139321"/>
          </a:xfrm>
          <a:prstGeom prst="rect">
            <a:avLst/>
          </a:prstGeom>
        </p:spPr>
        <p:txBody>
          <a:bodyPr wrap="square">
            <a:spAutoFit/>
          </a:bodyPr>
          <a:lstStyle/>
          <a:p>
            <a:r>
              <a:rPr lang="fr-FR" dirty="0"/>
              <a:t>Apparue au IXe siècle, d'inspiration arabe, la voile latine s'est répandue en Méditerranée.</a:t>
            </a:r>
          </a:p>
          <a:p>
            <a:r>
              <a:rPr lang="fr-FR" dirty="0"/>
              <a:t>Sa grande vergue se nomme antenne. </a:t>
            </a:r>
          </a:p>
          <a:p>
            <a:endParaRPr lang="fr-FR" dirty="0"/>
          </a:p>
          <a:p>
            <a:r>
              <a:rPr lang="fr-FR" dirty="0"/>
              <a:t>Elle remplaça vite en Méditerranée, les voiles carrées utilisées depuis le temps des Romains, tant sur les navires de pêche, navires marchands (tartanes) que militaires (galères, chébecs) car plus adaptée aux régimes de vent de cette région où elle perdure toujours sur des embarcations comme les pointus méditerranéens.</a:t>
            </a:r>
          </a:p>
          <a:p>
            <a:endParaRPr lang="fr-FR" dirty="0"/>
          </a:p>
          <a:p>
            <a:r>
              <a:rPr lang="fr-FR" dirty="0"/>
              <a:t>Elle est devenue aux environs du XVe siècle </a:t>
            </a:r>
            <a:r>
              <a:rPr lang="fr-FR" dirty="0">
                <a:solidFill>
                  <a:srgbClr val="FF0000"/>
                </a:solidFill>
              </a:rPr>
              <a:t>la voile auxiliaire </a:t>
            </a:r>
            <a:r>
              <a:rPr lang="fr-FR" dirty="0"/>
              <a:t>des navires « ronds » de l'Atlantique, comme les caraques, les caravelles, puis les galions du XVIe siècle et enfin les grands vaisseaux du XVIIe et XVIIIe siècles, avant d'être détrônée sur l'océan par les différentes voiles auriques, plus aisées à manœuvrer. La voile latine continue à être utilisée en Méditerranée car elle bien adaptée aux vents de cette mer.</a:t>
            </a:r>
          </a:p>
        </p:txBody>
      </p:sp>
      <p:sp>
        <p:nvSpPr>
          <p:cNvPr id="2" name="Espace réservé du numéro de diapositive 1">
            <a:extLst>
              <a:ext uri="{FF2B5EF4-FFF2-40B4-BE49-F238E27FC236}">
                <a16:creationId xmlns:a16="http://schemas.microsoft.com/office/drawing/2014/main" id="{07B0E26B-2FB0-4915-A4AC-938F144B5AB7}"/>
              </a:ext>
            </a:extLst>
          </p:cNvPr>
          <p:cNvSpPr>
            <a:spLocks noGrp="1"/>
          </p:cNvSpPr>
          <p:nvPr>
            <p:ph type="sldNum" sz="quarter" idx="12"/>
          </p:nvPr>
        </p:nvSpPr>
        <p:spPr/>
        <p:txBody>
          <a:bodyPr/>
          <a:lstStyle/>
          <a:p>
            <a:fld id="{51D4B5CF-3D22-4002-9F84-7C7B6F431C4E}" type="slidenum">
              <a:rPr lang="fr-FR" smtClean="0"/>
              <a:t>9</a:t>
            </a:fld>
            <a:endParaRPr lang="fr-FR"/>
          </a:p>
        </p:txBody>
      </p:sp>
    </p:spTree>
    <p:extLst>
      <p:ext uri="{BB962C8B-B14F-4D97-AF65-F5344CB8AC3E}">
        <p14:creationId xmlns:p14="http://schemas.microsoft.com/office/powerpoint/2010/main" val="2458575865"/>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2306</Words>
  <Application>Microsoft Office PowerPoint</Application>
  <PresentationFormat>Grand écran</PresentationFormat>
  <Paragraphs>261</Paragraphs>
  <Slides>29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29</vt:i4>
      </vt:variant>
    </vt:vector>
  </HeadingPairs>
  <TitlesOfParts>
    <vt:vector size="35" baseType="lpstr">
      <vt:lpstr>Arial</vt:lpstr>
      <vt:lpstr>Calibri</vt:lpstr>
      <vt:lpstr>Calibri Light</vt:lpstr>
      <vt:lpstr>Source Sans Pro</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Thierry LEJAY</dc:creator>
  <cp:lastModifiedBy>LEJAY THIERRY</cp:lastModifiedBy>
  <cp:revision>135</cp:revision>
  <cp:lastPrinted>2019-04-02T17:25:29Z</cp:lastPrinted>
  <dcterms:created xsi:type="dcterms:W3CDTF">2018-12-17T17:07:28Z</dcterms:created>
  <dcterms:modified xsi:type="dcterms:W3CDTF">2022-03-05T15:53:45Z</dcterms:modified>
</cp:coreProperties>
</file>