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37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26.xml" ContentType="application/vnd.openxmlformats-officedocument.theme+xml"/>
  <Override PartName="/ppt/theme/theme1.xml" ContentType="application/vnd.openxmlformats-officedocument.theme+xml"/>
  <Override PartName="/ppt/theme/theme27.xml" ContentType="application/vnd.openxmlformats-officedocument.theme+xml"/>
  <Override PartName="/ppt/theme/theme2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29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media/image28.jpeg" ContentType="image/jpeg"/>
  <Override PartName="/ppt/media/image1.png" ContentType="image/png"/>
  <Override PartName="/ppt/media/image7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41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29.jpeg" ContentType="image/jpeg"/>
  <Override PartName="/ppt/media/image12.png" ContentType="image/png"/>
  <Override PartName="/ppt/media/image18.jpeg" ContentType="image/jpeg"/>
  <Override PartName="/ppt/media/image13.jpeg" ContentType="image/jpeg"/>
  <Override PartName="/ppt/media/image14.jpeg" ContentType="image/jpeg"/>
  <Override PartName="/ppt/media/image15.png" ContentType="image/png"/>
  <Override PartName="/ppt/media/image16.jpeg" ContentType="image/jpeg"/>
  <Override PartName="/ppt/media/image17.jpeg" ContentType="image/jpe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png" ContentType="image/png"/>
  <Override PartName="/ppt/media/image36.jpeg" ContentType="image/jpeg"/>
  <Override PartName="/ppt/media/image26.jpeg" ContentType="image/jpeg"/>
  <Override PartName="/ppt/media/image37.png" ContentType="image/png"/>
  <Override PartName="/ppt/media/image27.png" ContentType="image/png"/>
  <Override PartName="/ppt/media/image30.jpeg" ContentType="image/jpeg"/>
  <Override PartName="/ppt/media/image31.jpeg" ContentType="image/jpeg"/>
  <Override PartName="/ppt/media/image42.png" ContentType="image/png"/>
  <Override PartName="/ppt/media/image32.jpeg" ContentType="image/jpeg"/>
  <Override PartName="/ppt/media/image52.png" ContentType="image/png"/>
  <Override PartName="/ppt/media/image33.jpeg" ContentType="image/jpeg"/>
  <Override PartName="/ppt/media/image34.jpeg" ContentType="image/jpeg"/>
  <Override PartName="/ppt/media/image35.png" ContentType="image/png"/>
  <Override PartName="/ppt/media/image38.jpeg" ContentType="image/jpeg"/>
  <Override PartName="/ppt/media/image39.jpeg" ContentType="image/jpeg"/>
  <Override PartName="/ppt/media/image40.jpeg" ContentType="image/jpeg"/>
  <Override PartName="/ppt/media/media43.avi" ContentType="video/x-msvideo"/>
  <Override PartName="/ppt/media/media45.avi" ContentType="video/x-msvideo"/>
  <Override PartName="/ppt/media/image46.png" ContentType="image/pn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90" r:id="rId19"/>
    <p:sldMasterId id="2147483692" r:id="rId20"/>
    <p:sldMasterId id="2147483694" r:id="rId21"/>
    <p:sldMasterId id="2147483696" r:id="rId22"/>
    <p:sldMasterId id="2147483698" r:id="rId23"/>
    <p:sldMasterId id="2147483700" r:id="rId24"/>
    <p:sldMasterId id="2147483702" r:id="rId25"/>
    <p:sldMasterId id="2147483704" r:id="rId26"/>
    <p:sldMasterId id="2147483706" r:id="rId27"/>
    <p:sldMasterId id="2147483708" r:id="rId28"/>
    <p:sldMasterId id="2147483710" r:id="rId29"/>
    <p:sldMasterId id="2147483712" r:id="rId30"/>
    <p:sldMasterId id="2147483714" r:id="rId31"/>
    <p:sldMasterId id="2147483716" r:id="rId32"/>
    <p:sldMasterId id="2147483718" r:id="rId33"/>
    <p:sldMasterId id="2147483720" r:id="rId34"/>
    <p:sldMasterId id="2147483722" r:id="rId35"/>
    <p:sldMasterId id="2147483724" r:id="rId36"/>
    <p:sldMasterId id="2147483726" r:id="rId37"/>
    <p:sldMasterId id="2147483728" r:id="rId38"/>
  </p:sldMasterIdLst>
  <p:notesMasterIdLst>
    <p:notesMasterId r:id="rId39"/>
  </p:notes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87" r:id="rId71"/>
    <p:sldId id="288" r:id="rId72"/>
    <p:sldId id="289" r:id="rId73"/>
    <p:sldId id="290" r:id="rId74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notesMaster" Target="notesMasters/notesMaster1.xml"/><Relationship Id="rId40" Type="http://schemas.openxmlformats.org/officeDocument/2006/relationships/slide" Target="slides/slide1.xml"/><Relationship Id="rId41" Type="http://schemas.openxmlformats.org/officeDocument/2006/relationships/slide" Target="slides/slide2.xml"/><Relationship Id="rId42" Type="http://schemas.openxmlformats.org/officeDocument/2006/relationships/slide" Target="slides/slide3.xml"/><Relationship Id="rId43" Type="http://schemas.openxmlformats.org/officeDocument/2006/relationships/slide" Target="slides/slide4.xml"/><Relationship Id="rId44" Type="http://schemas.openxmlformats.org/officeDocument/2006/relationships/slide" Target="slides/slide5.xml"/><Relationship Id="rId45" Type="http://schemas.openxmlformats.org/officeDocument/2006/relationships/slide" Target="slides/slide6.xml"/><Relationship Id="rId46" Type="http://schemas.openxmlformats.org/officeDocument/2006/relationships/slide" Target="slides/slide7.xml"/><Relationship Id="rId47" Type="http://schemas.openxmlformats.org/officeDocument/2006/relationships/slide" Target="slides/slide8.xml"/><Relationship Id="rId48" Type="http://schemas.openxmlformats.org/officeDocument/2006/relationships/slide" Target="slides/slide9.xml"/><Relationship Id="rId49" Type="http://schemas.openxmlformats.org/officeDocument/2006/relationships/slide" Target="slides/slide10.xml"/><Relationship Id="rId50" Type="http://schemas.openxmlformats.org/officeDocument/2006/relationships/slide" Target="slides/slide11.xml"/><Relationship Id="rId51" Type="http://schemas.openxmlformats.org/officeDocument/2006/relationships/slide" Target="slides/slide12.xml"/><Relationship Id="rId52" Type="http://schemas.openxmlformats.org/officeDocument/2006/relationships/slide" Target="slides/slide13.xml"/><Relationship Id="rId53" Type="http://schemas.openxmlformats.org/officeDocument/2006/relationships/slide" Target="slides/slide14.xml"/><Relationship Id="rId54" Type="http://schemas.openxmlformats.org/officeDocument/2006/relationships/slide" Target="slides/slide15.xml"/><Relationship Id="rId55" Type="http://schemas.openxmlformats.org/officeDocument/2006/relationships/slide" Target="slides/slide16.xml"/><Relationship Id="rId56" Type="http://schemas.openxmlformats.org/officeDocument/2006/relationships/slide" Target="slides/slide17.xml"/><Relationship Id="rId57" Type="http://schemas.openxmlformats.org/officeDocument/2006/relationships/slide" Target="slides/slide18.xml"/><Relationship Id="rId58" Type="http://schemas.openxmlformats.org/officeDocument/2006/relationships/slide" Target="slides/slide19.xml"/><Relationship Id="rId59" Type="http://schemas.openxmlformats.org/officeDocument/2006/relationships/slide" Target="slides/slide20.xml"/><Relationship Id="rId60" Type="http://schemas.openxmlformats.org/officeDocument/2006/relationships/slide" Target="slides/slide21.xml"/><Relationship Id="rId61" Type="http://schemas.openxmlformats.org/officeDocument/2006/relationships/slide" Target="slides/slide22.xml"/><Relationship Id="rId62" Type="http://schemas.openxmlformats.org/officeDocument/2006/relationships/slide" Target="slides/slide23.xml"/><Relationship Id="rId63" Type="http://schemas.openxmlformats.org/officeDocument/2006/relationships/slide" Target="slides/slide24.xml"/><Relationship Id="rId64" Type="http://schemas.openxmlformats.org/officeDocument/2006/relationships/slide" Target="slides/slide25.xml"/><Relationship Id="rId65" Type="http://schemas.openxmlformats.org/officeDocument/2006/relationships/slide" Target="slides/slide26.xml"/><Relationship Id="rId66" Type="http://schemas.openxmlformats.org/officeDocument/2006/relationships/slide" Target="slides/slide27.xml"/><Relationship Id="rId67" Type="http://schemas.openxmlformats.org/officeDocument/2006/relationships/slide" Target="slides/slide28.xml"/><Relationship Id="rId68" Type="http://schemas.openxmlformats.org/officeDocument/2006/relationships/slide" Target="slides/slide29.xml"/><Relationship Id="rId69" Type="http://schemas.openxmlformats.org/officeDocument/2006/relationships/slide" Target="slides/slide30.xml"/><Relationship Id="rId70" Type="http://schemas.openxmlformats.org/officeDocument/2006/relationships/slide" Target="slides/slide31.xml"/><Relationship Id="rId71" Type="http://schemas.openxmlformats.org/officeDocument/2006/relationships/slide" Target="slides/slide32.xml"/><Relationship Id="rId72" Type="http://schemas.openxmlformats.org/officeDocument/2006/relationships/slide" Target="slides/slide33.xml"/><Relationship Id="rId73" Type="http://schemas.openxmlformats.org/officeDocument/2006/relationships/slide" Target="slides/slide34.xml"/><Relationship Id="rId74" Type="http://schemas.openxmlformats.org/officeDocument/2006/relationships/slide" Target="slides/slide35.xml"/><Relationship Id="rId7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déplacer la diapo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Cliquez pour modifier le format des notes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dt" idx="1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4" name="PlaceHolder 5"/>
          <p:cNvSpPr>
            <a:spLocks noGrp="1"/>
          </p:cNvSpPr>
          <p:nvPr>
            <p:ph type="ftr" idx="1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5" name="PlaceHolder 6"/>
          <p:cNvSpPr>
            <a:spLocks noGrp="1"/>
          </p:cNvSpPr>
          <p:nvPr>
            <p:ph type="sldNum" idx="1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D3786F4D-204D-4BE2-8AC3-0E1759A81D5D}" type="slidenum"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760" cy="3425760"/>
          </a:xfrm>
          <a:prstGeom prst="rect">
            <a:avLst/>
          </a:prstGeom>
          <a:ln w="0">
            <a:noFill/>
          </a:ln>
        </p:spPr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160" cy="411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16000" indent="-216000">
              <a:buNone/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8" name="PlaceHolder 3"/>
          <p:cNvSpPr>
            <a:spLocks noGrp="1"/>
          </p:cNvSpPr>
          <p:nvPr>
            <p:ph type="sldNum" idx="117"/>
          </p:nvPr>
        </p:nvSpPr>
        <p:spPr>
          <a:xfrm>
            <a:off x="3884760" y="8685360"/>
            <a:ext cx="2968560" cy="45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00000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842522F-7228-4766-9FAF-2E49719471CC}" type="slidenum">
              <a:rPr b="0" lang="fr-FR" sz="1200" strike="noStrike" u="none">
                <a:solidFill>
                  <a:srgbClr val="000000"/>
                </a:solidFill>
                <a:uFillTx/>
                <a:latin typeface="+mn-lt"/>
                <a:ea typeface="+mn-e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81853BD-230B-4A37-976E-DCB74E58C1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C27ED029-314C-4C57-B38B-7B238F3CF00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05253620-52F5-4051-9A44-E4AC0620C9D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4596B7D3-2D53-427F-AEF8-C54FB51AA38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6CE72A38-0E87-405B-949A-CF691122F2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Standa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07CAC379-4B0F-44F2-BF63-EE5293A6AF1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EB7C5036-9799-4EE9-AF48-DDBD8BFAF5B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20CAE4BF-7B2E-4710-ADE0-320D7E8E6C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27C5FD1A-6E45-4E32-A469-365D46EED8F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6AD31095-3704-48A6-A3AC-F3A70AFFD4B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71A63D0B-8F3A-4797-A0D9-C4D010A5B2E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03275DE-6A2B-4EC3-B3E3-F556972790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492FA574-9BAF-42E9-9C87-3D589F3F42E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ACFBEFEF-D709-4321-8613-8C9AA762905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847FA3B1-A140-4C3B-ACA1-A3394B228B1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05F573D3-EE31-41F1-97EF-1790A64A4EE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0B57BECA-FD49-4977-9F4B-24FFA570530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00A38930-11A4-4A1E-8586-4C70E3D7220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79F21816-5637-46B3-9DD4-76737C5AF6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5F390667-678D-40F4-ADE4-0BE51297269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Standar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0724A11E-24E6-42F4-9716-FC2373E1AF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Standar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F88360C6-BFD9-4505-96FD-9AEB7788767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C83B3F4-278F-4F4F-9EA3-0808DD807E0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Standar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5CF32583-55A4-4DDC-9F76-0FEBDB4697C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621CC29D-A84A-48C3-A33F-4F21FE34406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1"/>
          </p:nvPr>
        </p:nvSpPr>
        <p:spPr/>
        <p:txBody>
          <a:bodyPr/>
          <a:p>
            <a:fld id="{89C0EEAF-339E-45B8-A83B-F9BB570F003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Standar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4"/>
          </p:nvPr>
        </p:nvSpPr>
        <p:spPr/>
        <p:txBody>
          <a:bodyPr/>
          <a:p>
            <a:fld id="{5C529C79-C89D-429E-B578-F113561372F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tandard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7"/>
          </p:nvPr>
        </p:nvSpPr>
        <p:spPr/>
        <p:txBody>
          <a:bodyPr/>
          <a:p>
            <a:fld id="{019CFAB1-E424-408F-B28B-C16C1490FD4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0"/>
          </p:nvPr>
        </p:nvSpPr>
        <p:spPr/>
        <p:txBody>
          <a:bodyPr/>
          <a:p>
            <a:fld id="{79B66742-9732-4841-996C-82C5FF70DA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Standard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3"/>
          </p:nvPr>
        </p:nvSpPr>
        <p:spPr/>
        <p:txBody>
          <a:bodyPr/>
          <a:p>
            <a:fld id="{6D60EF3E-ADB3-44A8-8CA9-4248E41E1F2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Standard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6"/>
          </p:nvPr>
        </p:nvSpPr>
        <p:spPr/>
        <p:txBody>
          <a:bodyPr/>
          <a:p>
            <a:fld id="{1715ECFA-D7E6-4F64-A66B-8857CBAE30A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Standard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9"/>
          </p:nvPr>
        </p:nvSpPr>
        <p:spPr/>
        <p:txBody>
          <a:bodyPr/>
          <a:p>
            <a:fld id="{C2C99F65-4E1B-4FAE-AB2F-B9ED485FB21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Standard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2"/>
          </p:nvPr>
        </p:nvSpPr>
        <p:spPr/>
        <p:txBody>
          <a:bodyPr/>
          <a:p>
            <a:fld id="{D60AE45B-3067-482B-ABA2-7B02088440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65AD207F-7469-4900-876C-872BBDE68CA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Standard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5"/>
          </p:nvPr>
        </p:nvSpPr>
        <p:spPr/>
        <p:txBody>
          <a:bodyPr/>
          <a:p>
            <a:fld id="{4BB5B692-76F1-4457-98D3-9569CF00707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5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8"/>
          </p:nvPr>
        </p:nvSpPr>
        <p:spPr/>
        <p:txBody>
          <a:bodyPr/>
          <a:p>
            <a:fld id="{7B7F7519-ED5E-4E70-8458-D44D42B9430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5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1"/>
          </p:nvPr>
        </p:nvSpPr>
        <p:spPr/>
        <p:txBody>
          <a:bodyPr/>
          <a:p>
            <a:fld id="{DF483BA5-0D8B-459E-8AC7-F16BAFF184E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4"/>
          </p:nvPr>
        </p:nvSpPr>
        <p:spPr/>
        <p:txBody>
          <a:bodyPr/>
          <a:p>
            <a:fld id="{4E9F727C-9AD8-47DA-A038-FD4822E1D5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7"/>
          </p:nvPr>
        </p:nvSpPr>
        <p:spPr/>
        <p:txBody>
          <a:bodyPr/>
          <a:p>
            <a:fld id="{D02C01A5-4D42-4695-90FC-48CF888CC9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_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0"/>
          </p:nvPr>
        </p:nvSpPr>
        <p:spPr/>
        <p:txBody>
          <a:bodyPr/>
          <a:p>
            <a:fld id="{10F7F3DA-2D23-4E4B-BAE2-1529F30A9CB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FCC48CD-78EF-45E9-BEE3-4DF914A1D6A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7AF64C0-0485-4646-9B81-659723B4D0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0E9B9E1D-BD5A-424E-A1E3-8F96AFA2D3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35E36AE3-4C02-4E71-8EDA-E56153271F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A35D43C7-7F4E-46E1-8AF3-E4B62B6BC06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8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9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0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1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2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3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4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5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6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8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9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0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1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2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3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4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5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39AB26-2F11-4BB0-A32A-5D26A593DC18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15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16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17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18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ftr" idx="28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sldNum" idx="29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AF669C5-9B3E-4256-ABE5-93AF1C05E643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2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3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3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3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 type="body"/>
          </p:nvPr>
        </p:nvSpPr>
        <p:spPr>
          <a:xfrm>
            <a:off x="467388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 type="ftr" idx="31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 type="sldNum" idx="32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DC2C23-D7A0-4A79-A299-FA77A0C58B7F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40" name="PlaceHolder 8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47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48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49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50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51" name="PlaceHolder 1"/>
          <p:cNvSpPr>
            <a:spLocks noGrp="1"/>
          </p:cNvSpPr>
          <p:nvPr>
            <p:ph type="ftr" idx="34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ldNum" idx="35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B640ADF-31B9-462E-BD2E-D9FD737EA0EF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dt" idx="36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55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56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57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58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59" name="PlaceHolder 1"/>
          <p:cNvSpPr>
            <a:spLocks noGrp="1"/>
          </p:cNvSpPr>
          <p:nvPr>
            <p:ph type="ftr" idx="37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ldNum" idx="38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BD023A2-4BB3-4FF1-80DA-F994A2A95022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dt" idx="39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6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6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6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6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ftr" idx="40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sldNum" idx="41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9713E88-B3A0-4AB1-81C3-8C7CA199DBBB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dt" idx="42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77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78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79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80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467388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6" name="PlaceHolder 6"/>
          <p:cNvSpPr>
            <a:spLocks noGrp="1"/>
          </p:cNvSpPr>
          <p:nvPr>
            <p:ph type="ftr" idx="43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7" name="PlaceHolder 7"/>
          <p:cNvSpPr>
            <a:spLocks noGrp="1"/>
          </p:cNvSpPr>
          <p:nvPr>
            <p:ph type="sldNum" idx="44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3FBBB6D-8916-49F7-8135-460F1B5C71B0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8" name="PlaceHolder 8"/>
          <p:cNvSpPr>
            <a:spLocks noGrp="1"/>
          </p:cNvSpPr>
          <p:nvPr>
            <p:ph type="dt" idx="45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95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96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97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98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67388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ftr" idx="46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sldNum" idx="47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936B79B-E2C8-41EC-9F1D-330AD5F618FE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dt" idx="48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1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1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21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21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215" name="PlaceHolder 1"/>
          <p:cNvSpPr>
            <a:spLocks noGrp="1"/>
          </p:cNvSpPr>
          <p:nvPr>
            <p:ph type="ftr" idx="49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ldNum" idx="50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0383F9F-3EB4-47A3-8210-D10E0FBFB3BF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dt" idx="51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47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48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249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250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 idx="52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 idx="53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8318A83-E948-41CD-AA4A-4F38A1721635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dt" idx="54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5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6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26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26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ftr" idx="55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sldNum" idx="56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83FA2F9-981A-491C-A205-C8FF499C6343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dt" idx="57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1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ftr" idx="4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sldNum" idx="5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4CB1D06-BA9F-4690-9D50-E3622D5BF7E5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6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7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27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27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ftr" idx="58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sldNum" idx="59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EE7F2AE-B76C-4AA1-ACCE-2BD4BEE9ADBC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 type="dt" idx="60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8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8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28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28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ftr" idx="61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 type="sldNum" idx="62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241C3FC-6A2B-4BB4-BA37-515BEE3A7466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 type="dt" idx="63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9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0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0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0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ftr" idx="64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sldNum" idx="65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FB11E6F-9471-4F0E-810D-2F74F0E6257E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dt" idx="66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15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16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17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18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ftr" idx="67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sldNum" idx="68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F0D0282-DD76-47BF-B98E-8DE60A9239C9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 type="dt" idx="69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27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28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29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30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ftr" idx="70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sldNum" idx="71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60E02F-B213-45CA-B73F-60A3023B310A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5" name="PlaceHolder 5"/>
          <p:cNvSpPr>
            <a:spLocks noGrp="1"/>
          </p:cNvSpPr>
          <p:nvPr>
            <p:ph type="dt" idx="72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3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3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4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4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4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ftr" idx="73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7" name="PlaceHolder 5"/>
          <p:cNvSpPr>
            <a:spLocks noGrp="1"/>
          </p:cNvSpPr>
          <p:nvPr>
            <p:ph type="sldNum" idx="74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CDC23EC-31BA-4D61-B4CC-615CDE4C92ED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8" name="PlaceHolder 6"/>
          <p:cNvSpPr>
            <a:spLocks noGrp="1"/>
          </p:cNvSpPr>
          <p:nvPr>
            <p:ph type="dt" idx="75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3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5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5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5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5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ftr" idx="76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 idx="77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872FBF7-03E3-40A6-A70B-C77B0524BB2A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dt" idx="78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3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6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6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6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6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67" name="PlaceHolder 1"/>
          <p:cNvSpPr>
            <a:spLocks noGrp="1"/>
          </p:cNvSpPr>
          <p:nvPr>
            <p:ph type="ftr" idx="79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sldNum" idx="80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86DF713-6F87-49CA-8E25-B61662544596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dt" idx="81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3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7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7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7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7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 type="ftr" idx="82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0" name="PlaceHolder 6"/>
          <p:cNvSpPr>
            <a:spLocks noGrp="1"/>
          </p:cNvSpPr>
          <p:nvPr>
            <p:ph type="sldNum" idx="83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0C6349-89D5-4FC0-B843-BB10C0668881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1" name="PlaceHolder 7"/>
          <p:cNvSpPr>
            <a:spLocks noGrp="1"/>
          </p:cNvSpPr>
          <p:nvPr>
            <p:ph type="dt" idx="84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3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87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88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89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90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467388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PlaceHolder 5"/>
          <p:cNvSpPr>
            <a:spLocks noGrp="1"/>
          </p:cNvSpPr>
          <p:nvPr>
            <p:ph type="ftr" idx="85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6" name="PlaceHolder 6"/>
          <p:cNvSpPr>
            <a:spLocks noGrp="1"/>
          </p:cNvSpPr>
          <p:nvPr>
            <p:ph type="sldNum" idx="86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288B730-06A6-48B3-BABE-7B9C6FF77832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7" name="PlaceHolder 7"/>
          <p:cNvSpPr>
            <a:spLocks noGrp="1"/>
          </p:cNvSpPr>
          <p:nvPr>
            <p:ph type="dt" idx="87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2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2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2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2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ftr" idx="7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sldNum" idx="8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52BEFFA-71DA-4DB6-ACA8-88B8B9F638F8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0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0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0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0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ftr" idx="88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 type="sldNum" idx="89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ED056B-1108-4690-BF4D-7487C55C5AEA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 type="dt" idx="90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3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1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2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2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2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6" name="PlaceHolder 4"/>
          <p:cNvSpPr>
            <a:spLocks noGrp="1"/>
          </p:cNvSpPr>
          <p:nvPr>
            <p:ph type="ftr" idx="91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7" name="PlaceHolder 5"/>
          <p:cNvSpPr>
            <a:spLocks noGrp="1"/>
          </p:cNvSpPr>
          <p:nvPr>
            <p:ph type="sldNum" idx="92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C898B3D-3214-42E4-9A90-BE3FDEBD327A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8" name="PlaceHolder 6"/>
          <p:cNvSpPr>
            <a:spLocks noGrp="1"/>
          </p:cNvSpPr>
          <p:nvPr>
            <p:ph type="dt" idx="93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3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3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3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3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3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1" name="PlaceHolder 5"/>
          <p:cNvSpPr>
            <a:spLocks noGrp="1"/>
          </p:cNvSpPr>
          <p:nvPr>
            <p:ph type="body"/>
          </p:nvPr>
        </p:nvSpPr>
        <p:spPr>
          <a:xfrm>
            <a:off x="467388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2" name="PlaceHolder 6"/>
          <p:cNvSpPr>
            <a:spLocks noGrp="1"/>
          </p:cNvSpPr>
          <p:nvPr>
            <p:ph type="ftr" idx="94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3" name="PlaceHolder 7"/>
          <p:cNvSpPr>
            <a:spLocks noGrp="1"/>
          </p:cNvSpPr>
          <p:nvPr>
            <p:ph type="sldNum" idx="95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587A898-2999-4929-8513-A112FA9805A2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4" name="PlaceHolder 8"/>
          <p:cNvSpPr>
            <a:spLocks noGrp="1"/>
          </p:cNvSpPr>
          <p:nvPr>
            <p:ph type="dt" idx="96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3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5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5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5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5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55" name="PlaceHolder 1"/>
          <p:cNvSpPr>
            <a:spLocks noGrp="1"/>
          </p:cNvSpPr>
          <p:nvPr>
            <p:ph type="ftr" idx="97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sldNum" idx="98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717F9E8-CB04-4B48-9040-37DCD5368687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dt" idx="99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3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6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6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6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6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65" name="PlaceHolder 1"/>
          <p:cNvSpPr>
            <a:spLocks noGrp="1"/>
          </p:cNvSpPr>
          <p:nvPr>
            <p:ph type="ftr" idx="100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sldNum" idx="101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1353EAA-0769-4F32-BE2B-DE844D119B1B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dt" idx="102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3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7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7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7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7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75" name="PlaceHolder 1"/>
          <p:cNvSpPr>
            <a:spLocks noGrp="1"/>
          </p:cNvSpPr>
          <p:nvPr>
            <p:ph type="ftr" idx="103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sldNum" idx="104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A998D82-5AA3-4772-B8CA-B7BF752C442C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dt" idx="105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3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8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8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8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8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85" name="PlaceHolder 1"/>
          <p:cNvSpPr>
            <a:spLocks noGrp="1"/>
          </p:cNvSpPr>
          <p:nvPr>
            <p:ph type="ftr" idx="106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sldNum" idx="107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DE7114-A974-4EE9-85D5-59A5E9A3FF65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dt" idx="108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3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91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492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493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494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495" name="PlaceHolder 1"/>
          <p:cNvSpPr>
            <a:spLocks noGrp="1"/>
          </p:cNvSpPr>
          <p:nvPr>
            <p:ph type="ftr" idx="109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sldNum" idx="110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8983A4-6120-47D9-AB5B-C5FB4B336187}" type="slidenum">
              <a:rPr b="0" lang="fr-FR" sz="1200" strike="noStrike" u="none">
                <a:solidFill>
                  <a:srgbClr val="035c75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dt" idx="111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texte-titre</a:t>
            </a:r>
            <a:endParaRPr b="0" lang="fr-F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trike="noStrike" u="none">
                <a:solidFill>
                  <a:srgbClr val="000000"/>
                </a:solidFill>
                <a:uFillTx/>
                <a:latin typeface="Arial"/>
              </a:rPr>
              <a:t>Cliquez pour éditer le format du plan de texte</a:t>
            </a:r>
            <a:endParaRPr b="0" lang="fr-FR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Arial"/>
              </a:rPr>
              <a:t>Second niveau de plan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Arial"/>
              </a:rPr>
              <a:t>Troisième niveau de plan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Quatrième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Cinquième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Sixième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Arial"/>
              </a:rPr>
              <a:t>Septième niveau de plan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35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36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37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38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 idx="10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 idx="11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D4A55BF-F4FB-4510-81ED-17A85DADB7DF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4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5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5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5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ftr" idx="13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sldNum" idx="14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CA5D24-BCDE-4E71-8002-FDCD768574E2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5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6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6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6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63" name="PlaceHolder 1"/>
          <p:cNvSpPr>
            <a:spLocks noGrp="1"/>
          </p:cNvSpPr>
          <p:nvPr>
            <p:ph type="ftr" idx="16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 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ldNum" idx="17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0F4F185-5873-4951-AD54-D1AF0EC8A790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1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67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68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69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70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ftr" idx="19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sldNum" idx="20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9D5457-1AE4-4499-B7B9-DB5FD035513A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83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84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85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86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3880" y="36817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ftr" idx="22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 idx="23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3BBFA79-BB94-454F-A0A7-EBBD04852657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Forme libre 6"/>
          <p:cNvSpPr/>
          <p:nvPr/>
        </p:nvSpPr>
        <p:spPr>
          <a:xfrm>
            <a:off x="-9360" y="-7200"/>
            <a:ext cx="9159840" cy="1038240"/>
          </a:xfrm>
          <a:custGeom>
            <a:avLst/>
            <a:gdLst>
              <a:gd name="textAreaLeft" fmla="*/ 0 w 9159840"/>
              <a:gd name="textAreaRight" fmla="*/ 9162720 w 9159840"/>
              <a:gd name="textAreaTop" fmla="*/ 0 h 1038240"/>
              <a:gd name="textAreaBottom" fmla="*/ 1041120 h 103824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00"/>
                </a:srgbClr>
              </a:gs>
              <a:gs pos="100000">
                <a:srgbClr val="00c4cd">
                  <a:alpha val="55000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sp>
        <p:nvSpPr>
          <p:cNvPr id="99" name="Forme libre 7"/>
          <p:cNvSpPr/>
          <p:nvPr/>
        </p:nvSpPr>
        <p:spPr>
          <a:xfrm>
            <a:off x="4381560" y="-7200"/>
            <a:ext cx="4759200" cy="635040"/>
          </a:xfrm>
          <a:custGeom>
            <a:avLst/>
            <a:gdLst>
              <a:gd name="textAreaLeft" fmla="*/ 0 w 4759200"/>
              <a:gd name="textAreaRight" fmla="*/ 4762080 w 4759200"/>
              <a:gd name="textAreaTop" fmla="*/ 0 h 635040"/>
              <a:gd name="textAreaBottom" fmla="*/ 637920 h 63504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00"/>
                </a:srgbClr>
              </a:gs>
              <a:gs pos="100000">
                <a:srgbClr val="00a0a8">
                  <a:alpha val="30000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onstantia"/>
              <a:ea typeface="DejaVu Sans"/>
            </a:endParaRPr>
          </a:p>
        </p:txBody>
      </p:sp>
      <p:grpSp>
        <p:nvGrpSpPr>
          <p:cNvPr id="100" name="Groupe 1"/>
          <p:cNvGrpSpPr/>
          <p:nvPr/>
        </p:nvGrpSpPr>
        <p:grpSpPr>
          <a:xfrm>
            <a:off x="-26640" y="-19080"/>
            <a:ext cx="9193320" cy="1082880"/>
            <a:chOff x="-26640" y="-19080"/>
            <a:chExt cx="9193320" cy="1082880"/>
          </a:xfrm>
        </p:grpSpPr>
        <p:sp>
          <p:nvSpPr>
            <p:cNvPr id="101" name="Forme libre 11"/>
            <p:cNvSpPr/>
            <p:nvPr/>
          </p:nvSpPr>
          <p:spPr>
            <a:xfrm rot="21435600">
              <a:off x="-16200" y="199080"/>
              <a:ext cx="9159840" cy="645840"/>
            </a:xfrm>
            <a:custGeom>
              <a:avLst/>
              <a:gdLst>
                <a:gd name="textAreaLeft" fmla="*/ 0 w 9159840"/>
                <a:gd name="textAreaRight" fmla="*/ 9162720 w 9159840"/>
                <a:gd name="textAreaTop" fmla="*/ 0 h 645840"/>
                <a:gd name="textAreaBottom" fmla="*/ 648720 h 64584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  <p:sp>
          <p:nvSpPr>
            <p:cNvPr id="102" name="Forme libre 12"/>
            <p:cNvSpPr/>
            <p:nvPr/>
          </p:nvSpPr>
          <p:spPr>
            <a:xfrm rot="21435600">
              <a:off x="-12960" y="275040"/>
              <a:ext cx="9172440" cy="527040"/>
            </a:xfrm>
            <a:custGeom>
              <a:avLst/>
              <a:gdLst>
                <a:gd name="textAreaLeft" fmla="*/ 0 w 9172440"/>
                <a:gd name="textAreaRight" fmla="*/ 9175320 w 9172440"/>
                <a:gd name="textAreaTop" fmla="*/ 0 h 527040"/>
                <a:gd name="textAreaBottom" fmla="*/ 529920 h 52704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endParaRPr>
            </a:p>
          </p:txBody>
        </p:sp>
      </p:grp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texte-titre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08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160" cy="189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Cliquez pour éditer le format du plan de texte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Second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Troisième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Quatrième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Cinquième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Sixième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Arial"/>
              </a:rPr>
              <a:t>Septième niveau de plan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ftr" idx="25"/>
          </p:nvPr>
        </p:nvSpPr>
        <p:spPr>
          <a:xfrm>
            <a:off x="2666880" y="6356520"/>
            <a:ext cx="334944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&lt;pied de page&gt;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08" name="PlaceHolder 6"/>
          <p:cNvSpPr>
            <a:spLocks noGrp="1"/>
          </p:cNvSpPr>
          <p:nvPr>
            <p:ph type="sldNum" idx="26"/>
          </p:nvPr>
        </p:nvSpPr>
        <p:spPr>
          <a:xfrm>
            <a:off x="7924680" y="6356520"/>
            <a:ext cx="7588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C08274A-06CF-4EBC-A5EB-5D7337D83BEA}" type="slidenum"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&lt;numéro&gt;</a:t>
            </a:fld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09" name="PlaceHolder 7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fr-FR" sz="1400" strike="noStrike" u="none">
                <a:solidFill>
                  <a:srgbClr val="ffffff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trike="noStrike" u="none">
                <a:solidFill>
                  <a:srgbClr val="ffffff"/>
                </a:solidFill>
                <a:uFillTx/>
                <a:latin typeface="Times New Roman"/>
              </a:rPr>
              <a:t>&lt;date/heure&gt;</a:t>
            </a:r>
            <a:endParaRPr b="0" lang="fr-FR" sz="1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1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4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4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4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4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4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4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video" Target="../media/media43.avi"/><Relationship Id="rId2" Type="http://schemas.microsoft.com/office/2007/relationships/media" Target="../media/media43.avi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video" Target="../media/media45.avi"/><Relationship Id="rId2" Type="http://schemas.microsoft.com/office/2007/relationships/media" Target="../media/media45.avi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4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0.jpeg"/><Relationship Id="rId6" Type="http://schemas.openxmlformats.org/officeDocument/2006/relationships/slideLayout" Target="../slideLayouts/slideLayout1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827640" y="980640"/>
            <a:ext cx="7341480" cy="1136160"/>
          </a:xfrm>
          <a:prstGeom prst="rect">
            <a:avLst/>
          </a:prstGeom>
          <a:noFill/>
          <a:ln w="0">
            <a:noFill/>
          </a:ln>
        </p:spPr>
        <p:txBody>
          <a:bodyPr lIns="0" rIns="18360" tIns="0" bIns="0" anchor="b">
            <a:noAutofit/>
          </a:bodyPr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5600" strike="noStrike" u="none">
                <a:solidFill>
                  <a:srgbClr val="50e0ea"/>
                </a:solidFill>
                <a:uFillTx/>
                <a:latin typeface="Calibri"/>
              </a:rPr>
              <a:t>Navigation Electronique</a:t>
            </a:r>
            <a:endParaRPr b="0" lang="fr-FR" sz="56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ftr" idx="115"/>
          </p:nvPr>
        </p:nvSpPr>
        <p:spPr>
          <a:xfrm>
            <a:off x="1979640" y="6356520"/>
            <a:ext cx="4677120" cy="36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200" strike="noStrike" u="none">
                <a:solidFill>
                  <a:srgbClr val="d1eaed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trike="noStrike" u="none">
                <a:solidFill>
                  <a:srgbClr val="d1eaed"/>
                </a:solidFill>
                <a:uFillTx/>
                <a:latin typeface="Constantia"/>
              </a:rPr>
              <a:t>CESSON GRAND LARGE - Navigation Electronique - mars 2025</a:t>
            </a:r>
            <a:endParaRPr b="0" lang="fr-FR" sz="12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pic>
        <p:nvPicPr>
          <p:cNvPr id="508" name="Picture 1" descr="D:\CGL\Logos CGL\Logo_CGLarge.png"/>
          <p:cNvPicPr/>
          <p:nvPr/>
        </p:nvPicPr>
        <p:blipFill>
          <a:blip r:embed="rId1"/>
          <a:stretch/>
        </p:blipFill>
        <p:spPr>
          <a:xfrm>
            <a:off x="7164360" y="4869000"/>
            <a:ext cx="1770480" cy="157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9" name="Picture 3" descr="Cartes Raster NV Verlag"/>
          <p:cNvPicPr/>
          <p:nvPr/>
        </p:nvPicPr>
        <p:blipFill>
          <a:blip r:embed="rId2"/>
          <a:stretch/>
        </p:blipFill>
        <p:spPr>
          <a:xfrm>
            <a:off x="467640" y="2205000"/>
            <a:ext cx="6683040" cy="3885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0" name="ZoneTexte 6"/>
          <p:cNvSpPr/>
          <p:nvPr/>
        </p:nvSpPr>
        <p:spPr>
          <a:xfrm>
            <a:off x="7524360" y="3789000"/>
            <a:ext cx="1436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ffffff"/>
                </a:solidFill>
                <a:uFillTx/>
                <a:latin typeface="Constantia"/>
                <a:ea typeface="DejaVu Sans"/>
              </a:rPr>
              <a:t>Luc AVRIL</a:t>
            </a: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D07DF6F-C715-4164-B26F-8E74F68FA568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Espace réservé du contenu 6" descr="Vocabulaire 2.jpg"/>
          <p:cNvPicPr/>
          <p:nvPr/>
        </p:nvPicPr>
        <p:blipFill>
          <a:blip r:embed="rId1"/>
          <a:stretch/>
        </p:blipFill>
        <p:spPr>
          <a:xfrm>
            <a:off x="107640" y="1556640"/>
            <a:ext cx="8969040" cy="3480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2" name=""/>
          <p:cNvSpPr/>
          <p:nvPr/>
        </p:nvSpPr>
        <p:spPr>
          <a:xfrm>
            <a:off x="2520000" y="6480000"/>
            <a:ext cx="3777480" cy="3574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43" name="PlaceHolder 12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DFA3C60C-C3D4-4C34-B29F-EE7C91966949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/>
          </p:nvPr>
        </p:nvSpPr>
        <p:spPr>
          <a:xfrm>
            <a:off x="5290920" y="1935360"/>
            <a:ext cx="3742200" cy="364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Afficheur Triton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Ici …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Profondeur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Direction Vent Réel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Vitesse Vent Réel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Vitesse Vent Apparent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Angle Vent Apparent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45" name="Image 5" descr="Triton 1.jpg"/>
          <p:cNvPicPr/>
          <p:nvPr/>
        </p:nvPicPr>
        <p:blipFill>
          <a:blip r:embed="rId1"/>
          <a:stretch/>
        </p:blipFill>
        <p:spPr>
          <a:xfrm>
            <a:off x="323640" y="1196640"/>
            <a:ext cx="4965480" cy="496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6" name="PlaceHolder 16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7B97DC99-A00C-47C6-8734-95041D5AB3FF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/>
          </p:nvPr>
        </p:nvSpPr>
        <p:spPr>
          <a:xfrm>
            <a:off x="5724000" y="836640"/>
            <a:ext cx="2959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Afficheurs Triton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48" name="Image 5" descr="Topo indicateurs step 1.jpg"/>
          <p:cNvPicPr/>
          <p:nvPr/>
        </p:nvPicPr>
        <p:blipFill>
          <a:blip r:embed="rId1"/>
          <a:stretch/>
        </p:blipFill>
        <p:spPr>
          <a:xfrm>
            <a:off x="0" y="1310400"/>
            <a:ext cx="9140760" cy="489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9" name=""/>
          <p:cNvSpPr/>
          <p:nvPr/>
        </p:nvSpPr>
        <p:spPr>
          <a:xfrm>
            <a:off x="2520000" y="6480000"/>
            <a:ext cx="359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50" name="PlaceHolder 17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00C5CDED-FA05-4E74-A98C-28E8F22C45E6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Image 5" descr="Zeus 57.JPG"/>
          <p:cNvPicPr/>
          <p:nvPr/>
        </p:nvPicPr>
        <p:blipFill>
          <a:blip r:embed="rId1"/>
          <a:stretch/>
        </p:blipFill>
        <p:spPr>
          <a:xfrm>
            <a:off x="4643640" y="692640"/>
            <a:ext cx="3549240" cy="2661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2" name="Image 8" descr="Zeus 58.JPG"/>
          <p:cNvPicPr/>
          <p:nvPr/>
        </p:nvPicPr>
        <p:blipFill>
          <a:blip r:embed="rId2"/>
          <a:stretch/>
        </p:blipFill>
        <p:spPr>
          <a:xfrm>
            <a:off x="467640" y="3501000"/>
            <a:ext cx="3741120" cy="2805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3" name="Image 9" descr="Zeus 59.JPG"/>
          <p:cNvPicPr/>
          <p:nvPr/>
        </p:nvPicPr>
        <p:blipFill>
          <a:blip r:embed="rId3"/>
          <a:stretch/>
        </p:blipFill>
        <p:spPr>
          <a:xfrm>
            <a:off x="4644000" y="3501000"/>
            <a:ext cx="3765240" cy="282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4" name="PlaceHolder 4"/>
          <p:cNvSpPr/>
          <p:nvPr/>
        </p:nvSpPr>
        <p:spPr>
          <a:xfrm>
            <a:off x="540000" y="1260000"/>
            <a:ext cx="3417480" cy="14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500" lnSpcReduction="9999"/>
          </a:bodyPr>
          <a:p>
            <a:pPr marL="6228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50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Afficheurs Triton </a:t>
            </a:r>
            <a:endParaRPr b="0" lang="fr-FR" sz="5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62280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62280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5" name="PlaceHolder 18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E75A7081-5372-4FC9-BB8F-8D829509292D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 5" descr="Zeus 54.JPG"/>
          <p:cNvPicPr/>
          <p:nvPr/>
        </p:nvPicPr>
        <p:blipFill>
          <a:blip r:embed="rId1"/>
          <a:stretch/>
        </p:blipFill>
        <p:spPr>
          <a:xfrm>
            <a:off x="431640" y="3420000"/>
            <a:ext cx="3993120" cy="2994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7" name="PlaceHolder 1"/>
          <p:cNvSpPr>
            <a:spLocks noGrp="1"/>
          </p:cNvSpPr>
          <p:nvPr>
            <p:ph/>
          </p:nvPr>
        </p:nvSpPr>
        <p:spPr>
          <a:xfrm>
            <a:off x="540000" y="1260000"/>
            <a:ext cx="3417480" cy="143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2500" lnSpcReduction="9999"/>
          </a:bodyPr>
          <a:p>
            <a:pPr marL="6228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5000" strike="noStrike" u="none">
                <a:solidFill>
                  <a:srgbClr val="000000"/>
                </a:solidFill>
                <a:uFillTx/>
                <a:latin typeface="Constantia"/>
              </a:rPr>
              <a:t>Afficheurs Triton </a:t>
            </a:r>
            <a:endParaRPr b="0" lang="fr-FR" sz="5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62280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62280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58" name="Image 12" descr="Zeus 60.JPG"/>
          <p:cNvPicPr/>
          <p:nvPr/>
        </p:nvPicPr>
        <p:blipFill>
          <a:blip r:embed="rId2"/>
          <a:stretch/>
        </p:blipFill>
        <p:spPr>
          <a:xfrm>
            <a:off x="4632480" y="756360"/>
            <a:ext cx="3645000" cy="2733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9" name="Image 7" descr="Zeus 27.JPG"/>
          <p:cNvPicPr/>
          <p:nvPr/>
        </p:nvPicPr>
        <p:blipFill>
          <a:blip r:embed="rId3"/>
          <a:stretch/>
        </p:blipFill>
        <p:spPr>
          <a:xfrm>
            <a:off x="4680000" y="3492000"/>
            <a:ext cx="4312440" cy="2985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0" name="PlaceHolder 19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5EC44BC2-D607-4AB2-B008-FCCA110593D0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/>
          </p:nvPr>
        </p:nvSpPr>
        <p:spPr>
          <a:xfrm>
            <a:off x="4500000" y="1935360"/>
            <a:ext cx="45331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Logiciel AXIOM  7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 </a:t>
            </a: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sur ARVAG IV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C’est un ECDIS …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Système électronique de navigation respectant les normes OMI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2" name="PlaceHolder 13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63" name="" descr=""/>
          <p:cNvPicPr/>
          <p:nvPr/>
        </p:nvPicPr>
        <p:blipFill>
          <a:blip r:embed="rId1"/>
          <a:stretch/>
        </p:blipFill>
        <p:spPr>
          <a:xfrm>
            <a:off x="540000" y="1620000"/>
            <a:ext cx="4049640" cy="3394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B343A33B-466B-4B3A-8B7F-98F816581106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/>
          </p:nvPr>
        </p:nvSpPr>
        <p:spPr>
          <a:xfrm>
            <a:off x="5292000" y="900000"/>
            <a:ext cx="37429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 +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1 : Position GPS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2 : Profil skipper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3 : Heure et appareils externe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4 : Logo si cartouche carte en sus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5 : Tuiles d’applications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6 : Mes données M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      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MOB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      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Applications en sus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      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Alarmes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      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Paramètres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5" name=""/>
          <p:cNvSpPr/>
          <p:nvPr/>
        </p:nvSpPr>
        <p:spPr>
          <a:xfrm>
            <a:off x="2520000" y="6480000"/>
            <a:ext cx="3597480" cy="375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66" name="PlaceHolder 20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67" name="" descr=""/>
          <p:cNvPicPr/>
          <p:nvPr/>
        </p:nvPicPr>
        <p:blipFill>
          <a:blip r:embed="rId1"/>
          <a:stretch/>
        </p:blipFill>
        <p:spPr>
          <a:xfrm>
            <a:off x="83520" y="1466640"/>
            <a:ext cx="5495400" cy="3932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318C7474-3729-49E9-986F-0AFDFE3EB3FB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/>
          </p:nvPr>
        </p:nvSpPr>
        <p:spPr>
          <a:xfrm>
            <a:off x="5292000" y="1980000"/>
            <a:ext cx="37429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 +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Bouton ON/OFF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Molette zoom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+ et – zoom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Pilote auto ON/OFF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Bouton MOB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9" name=""/>
          <p:cNvSpPr/>
          <p:nvPr/>
        </p:nvSpPr>
        <p:spPr>
          <a:xfrm>
            <a:off x="2520000" y="6480000"/>
            <a:ext cx="3597480" cy="375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70" name="PlaceHolder 22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1" name="" descr=""/>
          <p:cNvPicPr/>
          <p:nvPr/>
        </p:nvPicPr>
        <p:blipFill>
          <a:blip r:embed="rId1"/>
          <a:stretch/>
        </p:blipFill>
        <p:spPr>
          <a:xfrm>
            <a:off x="9720" y="1800000"/>
            <a:ext cx="5281200" cy="3960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97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8"/>
          </p:nvPr>
        </p:nvSpPr>
        <p:spPr/>
        <p:txBody>
          <a:bodyPr/>
          <a:p>
            <a:fld id="{6BEB5B13-3C1C-4F4D-A275-13708AA9E4FF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/>
          </p:nvPr>
        </p:nvSpPr>
        <p:spPr>
          <a:xfrm>
            <a:off x="5760000" y="900000"/>
            <a:ext cx="32389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AXIOM+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1 : Point route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2 : Trace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3 : Arvag IV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4 : Indicateur de vent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5 : Route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6 : Point route Aller vers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7 : Ligne de cap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8 : Ligne COG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9 : Indicateur de marée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10 : Echelle de la carte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11 : Cercle de distance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12 : Barre latérale 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3" name="PlaceHolder 23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4" name="" descr=""/>
          <p:cNvPicPr/>
          <p:nvPr/>
        </p:nvPicPr>
        <p:blipFill>
          <a:blip r:embed="rId1"/>
          <a:stretch/>
        </p:blipFill>
        <p:spPr>
          <a:xfrm>
            <a:off x="360000" y="1080000"/>
            <a:ext cx="5578920" cy="3932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16823C42-0F66-4AE9-942F-9FF54FE95835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/>
          </p:nvPr>
        </p:nvSpPr>
        <p:spPr>
          <a:xfrm>
            <a:off x="6048000" y="2880000"/>
            <a:ext cx="3058920" cy="256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1 : Pilote Auto activé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2 : Barre latérale avec détails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6" name="PlaceHolder 29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7" name="" descr=""/>
          <p:cNvPicPr/>
          <p:nvPr/>
        </p:nvPicPr>
        <p:blipFill>
          <a:blip r:embed="rId1"/>
          <a:stretch/>
        </p:blipFill>
        <p:spPr>
          <a:xfrm>
            <a:off x="180000" y="1559520"/>
            <a:ext cx="6079320" cy="4559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DC4DB46B-F6DF-4840-A5A1-F89811E12E19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/>
          </p:nvPr>
        </p:nvSpPr>
        <p:spPr>
          <a:xfrm>
            <a:off x="4993560" y="1484640"/>
            <a:ext cx="4111560" cy="381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PLAN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Un peu d’histoire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Principe et vocabulaire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Outils :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Constantia"/>
              </a:rPr>
              <a:t>Afficheurs Triton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640080" indent="-24696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  <a:tabLst>
                <a:tab algn="l" pos="0"/>
              </a:tabLst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Constantia"/>
              </a:rPr>
              <a:t>Traceur AXIOM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-2743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Des conseils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ftr" idx="116"/>
          </p:nvPr>
        </p:nvSpPr>
        <p:spPr>
          <a:xfrm>
            <a:off x="1603440" y="6523560"/>
            <a:ext cx="5053680" cy="17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fr-FR" sz="1400" strike="noStrike" u="none">
                <a:solidFill>
                  <a:srgbClr val="035c75"/>
                </a:solidFill>
                <a:uFillTx/>
                <a:latin typeface="Constantia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13" name="Picture 2" descr="https://thumbs.dreamstime.com/b/vieille-carte-nautique-du-monde-24735730.jpg"/>
          <p:cNvPicPr/>
          <p:nvPr/>
        </p:nvPicPr>
        <p:blipFill>
          <a:blip r:embed="rId1"/>
          <a:stretch/>
        </p:blipFill>
        <p:spPr>
          <a:xfrm>
            <a:off x="179640" y="332640"/>
            <a:ext cx="4497480" cy="596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4CA40BDF-976C-4D08-9002-4C7129D47EE9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/>
          </p:nvPr>
        </p:nvSpPr>
        <p:spPr>
          <a:xfrm>
            <a:off x="5760000" y="2880000"/>
            <a:ext cx="3238920" cy="256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Paramètre Pilote Auto 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9" name="PlaceHolder 28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0" name="" descr=""/>
          <p:cNvPicPr/>
          <p:nvPr/>
        </p:nvPicPr>
        <p:blipFill>
          <a:blip r:embed="rId1"/>
          <a:stretch/>
        </p:blipFill>
        <p:spPr>
          <a:xfrm>
            <a:off x="360000" y="1800000"/>
            <a:ext cx="5359320" cy="4019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98"/>
          </p:nvPr>
        </p:nvSpPr>
        <p:spPr/>
        <p:txBody>
          <a:bodyPr/>
          <a:p>
            <a:fld id="{46B72B9A-A637-4263-BEC3-7DC515E06ED2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/>
          </p:nvPr>
        </p:nvSpPr>
        <p:spPr>
          <a:xfrm>
            <a:off x="6361920" y="1632240"/>
            <a:ext cx="259956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Mes données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2" name="PlaceHolder 33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3" name="" descr=""/>
          <p:cNvPicPr/>
          <p:nvPr/>
        </p:nvPicPr>
        <p:blipFill>
          <a:blip r:embed="rId1"/>
          <a:stretch/>
        </p:blipFill>
        <p:spPr>
          <a:xfrm>
            <a:off x="543600" y="1487520"/>
            <a:ext cx="5935320" cy="445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87ABF474-D03F-493B-BBC1-B4C41C9B1C91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/>
          </p:nvPr>
        </p:nvSpPr>
        <p:spPr>
          <a:xfrm>
            <a:off x="6120000" y="2880000"/>
            <a:ext cx="2806920" cy="256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200" strike="noStrike" u="none">
                <a:solidFill>
                  <a:srgbClr val="000000"/>
                </a:solidFill>
                <a:uFillTx/>
                <a:latin typeface="Constantia"/>
              </a:rPr>
              <a:t>Alarmes</a:t>
            </a:r>
            <a:endParaRPr b="0" lang="fr-F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5" name="PlaceHolder 31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6" name="" descr=""/>
          <p:cNvPicPr/>
          <p:nvPr/>
        </p:nvPicPr>
        <p:blipFill>
          <a:blip r:embed="rId1"/>
          <a:stretch/>
        </p:blipFill>
        <p:spPr>
          <a:xfrm>
            <a:off x="216000" y="1440000"/>
            <a:ext cx="5998680" cy="449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01"/>
          </p:nvPr>
        </p:nvSpPr>
        <p:spPr/>
        <p:txBody>
          <a:bodyPr/>
          <a:p>
            <a:fld id="{3809396A-5FFD-4B19-BCA6-DB40AD7D4B88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/>
          </p:nvPr>
        </p:nvSpPr>
        <p:spPr>
          <a:xfrm>
            <a:off x="6588360" y="1935360"/>
            <a:ext cx="22291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B&amp;G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    </a:t>
            </a: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L’AIS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8" name="Image 5" descr="Zeus 44 AIS2.jpg"/>
          <p:cNvPicPr/>
          <p:nvPr/>
        </p:nvPicPr>
        <p:blipFill>
          <a:blip r:embed="rId1"/>
          <a:stretch/>
        </p:blipFill>
        <p:spPr>
          <a:xfrm>
            <a:off x="6660360" y="3357000"/>
            <a:ext cx="2168640" cy="150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9" name="Image 7" descr="Zeus 50.JPG"/>
          <p:cNvPicPr/>
          <p:nvPr/>
        </p:nvPicPr>
        <p:blipFill>
          <a:blip r:embed="rId2"/>
          <a:stretch/>
        </p:blipFill>
        <p:spPr>
          <a:xfrm>
            <a:off x="323640" y="1340640"/>
            <a:ext cx="6189480" cy="4641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0" name="Image 8" descr="Zeus 17.JPG"/>
          <p:cNvPicPr/>
          <p:nvPr/>
        </p:nvPicPr>
        <p:blipFill>
          <a:blip r:embed="rId3"/>
          <a:stretch/>
        </p:blipFill>
        <p:spPr>
          <a:xfrm>
            <a:off x="6588360" y="4797000"/>
            <a:ext cx="2373120" cy="175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1" name="PlaceHolder 34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BA22831B-8C9D-4755-99C0-28A1071B57C0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35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93" name="" descr=""/>
          <p:cNvPicPr/>
          <p:nvPr/>
        </p:nvPicPr>
        <p:blipFill>
          <a:blip r:embed="rId1"/>
          <a:stretch/>
        </p:blipFill>
        <p:spPr>
          <a:xfrm>
            <a:off x="180000" y="1963080"/>
            <a:ext cx="8640000" cy="4139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8384BA1B-E49F-4766-89E2-16C96B8ABC58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/>
          </p:nvPr>
        </p:nvSpPr>
        <p:spPr>
          <a:xfrm>
            <a:off x="5076000" y="1340640"/>
            <a:ext cx="37411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Rappel sur l’AIS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CPA = Point d’approche le plus près en milles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TCPA = Temps du point d’approche le plus près en mn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Conseil : 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Désactiver l’alarme à l’arrivée dans un port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95" name="Image 2" descr="AIS.jpg"/>
          <p:cNvPicPr/>
          <p:nvPr/>
        </p:nvPicPr>
        <p:blipFill>
          <a:blip r:embed="rId1"/>
          <a:stretch/>
        </p:blipFill>
        <p:spPr>
          <a:xfrm>
            <a:off x="467640" y="1340640"/>
            <a:ext cx="4533120" cy="4219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6" name="PlaceHolder 27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04"/>
          </p:nvPr>
        </p:nvSpPr>
        <p:spPr/>
        <p:txBody>
          <a:bodyPr/>
          <a:p>
            <a:fld id="{53652E98-FE8E-44BF-AD69-12F9FB234641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"/>
          <p:cNvSpPr/>
          <p:nvPr/>
        </p:nvSpPr>
        <p:spPr>
          <a:xfrm>
            <a:off x="720000" y="3369960"/>
            <a:ext cx="7738200" cy="264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L’AXIOM 7 permet d’entrer des valeurs CPA et TCPA quand l’alarme sera enclenchée et ainsi choisir la distance minimum entre navires avant d’être averti par alarme. 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Exemple : L’alarme sonne dans un cercle de 1MN donc vous avez 12 minutes pour rectifier votre trajet si le bateau repéré est immobile et votre vitesse est de 5 nœud... et 6 minutes si le bateau repéré navigue à 5 nœud également.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Conseil : Quand l’alarme sonne lever la tête et scruter tout azimut !!!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8" name="PlaceHolder 36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99" name="" descr=""/>
          <p:cNvPicPr/>
          <p:nvPr/>
        </p:nvPicPr>
        <p:blipFill>
          <a:blip r:embed="rId1"/>
          <a:stretch/>
        </p:blipFill>
        <p:spPr>
          <a:xfrm>
            <a:off x="3240000" y="1080000"/>
            <a:ext cx="2160000" cy="216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1E0DAF53-7745-461E-9670-12B3A82C7022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/>
          </p:nvPr>
        </p:nvSpPr>
        <p:spPr>
          <a:xfrm>
            <a:off x="5760000" y="2079360"/>
            <a:ext cx="2913480" cy="292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400" strike="noStrike" u="none">
                <a:solidFill>
                  <a:srgbClr val="000000"/>
                </a:solidFill>
                <a:uFillTx/>
                <a:latin typeface="Constantia"/>
              </a:rPr>
              <a:t>Schéma pour alarme mouillage</a:t>
            </a:r>
            <a:endParaRPr b="0" lang="fr-FR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01" name="Image 8" descr="tirant-eau.JPG"/>
          <p:cNvPicPr/>
          <p:nvPr/>
        </p:nvPicPr>
        <p:blipFill>
          <a:blip r:embed="rId1"/>
          <a:stretch/>
        </p:blipFill>
        <p:spPr>
          <a:xfrm>
            <a:off x="359640" y="2133000"/>
            <a:ext cx="5231880" cy="254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2" name="PlaceHolder 45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7D651835-433E-49DA-9245-619A3B541424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/>
          </p:nvPr>
        </p:nvSpPr>
        <p:spPr>
          <a:xfrm>
            <a:off x="6228360" y="1935360"/>
            <a:ext cx="280512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Paramètres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4" name="PlaceHolder 43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05" name="" descr=""/>
          <p:cNvPicPr/>
          <p:nvPr/>
        </p:nvPicPr>
        <p:blipFill>
          <a:blip r:embed="rId1"/>
          <a:stretch/>
        </p:blipFill>
        <p:spPr>
          <a:xfrm>
            <a:off x="230400" y="1440000"/>
            <a:ext cx="6238800" cy="467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CDEA627B-AEB6-4469-91A2-0862ACC8DA13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/>
          </p:nvPr>
        </p:nvSpPr>
        <p:spPr>
          <a:xfrm>
            <a:off x="5580000" y="1800000"/>
            <a:ext cx="3273480" cy="4385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Applications installables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7" name=""/>
          <p:cNvSpPr/>
          <p:nvPr/>
        </p:nvSpPr>
        <p:spPr>
          <a:xfrm>
            <a:off x="2520000" y="6480000"/>
            <a:ext cx="359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08" name="PlaceHolder 39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09" name="" descr=""/>
          <p:cNvPicPr/>
          <p:nvPr/>
        </p:nvPicPr>
        <p:blipFill>
          <a:blip r:embed="rId1"/>
          <a:stretch/>
        </p:blipFill>
        <p:spPr>
          <a:xfrm>
            <a:off x="261720" y="1800000"/>
            <a:ext cx="5317200" cy="3987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F4335C6A-37C6-4D5A-8FC3-9BBD35EEE0A1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/>
          </p:nvPr>
        </p:nvSpPr>
        <p:spPr>
          <a:xfrm>
            <a:off x="457200" y="3591720"/>
            <a:ext cx="8226360" cy="2921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	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……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. Apparue à la fin XXème siècle avec les constellations de satellites, </a:t>
            </a:r>
            <a:r>
              <a:rPr b="1" lang="fr-FR" sz="2000" strike="noStrike" u="none">
                <a:solidFill>
                  <a:srgbClr val="000000"/>
                </a:solidFill>
                <a:uFillTx/>
                <a:latin typeface="Constantia"/>
              </a:rPr>
              <a:t>la navigation électronique 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est élaborée par l’Organisation maritime internationale (OMI), agence spécialisée des Nations unies, afin de </a:t>
            </a:r>
            <a:r>
              <a:rPr b="1" lang="fr-FR" sz="2000" strike="noStrike" u="none">
                <a:solidFill>
                  <a:srgbClr val="000000"/>
                </a:solidFill>
                <a:uFillTx/>
                <a:latin typeface="Constantia"/>
              </a:rPr>
              <a:t>faciliter la navigation grâce à une meilleure organisation des données à bord des navires et à terre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, un meilleur échange de données et une meilleure communication entre les navires et la terre.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5" name="Picture 2" descr="Actualités de l&amp;#39;OMI — Centre régional Méditerranéen pour l ..."/>
          <p:cNvPicPr/>
          <p:nvPr/>
        </p:nvPicPr>
        <p:blipFill>
          <a:blip r:embed="rId1"/>
          <a:stretch/>
        </p:blipFill>
        <p:spPr>
          <a:xfrm>
            <a:off x="5796000" y="5553360"/>
            <a:ext cx="2373120" cy="68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6" name="Image 5" descr="Carte St Malo.jpg"/>
          <p:cNvPicPr/>
          <p:nvPr/>
        </p:nvPicPr>
        <p:blipFill>
          <a:blip r:embed="rId2"/>
          <a:stretch/>
        </p:blipFill>
        <p:spPr>
          <a:xfrm>
            <a:off x="1080000" y="756000"/>
            <a:ext cx="6837480" cy="282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7" name="PlaceHolder 8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BF772151-33D9-44E4-912C-ACC65A9786F6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"/>
          <p:cNvSpPr/>
          <p:nvPr/>
        </p:nvSpPr>
        <p:spPr>
          <a:xfrm>
            <a:off x="2520000" y="6480000"/>
            <a:ext cx="359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11" name="PlaceHolder 25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12" name="" descr=""/>
          <p:cNvPicPr/>
          <p:nvPr/>
        </p:nvPicPr>
        <p:blipFill>
          <a:blip r:embed="rId1"/>
          <a:stretch/>
        </p:blipFill>
        <p:spPr>
          <a:xfrm>
            <a:off x="180000" y="1598760"/>
            <a:ext cx="8719560" cy="434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03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4"/>
          </p:nvPr>
        </p:nvSpPr>
        <p:spPr/>
        <p:txBody>
          <a:bodyPr/>
          <a:p>
            <a:fld id="{4A11A9F7-5B31-4B02-BAB2-C743149E83BF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"/>
          <p:cNvSpPr/>
          <p:nvPr/>
        </p:nvSpPr>
        <p:spPr>
          <a:xfrm>
            <a:off x="2520000" y="6480000"/>
            <a:ext cx="359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14" name="PlaceHolder 30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15" name="" descr=""/>
          <p:cNvPicPr/>
          <p:nvPr/>
        </p:nvPicPr>
        <p:blipFill>
          <a:blip r:embed="rId1"/>
          <a:stretch/>
        </p:blipFill>
        <p:spPr>
          <a:xfrm>
            <a:off x="180000" y="1503000"/>
            <a:ext cx="8901000" cy="3897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06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7"/>
          </p:nvPr>
        </p:nvSpPr>
        <p:spPr/>
        <p:txBody>
          <a:bodyPr/>
          <a:p>
            <a:fld id="{F0F8DA47-C404-499C-BF7F-81A67CB6ADAB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/>
          </p:nvPr>
        </p:nvSpPr>
        <p:spPr>
          <a:xfrm>
            <a:off x="683640" y="836640"/>
            <a:ext cx="7845480" cy="165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Traceur AXIOM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Un tuto ...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7" name=""/>
          <p:cNvSpPr/>
          <p:nvPr/>
        </p:nvSpPr>
        <p:spPr>
          <a:xfrm>
            <a:off x="2520000" y="6480000"/>
            <a:ext cx="359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18" name="PlaceHolder 50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19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7480" y="2184120"/>
            <a:ext cx="6094440" cy="34275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169E2F01-22CA-4F14-A687-C00CA5E3FB27}" type="slidenum">
              <a:t>32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/>
          </p:nvPr>
        </p:nvSpPr>
        <p:spPr>
          <a:xfrm>
            <a:off x="683640" y="836640"/>
            <a:ext cx="7845480" cy="165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Tablette Navionics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Un tuto ...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1" name=""/>
          <p:cNvSpPr/>
          <p:nvPr/>
        </p:nvSpPr>
        <p:spPr>
          <a:xfrm>
            <a:off x="2520000" y="6480000"/>
            <a:ext cx="3597480" cy="357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22" name="PlaceHolder 26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2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20640" y="-1800"/>
            <a:ext cx="12191040" cy="6856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97"/>
          </p:nvPr>
        </p:nvSpPr>
        <p:spPr/>
        <p:txBody>
          <a:bodyPr/>
          <a:p>
            <a:r>
              <a:t>CESSON GRAND LARGE - Navigation Electronique - Avril 2022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8"/>
          </p:nvPr>
        </p:nvSpPr>
        <p:spPr/>
        <p:txBody>
          <a:bodyPr/>
          <a:p>
            <a:fld id="{BBF886EA-E2C3-43D0-A457-2D1A92A08664}" type="slidenum">
              <a:t>33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/>
          </p:nvPr>
        </p:nvSpPr>
        <p:spPr>
          <a:xfrm>
            <a:off x="3636000" y="548640"/>
            <a:ext cx="5191560" cy="525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360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Conseils 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highlight>
                  <a:srgbClr val="ffff00"/>
                </a:highlight>
                <a:uFillTx/>
                <a:latin typeface="Constantia"/>
              </a:rPr>
              <a:t>Suivre sa route sur un écran (Pc, tablette, traceur) n’est pas un gage sécurité… même si cela est simple et présente un luxe de détails.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=&gt; Savoir faire face à une panne électrique, une erreur de paramétrage ou de manipulation.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=&gt; Savoir veiller et recouper les données GPS avec des relèvements visuels à terre, une pratique de l’estime et l’usage des cartes papier.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=&gt; Développer son sens marin : ne jamais se reposer sur un seul instrument ou une seule info … </a:t>
            </a:r>
            <a:r>
              <a:rPr b="0" lang="fr-FR" sz="1800" strike="noStrike" u="none">
                <a:solidFill>
                  <a:srgbClr val="000000"/>
                </a:solidFill>
                <a:highlight>
                  <a:srgbClr val="ffff00"/>
                </a:highlight>
                <a:uFillTx/>
                <a:latin typeface="Constantia"/>
              </a:rPr>
              <a:t>pratiquer le Double Check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</a:rPr>
              <a:t>.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37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37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360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25" name="Picture 2" descr="Faire le point sur la carte marine avec des relèvements"/>
          <p:cNvPicPr/>
          <p:nvPr/>
        </p:nvPicPr>
        <p:blipFill>
          <a:blip r:embed="rId1"/>
          <a:stretch/>
        </p:blipFill>
        <p:spPr>
          <a:xfrm>
            <a:off x="179640" y="262080"/>
            <a:ext cx="3093120" cy="2042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6" name="Picture 6" descr="https://3.bp.blogspot.com/-U5X7rFNnPwo/VrzL0lVRuZI/AAAAAAAAAGo/CGmT8aBF0Xg/s1600/philippe%2Bsextant.JPG"/>
          <p:cNvPicPr/>
          <p:nvPr/>
        </p:nvPicPr>
        <p:blipFill>
          <a:blip r:embed="rId2"/>
          <a:stretch/>
        </p:blipFill>
        <p:spPr>
          <a:xfrm>
            <a:off x="179640" y="4057200"/>
            <a:ext cx="3093120" cy="232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7" name="Picture 8" descr="https://static.wixstatic.com/media/c2a424_4cdf8bfc375a46cc9c209c4e4d6da976~mv2_d_2048_1365_s_2.jpg/v1/fill/w_980,h_653,al_c,q_85,usm_4.00_1.00_0.00/c2a424_4cdf8bfc375a46cc9c209c4e4d6da976~mv2_d_2048_1365_s_2.jpg"/>
          <p:cNvPicPr/>
          <p:nvPr/>
        </p:nvPicPr>
        <p:blipFill>
          <a:blip r:embed="rId3"/>
          <a:stretch/>
        </p:blipFill>
        <p:spPr>
          <a:xfrm>
            <a:off x="179640" y="2277000"/>
            <a:ext cx="3093120" cy="2059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8" name="Picture 2" descr="Check Icon PNG Images &amp;amp; PSDs for Download | PixelSquid ..."/>
          <p:cNvPicPr/>
          <p:nvPr/>
        </p:nvPicPr>
        <p:blipFill>
          <a:blip r:embed="rId4"/>
          <a:stretch/>
        </p:blipFill>
        <p:spPr>
          <a:xfrm>
            <a:off x="5652000" y="5409360"/>
            <a:ext cx="840240" cy="84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9" name="Picture 2" descr="Check Icon PNG Images &amp;amp; PSDs for Download | PixelSquid ..."/>
          <p:cNvPicPr/>
          <p:nvPr/>
        </p:nvPicPr>
        <p:blipFill>
          <a:blip r:embed="rId5"/>
          <a:stretch/>
        </p:blipFill>
        <p:spPr>
          <a:xfrm>
            <a:off x="6660360" y="5409360"/>
            <a:ext cx="840240" cy="84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0" name="PlaceHolder 51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DDE97B79-8D94-4F19-8873-35B6609B98B8}" type="slidenum">
              <a:t>34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/>
          </p:nvPr>
        </p:nvSpPr>
        <p:spPr>
          <a:xfrm>
            <a:off x="817200" y="404640"/>
            <a:ext cx="7711920" cy="359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Constantia"/>
              </a:rPr>
              <a:t>Conclusion 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fr-FR" sz="2800" strike="noStrike" u="none">
                <a:solidFill>
                  <a:srgbClr val="000000"/>
                </a:solidFill>
                <a:uFillTx/>
                <a:latin typeface="Constantia"/>
              </a:rPr>
              <a:t>La navigation n’est pas simplement une science … c’est un art.</a:t>
            </a:r>
            <a:endParaRPr b="0" lang="fr-FR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144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32" name="Image 7" descr="IMG_4094.JPG"/>
          <p:cNvPicPr/>
          <p:nvPr/>
        </p:nvPicPr>
        <p:blipFill>
          <a:blip r:embed="rId1"/>
          <a:stretch/>
        </p:blipFill>
        <p:spPr>
          <a:xfrm>
            <a:off x="1115640" y="2313000"/>
            <a:ext cx="5469480" cy="4101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3" name="Image 8" descr="Logo_CGLarge.png"/>
          <p:cNvPicPr/>
          <p:nvPr/>
        </p:nvPicPr>
        <p:blipFill>
          <a:blip r:embed="rId2"/>
          <a:stretch/>
        </p:blipFill>
        <p:spPr>
          <a:xfrm>
            <a:off x="6816600" y="4680000"/>
            <a:ext cx="2000880" cy="1777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4" name="Rectangle 9"/>
          <p:cNvSpPr/>
          <p:nvPr/>
        </p:nvSpPr>
        <p:spPr>
          <a:xfrm>
            <a:off x="6804360" y="2565000"/>
            <a:ext cx="2013120" cy="1725120"/>
          </a:xfrm>
          <a:prstGeom prst="rect">
            <a:avLst/>
          </a:prstGeom>
          <a:solidFill>
            <a:srgbClr val="0f6fc6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2400" strike="noStrike" u="none">
                <a:solidFill>
                  <a:schemeClr val="lt1"/>
                </a:solidFill>
                <a:uFillTx/>
                <a:latin typeface="Constantia"/>
                <a:ea typeface="DejaVu Sans"/>
              </a:rPr>
              <a:t>Questions ? </a:t>
            </a:r>
            <a:endParaRPr b="0" lang="fr-FR" sz="2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35" name="PlaceHolder 52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EADE478F-6716-44F9-80F7-624BBA2CB51E}" type="slidenum">
              <a:t>35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/>
          </p:nvPr>
        </p:nvSpPr>
        <p:spPr>
          <a:xfrm>
            <a:off x="457200" y="3069000"/>
            <a:ext cx="8226360" cy="3381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	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Le SHOM (</a:t>
            </a:r>
            <a:r>
              <a:rPr b="0" lang="fr-FR" sz="1400" strike="noStrike" u="none">
                <a:solidFill>
                  <a:srgbClr val="000000"/>
                </a:solidFill>
                <a:uFillTx/>
                <a:latin typeface="Constantia"/>
              </a:rPr>
              <a:t>Service Hydrographique et Océanographique de la Marine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) dit : « La convention internationale sur la sauvegarde de la vie humaine en mer (</a:t>
            </a:r>
            <a:r>
              <a:rPr b="1" lang="fr-FR" sz="2000" strike="noStrike" u="none">
                <a:solidFill>
                  <a:srgbClr val="000000"/>
                </a:solidFill>
                <a:uFillTx/>
                <a:latin typeface="Constantia"/>
              </a:rPr>
              <a:t>SOLAS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) comporte </a:t>
            </a:r>
            <a:r>
              <a:rPr b="1" lang="fr-FR" sz="2000" strike="noStrike" u="none">
                <a:solidFill>
                  <a:srgbClr val="000000"/>
                </a:solidFill>
                <a:uFillTx/>
                <a:latin typeface="Constantia"/>
              </a:rPr>
              <a:t>l’obligation d’emport d’une documentation nautique à jour</a:t>
            </a: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</a:rPr>
              <a:t> correspondant à la traversée prévue (cartes marines et ouvrages nautiques). Cette obligation s’applique à tous les navires et peut être satisfaite en totalité ou en partie par un moyen électronique.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9" name="Picture 2" descr="L’image du SHOM… le vent en poupe ! - Occurrence"/>
          <p:cNvPicPr/>
          <p:nvPr/>
        </p:nvPicPr>
        <p:blipFill>
          <a:blip r:embed="rId1"/>
          <a:stretch/>
        </p:blipFill>
        <p:spPr>
          <a:xfrm>
            <a:off x="5364000" y="5301360"/>
            <a:ext cx="2517120" cy="860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0" name="Image 6" descr="carte baie St Brieuc.jpg"/>
          <p:cNvPicPr/>
          <p:nvPr/>
        </p:nvPicPr>
        <p:blipFill>
          <a:blip r:embed="rId2"/>
          <a:stretch/>
        </p:blipFill>
        <p:spPr>
          <a:xfrm>
            <a:off x="4753800" y="1009800"/>
            <a:ext cx="3705120" cy="201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1" name="PlaceHolder 9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22" name="" descr=""/>
          <p:cNvPicPr/>
          <p:nvPr/>
        </p:nvPicPr>
        <p:blipFill>
          <a:blip r:embed="rId3"/>
          <a:stretch/>
        </p:blipFill>
        <p:spPr>
          <a:xfrm>
            <a:off x="900000" y="637920"/>
            <a:ext cx="3418920" cy="241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A84A23E2-A018-4F95-B767-E440C859CA34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" descr=""/>
          <p:cNvPicPr/>
          <p:nvPr/>
        </p:nvPicPr>
        <p:blipFill>
          <a:blip r:embed="rId1"/>
          <a:stretch/>
        </p:blipFill>
        <p:spPr>
          <a:xfrm>
            <a:off x="360000" y="2309760"/>
            <a:ext cx="8458200" cy="3520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4" name="PlaceHolder 7"/>
          <p:cNvSpPr/>
          <p:nvPr/>
        </p:nvSpPr>
        <p:spPr>
          <a:xfrm>
            <a:off x="899640" y="801360"/>
            <a:ext cx="7378200" cy="81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432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Principe général de la navigation électronique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5" name="PlaceHolder 11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D1E1F41D-ECEA-4906-8405-CC5357238F07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" descr=""/>
          <p:cNvPicPr/>
          <p:nvPr/>
        </p:nvPicPr>
        <p:blipFill>
          <a:blip r:embed="rId1"/>
          <a:stretch/>
        </p:blipFill>
        <p:spPr>
          <a:xfrm>
            <a:off x="180000" y="1584000"/>
            <a:ext cx="8915400" cy="350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7" name="PlaceHolder 6"/>
          <p:cNvSpPr/>
          <p:nvPr/>
        </p:nvSpPr>
        <p:spPr>
          <a:xfrm>
            <a:off x="899640" y="801000"/>
            <a:ext cx="7378200" cy="81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7432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Principe général de la navigation électronique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7432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8" name=""/>
          <p:cNvSpPr/>
          <p:nvPr/>
        </p:nvSpPr>
        <p:spPr>
          <a:xfrm>
            <a:off x="1260000" y="5277960"/>
            <a:ext cx="7377840" cy="85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  <a:ea typeface="NSimSun"/>
              </a:rPr>
              <a:t>Avantage de la cartographie numérique vs cartes papier :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  <a:ea typeface="NSimSun"/>
              </a:rPr>
              <a:t>Pouvoir suivre son voilier directement sur la carte 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trike="noStrike" u="none">
                <a:solidFill>
                  <a:srgbClr val="000000"/>
                </a:solidFill>
                <a:uFillTx/>
                <a:latin typeface="Constantia"/>
                <a:ea typeface="NSimSun"/>
              </a:rPr>
              <a:t>et conserver des traces précises,</a:t>
            </a:r>
            <a:endParaRPr b="0" lang="fr-F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9" name="PlaceHolder 10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3C7AB5D4-F657-4EDB-A177-ADB5994ED2CC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21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31" name="" descr=""/>
          <p:cNvPicPr/>
          <p:nvPr/>
        </p:nvPicPr>
        <p:blipFill>
          <a:blip r:embed="rId1"/>
          <a:stretch/>
        </p:blipFill>
        <p:spPr>
          <a:xfrm>
            <a:off x="183240" y="1620000"/>
            <a:ext cx="8636760" cy="426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07"/>
          </p:nvPr>
        </p:nvSpPr>
        <p:spPr/>
        <p:txBody>
          <a:bodyPr/>
          <a:p>
            <a:fld id="{C5EC7C6C-8E71-43C3-919A-8B4D5A142503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/>
          </p:nvPr>
        </p:nvSpPr>
        <p:spPr>
          <a:xfrm>
            <a:off x="1835640" y="980640"/>
            <a:ext cx="5183280" cy="1220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570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Rappel sur les cartes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r>
              <a:rPr b="0" lang="fr-FR" sz="2600" strike="noStrike" u="none">
                <a:solidFill>
                  <a:srgbClr val="000000"/>
                </a:solidFill>
                <a:uFillTx/>
                <a:latin typeface="Constantia"/>
              </a:rPr>
              <a:t>Carte Raster vs Vectorielle</a:t>
            </a: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8276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8276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0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33" name="Picture 2" descr="Cartes électroniques : Raster ou Vectorielle ..."/>
          <p:cNvPicPr/>
          <p:nvPr/>
        </p:nvPicPr>
        <p:blipFill>
          <a:blip r:embed="rId1"/>
          <a:stretch/>
        </p:blipFill>
        <p:spPr>
          <a:xfrm>
            <a:off x="131400" y="2637000"/>
            <a:ext cx="4077360" cy="305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4" name="Picture 4" descr="Carte vectorielle SHOM"/>
          <p:cNvPicPr/>
          <p:nvPr/>
        </p:nvPicPr>
        <p:blipFill>
          <a:blip r:embed="rId2"/>
          <a:stretch/>
        </p:blipFill>
        <p:spPr>
          <a:xfrm>
            <a:off x="4377960" y="2637000"/>
            <a:ext cx="4655160" cy="309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5" name="ZoneTexte 7"/>
          <p:cNvSpPr/>
          <p:nvPr/>
        </p:nvSpPr>
        <p:spPr>
          <a:xfrm>
            <a:off x="1115640" y="5805360"/>
            <a:ext cx="29491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Scan des cartes papier 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… 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Zoom impossible 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6" name="ZoneTexte 8"/>
          <p:cNvSpPr/>
          <p:nvPr/>
        </p:nvSpPr>
        <p:spPr>
          <a:xfrm>
            <a:off x="5580000" y="5805360"/>
            <a:ext cx="2301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Cartes vectorielle 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… </a:t>
            </a:r>
            <a:r>
              <a:rPr b="0" lang="fr-FR" sz="18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Zoom possible </a:t>
            </a:r>
            <a:endParaRPr b="0" lang="fr-F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7" name="PlaceHolder 24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0D0D7FED-F687-4622-B531-3264EE5AEEA6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" descr=""/>
          <p:cNvPicPr/>
          <p:nvPr/>
        </p:nvPicPr>
        <p:blipFill>
          <a:blip r:embed="rId1"/>
          <a:stretch/>
        </p:blipFill>
        <p:spPr>
          <a:xfrm>
            <a:off x="144360" y="1980000"/>
            <a:ext cx="8853840" cy="3704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9" name="PlaceHolder 5"/>
          <p:cNvSpPr/>
          <p:nvPr/>
        </p:nvSpPr>
        <p:spPr>
          <a:xfrm>
            <a:off x="540000" y="1260000"/>
            <a:ext cx="3417480" cy="14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500" lnSpcReduction="9999"/>
          </a:bodyPr>
          <a:p>
            <a:pPr marL="6228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fr-FR" sz="5000" strike="noStrike" u="none">
                <a:solidFill>
                  <a:srgbClr val="000000"/>
                </a:solidFill>
                <a:uFillTx/>
                <a:latin typeface="Constantia"/>
                <a:ea typeface="DejaVu Sans"/>
              </a:rPr>
              <a:t>Afficheurs  </a:t>
            </a:r>
            <a:endParaRPr b="0" lang="fr-FR" sz="5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62280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62280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fr-FR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0" name="PlaceHolder 15"/>
          <p:cNvSpPr/>
          <p:nvPr/>
        </p:nvSpPr>
        <p:spPr>
          <a:xfrm>
            <a:off x="1603440" y="6546960"/>
            <a:ext cx="5053680" cy="1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1400" strike="noStrike" u="none">
                <a:solidFill>
                  <a:srgbClr val="035c75"/>
                </a:solidFill>
                <a:uFillTx/>
                <a:latin typeface="Constantia"/>
                <a:ea typeface="DejaVu Sans"/>
              </a:rPr>
              <a:t>CESSON GRAND LARGE - Navigation Electronique - mars 2025</a:t>
            </a:r>
            <a:endParaRPr b="0" lang="fr-F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6DD2EFB3-BA34-423F-B3D1-A10198ED3018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Débit">
  <a:themeElements>
    <a:clrScheme name="Débit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1099</TotalTime>
  <Application>LibreOffice/24.8.5.2$Windows_X86_64 LibreOffice_project/fddf2685c70b461e7832239a0162a77216259f22</Application>
  <AppVersion>15.0000</AppVersion>
  <Words>914</Words>
  <Paragraphs>356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2022-03-10T13:48:42Z</dcterms:created>
  <dc:creator>opl</dc:creator>
  <dc:description/>
  <dc:language>fr-FR</dc:language>
  <cp:lastModifiedBy/>
  <dcterms:modified xsi:type="dcterms:W3CDTF">2025-03-24T15:45:17Z</dcterms:modified>
  <cp:revision>125</cp:revision>
  <dc:subject/>
  <dc:title>Navigation Electronique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</vt:i4>
  </property>
  <property fmtid="{D5CDD505-2E9C-101B-9397-08002B2CF9AE}" pid="4" name="PresentationFormat">
    <vt:lpwstr>Affichage à l'écran (4:3)</vt:lpwstr>
  </property>
  <property fmtid="{D5CDD505-2E9C-101B-9397-08002B2CF9AE}" pid="5" name="Slides">
    <vt:i4>46</vt:i4>
  </property>
</Properties>
</file>